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3512" r:id="rId3"/>
    <p:sldId id="751" r:id="rId4"/>
    <p:sldId id="269" r:id="rId5"/>
    <p:sldId id="747" r:id="rId6"/>
    <p:sldId id="3520" r:id="rId7"/>
    <p:sldId id="3519" r:id="rId8"/>
    <p:sldId id="3517" r:id="rId9"/>
    <p:sldId id="351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3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7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ED9CF-FCC5-4ADA-B086-BC1ED7A6F804}" type="doc">
      <dgm:prSet loTypeId="urn:microsoft.com/office/officeart/2005/8/layout/pyramid1" loCatId="pyramid" qsTypeId="urn:microsoft.com/office/officeart/2005/8/quickstyle/simple1" qsCatId="simple" csTypeId="urn:microsoft.com/office/officeart/2005/8/colors/accent1_2" csCatId="accent1" phldr="1"/>
      <dgm:spPr/>
    </dgm:pt>
    <dgm:pt modelId="{C3853460-01A1-45E5-9D35-F1F017A2B93F}">
      <dgm:prSet phldrT="[Text]" custT="1"/>
      <dgm:spPr/>
      <dgm:t>
        <a:bodyPr/>
        <a:lstStyle/>
        <a:p>
          <a:endParaRPr lang="en-GB" sz="2400" b="1" dirty="0">
            <a:latin typeface="Calibri Light" panose="020F0302020204030204"/>
          </a:endParaRPr>
        </a:p>
        <a:p>
          <a:r>
            <a:rPr lang="en-GB" sz="2400" b="1" dirty="0">
              <a:latin typeface="+mj-lt"/>
            </a:rPr>
            <a:t>Bespoke</a:t>
          </a:r>
          <a:endParaRPr lang="en-GB" sz="2400" b="1" dirty="0"/>
        </a:p>
      </dgm:t>
    </dgm:pt>
    <dgm:pt modelId="{15768A18-C83E-4B27-9C4C-35B4726926C2}" type="parTrans" cxnId="{B82DC0B4-562F-4762-8B23-39F9782427AA}">
      <dgm:prSet/>
      <dgm:spPr/>
      <dgm:t>
        <a:bodyPr/>
        <a:lstStyle/>
        <a:p>
          <a:endParaRPr lang="en-GB"/>
        </a:p>
      </dgm:t>
    </dgm:pt>
    <dgm:pt modelId="{783294BC-C60E-4EA4-A42C-C5735693345D}" type="sibTrans" cxnId="{B82DC0B4-562F-4762-8B23-39F9782427AA}">
      <dgm:prSet/>
      <dgm:spPr/>
      <dgm:t>
        <a:bodyPr/>
        <a:lstStyle/>
        <a:p>
          <a:endParaRPr lang="en-GB"/>
        </a:p>
      </dgm:t>
    </dgm:pt>
    <dgm:pt modelId="{914A7C2A-AE73-4AED-B155-3AA598F1940F}">
      <dgm:prSet phldrT="[Text]" custT="1"/>
      <dgm:spPr/>
      <dgm:t>
        <a:bodyPr/>
        <a:lstStyle/>
        <a:p>
          <a:r>
            <a:rPr lang="en-GB" sz="2400" b="1" dirty="0">
              <a:latin typeface="+mj-lt"/>
            </a:rPr>
            <a:t>Targeted</a:t>
          </a:r>
          <a:endParaRPr lang="en-GB" sz="2400" b="1" dirty="0">
            <a:latin typeface="Calibri Light" panose="020F0302020204030204" pitchFamily="34" charset="0"/>
            <a:cs typeface="Calibri Light" panose="020F0302020204030204" pitchFamily="34" charset="0"/>
          </a:endParaRPr>
        </a:p>
      </dgm:t>
    </dgm:pt>
    <dgm:pt modelId="{A6A3C734-BA45-45F6-AC1D-F00A242D4569}" type="parTrans" cxnId="{269EE201-8211-4C8D-96FC-34E33303275D}">
      <dgm:prSet/>
      <dgm:spPr/>
      <dgm:t>
        <a:bodyPr/>
        <a:lstStyle/>
        <a:p>
          <a:endParaRPr lang="en-GB"/>
        </a:p>
      </dgm:t>
    </dgm:pt>
    <dgm:pt modelId="{E499025B-AC67-46C8-BCC8-4E86DF669777}" type="sibTrans" cxnId="{269EE201-8211-4C8D-96FC-34E33303275D}">
      <dgm:prSet/>
      <dgm:spPr/>
      <dgm:t>
        <a:bodyPr/>
        <a:lstStyle/>
        <a:p>
          <a:endParaRPr lang="en-GB"/>
        </a:p>
      </dgm:t>
    </dgm:pt>
    <dgm:pt modelId="{86FE1A9B-8D32-4537-B2D5-828BA6854962}">
      <dgm:prSet phldrT="[Text]" custT="1"/>
      <dgm:spPr/>
      <dgm:t>
        <a:bodyPr/>
        <a:lstStyle/>
        <a:p>
          <a:r>
            <a:rPr lang="en-GB" sz="2400" b="1" dirty="0">
              <a:latin typeface="+mj-lt"/>
            </a:rPr>
            <a:t>Universal</a:t>
          </a:r>
        </a:p>
      </dgm:t>
    </dgm:pt>
    <dgm:pt modelId="{E8770D78-C7CA-4258-B34B-C464F9FC428B}" type="parTrans" cxnId="{5317403E-E5B7-4CCD-AE31-54A850BD0E0D}">
      <dgm:prSet/>
      <dgm:spPr/>
      <dgm:t>
        <a:bodyPr/>
        <a:lstStyle/>
        <a:p>
          <a:endParaRPr lang="en-GB"/>
        </a:p>
      </dgm:t>
    </dgm:pt>
    <dgm:pt modelId="{CDE608E8-0303-497A-A2FE-3ECC88BB7713}" type="sibTrans" cxnId="{5317403E-E5B7-4CCD-AE31-54A850BD0E0D}">
      <dgm:prSet/>
      <dgm:spPr/>
      <dgm:t>
        <a:bodyPr/>
        <a:lstStyle/>
        <a:p>
          <a:endParaRPr lang="en-GB"/>
        </a:p>
      </dgm:t>
    </dgm:pt>
    <dgm:pt modelId="{90CBA033-145F-44A9-87B4-F63F3AC6AE28}" type="pres">
      <dgm:prSet presAssocID="{D59ED9CF-FCC5-4ADA-B086-BC1ED7A6F804}" presName="Name0" presStyleCnt="0">
        <dgm:presLayoutVars>
          <dgm:dir/>
          <dgm:animLvl val="lvl"/>
          <dgm:resizeHandles val="exact"/>
        </dgm:presLayoutVars>
      </dgm:prSet>
      <dgm:spPr/>
    </dgm:pt>
    <dgm:pt modelId="{1658EB0F-A4CE-4CF7-8F3F-8FA2E01A7F9A}" type="pres">
      <dgm:prSet presAssocID="{C3853460-01A1-45E5-9D35-F1F017A2B93F}" presName="Name8" presStyleCnt="0"/>
      <dgm:spPr/>
    </dgm:pt>
    <dgm:pt modelId="{68F51E5B-00A8-4A26-A1C3-BD92FC21F518}" type="pres">
      <dgm:prSet presAssocID="{C3853460-01A1-45E5-9D35-F1F017A2B93F}" presName="level" presStyleLbl="node1" presStyleIdx="0" presStyleCnt="3">
        <dgm:presLayoutVars>
          <dgm:chMax val="1"/>
          <dgm:bulletEnabled val="1"/>
        </dgm:presLayoutVars>
      </dgm:prSet>
      <dgm:spPr/>
    </dgm:pt>
    <dgm:pt modelId="{00D70594-21B5-4FE6-98F7-0415876575C1}" type="pres">
      <dgm:prSet presAssocID="{C3853460-01A1-45E5-9D35-F1F017A2B93F}" presName="levelTx" presStyleLbl="revTx" presStyleIdx="0" presStyleCnt="0">
        <dgm:presLayoutVars>
          <dgm:chMax val="1"/>
          <dgm:bulletEnabled val="1"/>
        </dgm:presLayoutVars>
      </dgm:prSet>
      <dgm:spPr/>
    </dgm:pt>
    <dgm:pt modelId="{2690C1A8-2E78-46C5-9E34-E106567E3B9F}" type="pres">
      <dgm:prSet presAssocID="{914A7C2A-AE73-4AED-B155-3AA598F1940F}" presName="Name8" presStyleCnt="0"/>
      <dgm:spPr/>
    </dgm:pt>
    <dgm:pt modelId="{548AF8E8-CC05-4C71-9F3E-E5DCE501F04E}" type="pres">
      <dgm:prSet presAssocID="{914A7C2A-AE73-4AED-B155-3AA598F1940F}" presName="level" presStyleLbl="node1" presStyleIdx="1" presStyleCnt="3" custLinFactNeighborX="-66" custLinFactNeighborY="-1769">
        <dgm:presLayoutVars>
          <dgm:chMax val="1"/>
          <dgm:bulletEnabled val="1"/>
        </dgm:presLayoutVars>
      </dgm:prSet>
      <dgm:spPr/>
    </dgm:pt>
    <dgm:pt modelId="{F43EF896-1BC4-403F-8063-142E521A3C94}" type="pres">
      <dgm:prSet presAssocID="{914A7C2A-AE73-4AED-B155-3AA598F1940F}" presName="levelTx" presStyleLbl="revTx" presStyleIdx="0" presStyleCnt="0">
        <dgm:presLayoutVars>
          <dgm:chMax val="1"/>
          <dgm:bulletEnabled val="1"/>
        </dgm:presLayoutVars>
      </dgm:prSet>
      <dgm:spPr/>
    </dgm:pt>
    <dgm:pt modelId="{3F2C8474-8204-4C6A-9FF8-98014B5EA1EF}" type="pres">
      <dgm:prSet presAssocID="{86FE1A9B-8D32-4537-B2D5-828BA6854962}" presName="Name8" presStyleCnt="0"/>
      <dgm:spPr/>
    </dgm:pt>
    <dgm:pt modelId="{09E4717D-EC56-455A-86F5-68EF524909D0}" type="pres">
      <dgm:prSet presAssocID="{86FE1A9B-8D32-4537-B2D5-828BA6854962}" presName="level" presStyleLbl="node1" presStyleIdx="2" presStyleCnt="3" custLinFactNeighborX="-827" custLinFactNeighborY="0">
        <dgm:presLayoutVars>
          <dgm:chMax val="1"/>
          <dgm:bulletEnabled val="1"/>
        </dgm:presLayoutVars>
      </dgm:prSet>
      <dgm:spPr/>
    </dgm:pt>
    <dgm:pt modelId="{C97E3273-1E23-4E7F-BA45-80BD8FA7F2DD}" type="pres">
      <dgm:prSet presAssocID="{86FE1A9B-8D32-4537-B2D5-828BA6854962}" presName="levelTx" presStyleLbl="revTx" presStyleIdx="0" presStyleCnt="0">
        <dgm:presLayoutVars>
          <dgm:chMax val="1"/>
          <dgm:bulletEnabled val="1"/>
        </dgm:presLayoutVars>
      </dgm:prSet>
      <dgm:spPr/>
    </dgm:pt>
  </dgm:ptLst>
  <dgm:cxnLst>
    <dgm:cxn modelId="{269EE201-8211-4C8D-96FC-34E33303275D}" srcId="{D59ED9CF-FCC5-4ADA-B086-BC1ED7A6F804}" destId="{914A7C2A-AE73-4AED-B155-3AA598F1940F}" srcOrd="1" destOrd="0" parTransId="{A6A3C734-BA45-45F6-AC1D-F00A242D4569}" sibTransId="{E499025B-AC67-46C8-BCC8-4E86DF669777}"/>
    <dgm:cxn modelId="{EE24E002-CEC7-42F7-909C-909F46D0F1E6}" type="presOf" srcId="{C3853460-01A1-45E5-9D35-F1F017A2B93F}" destId="{00D70594-21B5-4FE6-98F7-0415876575C1}" srcOrd="1" destOrd="0" presId="urn:microsoft.com/office/officeart/2005/8/layout/pyramid1"/>
    <dgm:cxn modelId="{0B5A0A09-986B-4A5F-A403-A024162C9558}" type="presOf" srcId="{914A7C2A-AE73-4AED-B155-3AA598F1940F}" destId="{F43EF896-1BC4-403F-8063-142E521A3C94}" srcOrd="1" destOrd="0" presId="urn:microsoft.com/office/officeart/2005/8/layout/pyramid1"/>
    <dgm:cxn modelId="{44C5B30E-B02B-4CDB-BA70-58DEBB146EB0}" type="presOf" srcId="{86FE1A9B-8D32-4537-B2D5-828BA6854962}" destId="{C97E3273-1E23-4E7F-BA45-80BD8FA7F2DD}" srcOrd="1" destOrd="0" presId="urn:microsoft.com/office/officeart/2005/8/layout/pyramid1"/>
    <dgm:cxn modelId="{DBCBA92B-2A5C-421D-9465-BC4937CC516C}" type="presOf" srcId="{914A7C2A-AE73-4AED-B155-3AA598F1940F}" destId="{548AF8E8-CC05-4C71-9F3E-E5DCE501F04E}" srcOrd="0" destOrd="0" presId="urn:microsoft.com/office/officeart/2005/8/layout/pyramid1"/>
    <dgm:cxn modelId="{5317403E-E5B7-4CCD-AE31-54A850BD0E0D}" srcId="{D59ED9CF-FCC5-4ADA-B086-BC1ED7A6F804}" destId="{86FE1A9B-8D32-4537-B2D5-828BA6854962}" srcOrd="2" destOrd="0" parTransId="{E8770D78-C7CA-4258-B34B-C464F9FC428B}" sibTransId="{CDE608E8-0303-497A-A2FE-3ECC88BB7713}"/>
    <dgm:cxn modelId="{5EA9344F-71B5-4F7D-8212-FA620C97BECC}" type="presOf" srcId="{C3853460-01A1-45E5-9D35-F1F017A2B93F}" destId="{68F51E5B-00A8-4A26-A1C3-BD92FC21F518}" srcOrd="0" destOrd="0" presId="urn:microsoft.com/office/officeart/2005/8/layout/pyramid1"/>
    <dgm:cxn modelId="{B82DC0B4-562F-4762-8B23-39F9782427AA}" srcId="{D59ED9CF-FCC5-4ADA-B086-BC1ED7A6F804}" destId="{C3853460-01A1-45E5-9D35-F1F017A2B93F}" srcOrd="0" destOrd="0" parTransId="{15768A18-C83E-4B27-9C4C-35B4726926C2}" sibTransId="{783294BC-C60E-4EA4-A42C-C5735693345D}"/>
    <dgm:cxn modelId="{996446C7-1B09-4132-851E-6755BA52BFA1}" type="presOf" srcId="{86FE1A9B-8D32-4537-B2D5-828BA6854962}" destId="{09E4717D-EC56-455A-86F5-68EF524909D0}" srcOrd="0" destOrd="0" presId="urn:microsoft.com/office/officeart/2005/8/layout/pyramid1"/>
    <dgm:cxn modelId="{4EE12FF8-B705-4FCB-9A09-18CAFF6BE2FC}" type="presOf" srcId="{D59ED9CF-FCC5-4ADA-B086-BC1ED7A6F804}" destId="{90CBA033-145F-44A9-87B4-F63F3AC6AE28}" srcOrd="0" destOrd="0" presId="urn:microsoft.com/office/officeart/2005/8/layout/pyramid1"/>
    <dgm:cxn modelId="{42DA80BA-5376-4BA6-AA57-0DEFD5AE233F}" type="presParOf" srcId="{90CBA033-145F-44A9-87B4-F63F3AC6AE28}" destId="{1658EB0F-A4CE-4CF7-8F3F-8FA2E01A7F9A}" srcOrd="0" destOrd="0" presId="urn:microsoft.com/office/officeart/2005/8/layout/pyramid1"/>
    <dgm:cxn modelId="{F2751FB9-C0BB-4918-BF97-58FF00B6D3FF}" type="presParOf" srcId="{1658EB0F-A4CE-4CF7-8F3F-8FA2E01A7F9A}" destId="{68F51E5B-00A8-4A26-A1C3-BD92FC21F518}" srcOrd="0" destOrd="0" presId="urn:microsoft.com/office/officeart/2005/8/layout/pyramid1"/>
    <dgm:cxn modelId="{2D7631DD-5307-4EA2-B80C-FF1FC04724EA}" type="presParOf" srcId="{1658EB0F-A4CE-4CF7-8F3F-8FA2E01A7F9A}" destId="{00D70594-21B5-4FE6-98F7-0415876575C1}" srcOrd="1" destOrd="0" presId="urn:microsoft.com/office/officeart/2005/8/layout/pyramid1"/>
    <dgm:cxn modelId="{02365F56-27F4-4ABC-ACB8-E8FC418F9734}" type="presParOf" srcId="{90CBA033-145F-44A9-87B4-F63F3AC6AE28}" destId="{2690C1A8-2E78-46C5-9E34-E106567E3B9F}" srcOrd="1" destOrd="0" presId="urn:microsoft.com/office/officeart/2005/8/layout/pyramid1"/>
    <dgm:cxn modelId="{4D454A41-2A4D-4EE3-9F2F-D4E693E2E3A7}" type="presParOf" srcId="{2690C1A8-2E78-46C5-9E34-E106567E3B9F}" destId="{548AF8E8-CC05-4C71-9F3E-E5DCE501F04E}" srcOrd="0" destOrd="0" presId="urn:microsoft.com/office/officeart/2005/8/layout/pyramid1"/>
    <dgm:cxn modelId="{4C4E5B5C-9AB4-4FD4-90C7-F0851A38CB8D}" type="presParOf" srcId="{2690C1A8-2E78-46C5-9E34-E106567E3B9F}" destId="{F43EF896-1BC4-403F-8063-142E521A3C94}" srcOrd="1" destOrd="0" presId="urn:microsoft.com/office/officeart/2005/8/layout/pyramid1"/>
    <dgm:cxn modelId="{83D43FF8-CACB-44F9-86A7-D6F3BE9CDB2C}" type="presParOf" srcId="{90CBA033-145F-44A9-87B4-F63F3AC6AE28}" destId="{3F2C8474-8204-4C6A-9FF8-98014B5EA1EF}" srcOrd="2" destOrd="0" presId="urn:microsoft.com/office/officeart/2005/8/layout/pyramid1"/>
    <dgm:cxn modelId="{424E4B54-4119-4C5C-B761-AC93B0CAE52E}" type="presParOf" srcId="{3F2C8474-8204-4C6A-9FF8-98014B5EA1EF}" destId="{09E4717D-EC56-455A-86F5-68EF524909D0}" srcOrd="0" destOrd="0" presId="urn:microsoft.com/office/officeart/2005/8/layout/pyramid1"/>
    <dgm:cxn modelId="{12D04DAF-FAE8-4AC9-B609-CD7DE9D36C32}" type="presParOf" srcId="{3F2C8474-8204-4C6A-9FF8-98014B5EA1EF}" destId="{C97E3273-1E23-4E7F-BA45-80BD8FA7F2D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ED9CF-FCC5-4ADA-B086-BC1ED7A6F804}" type="doc">
      <dgm:prSet loTypeId="urn:microsoft.com/office/officeart/2005/8/layout/pyramid1" loCatId="pyramid" qsTypeId="urn:microsoft.com/office/officeart/2005/8/quickstyle/simple1" qsCatId="simple" csTypeId="urn:microsoft.com/office/officeart/2005/8/colors/accent1_2" csCatId="accent1" phldr="1"/>
      <dgm:spPr/>
    </dgm:pt>
    <dgm:pt modelId="{86FE1A9B-8D32-4537-B2D5-828BA6854962}">
      <dgm:prSet phldrT="[Text]" custT="1"/>
      <dgm:spPr/>
      <dgm:t>
        <a:bodyPr/>
        <a:lstStyle/>
        <a:p>
          <a:r>
            <a:rPr lang="en-GB" sz="1400" b="1" dirty="0">
              <a:highlight>
                <a:srgbClr val="FFFF00"/>
              </a:highlight>
              <a:latin typeface="+mj-lt"/>
            </a:rPr>
            <a:t>Universal</a:t>
          </a:r>
        </a:p>
      </dgm:t>
    </dgm:pt>
    <dgm:pt modelId="{E8770D78-C7CA-4258-B34B-C464F9FC428B}" type="parTrans" cxnId="{5317403E-E5B7-4CCD-AE31-54A850BD0E0D}">
      <dgm:prSet/>
      <dgm:spPr/>
      <dgm:t>
        <a:bodyPr/>
        <a:lstStyle/>
        <a:p>
          <a:endParaRPr lang="en-GB"/>
        </a:p>
      </dgm:t>
    </dgm:pt>
    <dgm:pt modelId="{CDE608E8-0303-497A-A2FE-3ECC88BB7713}" type="sibTrans" cxnId="{5317403E-E5B7-4CCD-AE31-54A850BD0E0D}">
      <dgm:prSet/>
      <dgm:spPr/>
      <dgm:t>
        <a:bodyPr/>
        <a:lstStyle/>
        <a:p>
          <a:endParaRPr lang="en-GB"/>
        </a:p>
      </dgm:t>
    </dgm:pt>
    <dgm:pt modelId="{C3853460-01A1-45E5-9D35-F1F017A2B93F}">
      <dgm:prSet phldrT="[Text]" custT="1"/>
      <dgm:spPr/>
      <dgm:t>
        <a:bodyPr/>
        <a:lstStyle/>
        <a:p>
          <a:endParaRPr lang="en-GB" sz="1400" b="1" dirty="0">
            <a:latin typeface="Calibri Light" panose="020F0302020204030204"/>
          </a:endParaRPr>
        </a:p>
        <a:p>
          <a:r>
            <a:rPr lang="en-GB" sz="1400" b="1" dirty="0">
              <a:latin typeface="Calibri Light" panose="020F0302020204030204"/>
            </a:rPr>
            <a:t>Bespoke</a:t>
          </a:r>
          <a:endParaRPr lang="en-GB" sz="1400" b="1" dirty="0"/>
        </a:p>
      </dgm:t>
    </dgm:pt>
    <dgm:pt modelId="{783294BC-C60E-4EA4-A42C-C5735693345D}" type="sibTrans" cxnId="{B82DC0B4-562F-4762-8B23-39F9782427AA}">
      <dgm:prSet/>
      <dgm:spPr/>
      <dgm:t>
        <a:bodyPr/>
        <a:lstStyle/>
        <a:p>
          <a:endParaRPr lang="en-GB"/>
        </a:p>
      </dgm:t>
    </dgm:pt>
    <dgm:pt modelId="{15768A18-C83E-4B27-9C4C-35B4726926C2}" type="parTrans" cxnId="{B82DC0B4-562F-4762-8B23-39F9782427AA}">
      <dgm:prSet/>
      <dgm:spPr/>
      <dgm:t>
        <a:bodyPr/>
        <a:lstStyle/>
        <a:p>
          <a:endParaRPr lang="en-GB"/>
        </a:p>
      </dgm:t>
    </dgm:pt>
    <dgm:pt modelId="{914A7C2A-AE73-4AED-B155-3AA598F1940F}">
      <dgm:prSet phldrT="[Text]" custT="1"/>
      <dgm:spPr/>
      <dgm:t>
        <a:bodyPr/>
        <a:lstStyle/>
        <a:p>
          <a:r>
            <a:rPr lang="en-GB" sz="1400" b="1" dirty="0">
              <a:latin typeface="Calibri Light" panose="020F0302020204030204" pitchFamily="34" charset="0"/>
              <a:cs typeface="Calibri Light" panose="020F0302020204030204" pitchFamily="34" charset="0"/>
            </a:rPr>
            <a:t>Targeted</a:t>
          </a:r>
        </a:p>
      </dgm:t>
    </dgm:pt>
    <dgm:pt modelId="{E499025B-AC67-46C8-BCC8-4E86DF669777}" type="sibTrans" cxnId="{269EE201-8211-4C8D-96FC-34E33303275D}">
      <dgm:prSet/>
      <dgm:spPr/>
      <dgm:t>
        <a:bodyPr/>
        <a:lstStyle/>
        <a:p>
          <a:endParaRPr lang="en-GB"/>
        </a:p>
      </dgm:t>
    </dgm:pt>
    <dgm:pt modelId="{A6A3C734-BA45-45F6-AC1D-F00A242D4569}" type="parTrans" cxnId="{269EE201-8211-4C8D-96FC-34E33303275D}">
      <dgm:prSet/>
      <dgm:spPr/>
      <dgm:t>
        <a:bodyPr/>
        <a:lstStyle/>
        <a:p>
          <a:endParaRPr lang="en-GB"/>
        </a:p>
      </dgm:t>
    </dgm:pt>
    <dgm:pt modelId="{90CBA033-145F-44A9-87B4-F63F3AC6AE28}" type="pres">
      <dgm:prSet presAssocID="{D59ED9CF-FCC5-4ADA-B086-BC1ED7A6F804}" presName="Name0" presStyleCnt="0">
        <dgm:presLayoutVars>
          <dgm:dir/>
          <dgm:animLvl val="lvl"/>
          <dgm:resizeHandles val="exact"/>
        </dgm:presLayoutVars>
      </dgm:prSet>
      <dgm:spPr/>
    </dgm:pt>
    <dgm:pt modelId="{1658EB0F-A4CE-4CF7-8F3F-8FA2E01A7F9A}" type="pres">
      <dgm:prSet presAssocID="{C3853460-01A1-45E5-9D35-F1F017A2B93F}" presName="Name8" presStyleCnt="0"/>
      <dgm:spPr/>
    </dgm:pt>
    <dgm:pt modelId="{68F51E5B-00A8-4A26-A1C3-BD92FC21F518}" type="pres">
      <dgm:prSet presAssocID="{C3853460-01A1-45E5-9D35-F1F017A2B93F}" presName="level" presStyleLbl="node1" presStyleIdx="0" presStyleCnt="3">
        <dgm:presLayoutVars>
          <dgm:chMax val="1"/>
          <dgm:bulletEnabled val="1"/>
        </dgm:presLayoutVars>
      </dgm:prSet>
      <dgm:spPr/>
    </dgm:pt>
    <dgm:pt modelId="{00D70594-21B5-4FE6-98F7-0415876575C1}" type="pres">
      <dgm:prSet presAssocID="{C3853460-01A1-45E5-9D35-F1F017A2B93F}" presName="levelTx" presStyleLbl="revTx" presStyleIdx="0" presStyleCnt="0">
        <dgm:presLayoutVars>
          <dgm:chMax val="1"/>
          <dgm:bulletEnabled val="1"/>
        </dgm:presLayoutVars>
      </dgm:prSet>
      <dgm:spPr/>
    </dgm:pt>
    <dgm:pt modelId="{2690C1A8-2E78-46C5-9E34-E106567E3B9F}" type="pres">
      <dgm:prSet presAssocID="{914A7C2A-AE73-4AED-B155-3AA598F1940F}" presName="Name8" presStyleCnt="0"/>
      <dgm:spPr/>
    </dgm:pt>
    <dgm:pt modelId="{548AF8E8-CC05-4C71-9F3E-E5DCE501F04E}" type="pres">
      <dgm:prSet presAssocID="{914A7C2A-AE73-4AED-B155-3AA598F1940F}" presName="level" presStyleLbl="node1" presStyleIdx="1" presStyleCnt="3" custLinFactNeighborX="-66" custLinFactNeighborY="-1769">
        <dgm:presLayoutVars>
          <dgm:chMax val="1"/>
          <dgm:bulletEnabled val="1"/>
        </dgm:presLayoutVars>
      </dgm:prSet>
      <dgm:spPr/>
    </dgm:pt>
    <dgm:pt modelId="{F43EF896-1BC4-403F-8063-142E521A3C94}" type="pres">
      <dgm:prSet presAssocID="{914A7C2A-AE73-4AED-B155-3AA598F1940F}" presName="levelTx" presStyleLbl="revTx" presStyleIdx="0" presStyleCnt="0">
        <dgm:presLayoutVars>
          <dgm:chMax val="1"/>
          <dgm:bulletEnabled val="1"/>
        </dgm:presLayoutVars>
      </dgm:prSet>
      <dgm:spPr/>
    </dgm:pt>
    <dgm:pt modelId="{3F2C8474-8204-4C6A-9FF8-98014B5EA1EF}" type="pres">
      <dgm:prSet presAssocID="{86FE1A9B-8D32-4537-B2D5-828BA6854962}" presName="Name8" presStyleCnt="0"/>
      <dgm:spPr/>
    </dgm:pt>
    <dgm:pt modelId="{09E4717D-EC56-455A-86F5-68EF524909D0}" type="pres">
      <dgm:prSet presAssocID="{86FE1A9B-8D32-4537-B2D5-828BA6854962}" presName="level" presStyleLbl="node1" presStyleIdx="2" presStyleCnt="3" custLinFactNeighborY="0">
        <dgm:presLayoutVars>
          <dgm:chMax val="1"/>
          <dgm:bulletEnabled val="1"/>
        </dgm:presLayoutVars>
      </dgm:prSet>
      <dgm:spPr/>
    </dgm:pt>
    <dgm:pt modelId="{C97E3273-1E23-4E7F-BA45-80BD8FA7F2DD}" type="pres">
      <dgm:prSet presAssocID="{86FE1A9B-8D32-4537-B2D5-828BA6854962}" presName="levelTx" presStyleLbl="revTx" presStyleIdx="0" presStyleCnt="0">
        <dgm:presLayoutVars>
          <dgm:chMax val="1"/>
          <dgm:bulletEnabled val="1"/>
        </dgm:presLayoutVars>
      </dgm:prSet>
      <dgm:spPr/>
    </dgm:pt>
  </dgm:ptLst>
  <dgm:cxnLst>
    <dgm:cxn modelId="{269EE201-8211-4C8D-96FC-34E33303275D}" srcId="{D59ED9CF-FCC5-4ADA-B086-BC1ED7A6F804}" destId="{914A7C2A-AE73-4AED-B155-3AA598F1940F}" srcOrd="1" destOrd="0" parTransId="{A6A3C734-BA45-45F6-AC1D-F00A242D4569}" sibTransId="{E499025B-AC67-46C8-BCC8-4E86DF669777}"/>
    <dgm:cxn modelId="{EE24E002-CEC7-42F7-909C-909F46D0F1E6}" type="presOf" srcId="{C3853460-01A1-45E5-9D35-F1F017A2B93F}" destId="{00D70594-21B5-4FE6-98F7-0415876575C1}" srcOrd="1" destOrd="0" presId="urn:microsoft.com/office/officeart/2005/8/layout/pyramid1"/>
    <dgm:cxn modelId="{0B5A0A09-986B-4A5F-A403-A024162C9558}" type="presOf" srcId="{914A7C2A-AE73-4AED-B155-3AA598F1940F}" destId="{F43EF896-1BC4-403F-8063-142E521A3C94}" srcOrd="1" destOrd="0" presId="urn:microsoft.com/office/officeart/2005/8/layout/pyramid1"/>
    <dgm:cxn modelId="{44C5B30E-B02B-4CDB-BA70-58DEBB146EB0}" type="presOf" srcId="{86FE1A9B-8D32-4537-B2D5-828BA6854962}" destId="{C97E3273-1E23-4E7F-BA45-80BD8FA7F2DD}" srcOrd="1" destOrd="0" presId="urn:microsoft.com/office/officeart/2005/8/layout/pyramid1"/>
    <dgm:cxn modelId="{DBCBA92B-2A5C-421D-9465-BC4937CC516C}" type="presOf" srcId="{914A7C2A-AE73-4AED-B155-3AA598F1940F}" destId="{548AF8E8-CC05-4C71-9F3E-E5DCE501F04E}" srcOrd="0" destOrd="0" presId="urn:microsoft.com/office/officeart/2005/8/layout/pyramid1"/>
    <dgm:cxn modelId="{5317403E-E5B7-4CCD-AE31-54A850BD0E0D}" srcId="{D59ED9CF-FCC5-4ADA-B086-BC1ED7A6F804}" destId="{86FE1A9B-8D32-4537-B2D5-828BA6854962}" srcOrd="2" destOrd="0" parTransId="{E8770D78-C7CA-4258-B34B-C464F9FC428B}" sibTransId="{CDE608E8-0303-497A-A2FE-3ECC88BB7713}"/>
    <dgm:cxn modelId="{5EA9344F-71B5-4F7D-8212-FA620C97BECC}" type="presOf" srcId="{C3853460-01A1-45E5-9D35-F1F017A2B93F}" destId="{68F51E5B-00A8-4A26-A1C3-BD92FC21F518}" srcOrd="0" destOrd="0" presId="urn:microsoft.com/office/officeart/2005/8/layout/pyramid1"/>
    <dgm:cxn modelId="{B82DC0B4-562F-4762-8B23-39F9782427AA}" srcId="{D59ED9CF-FCC5-4ADA-B086-BC1ED7A6F804}" destId="{C3853460-01A1-45E5-9D35-F1F017A2B93F}" srcOrd="0" destOrd="0" parTransId="{15768A18-C83E-4B27-9C4C-35B4726926C2}" sibTransId="{783294BC-C60E-4EA4-A42C-C5735693345D}"/>
    <dgm:cxn modelId="{996446C7-1B09-4132-851E-6755BA52BFA1}" type="presOf" srcId="{86FE1A9B-8D32-4537-B2D5-828BA6854962}" destId="{09E4717D-EC56-455A-86F5-68EF524909D0}" srcOrd="0" destOrd="0" presId="urn:microsoft.com/office/officeart/2005/8/layout/pyramid1"/>
    <dgm:cxn modelId="{4EE12FF8-B705-4FCB-9A09-18CAFF6BE2FC}" type="presOf" srcId="{D59ED9CF-FCC5-4ADA-B086-BC1ED7A6F804}" destId="{90CBA033-145F-44A9-87B4-F63F3AC6AE28}" srcOrd="0" destOrd="0" presId="urn:microsoft.com/office/officeart/2005/8/layout/pyramid1"/>
    <dgm:cxn modelId="{42DA80BA-5376-4BA6-AA57-0DEFD5AE233F}" type="presParOf" srcId="{90CBA033-145F-44A9-87B4-F63F3AC6AE28}" destId="{1658EB0F-A4CE-4CF7-8F3F-8FA2E01A7F9A}" srcOrd="0" destOrd="0" presId="urn:microsoft.com/office/officeart/2005/8/layout/pyramid1"/>
    <dgm:cxn modelId="{F2751FB9-C0BB-4918-BF97-58FF00B6D3FF}" type="presParOf" srcId="{1658EB0F-A4CE-4CF7-8F3F-8FA2E01A7F9A}" destId="{68F51E5B-00A8-4A26-A1C3-BD92FC21F518}" srcOrd="0" destOrd="0" presId="urn:microsoft.com/office/officeart/2005/8/layout/pyramid1"/>
    <dgm:cxn modelId="{2D7631DD-5307-4EA2-B80C-FF1FC04724EA}" type="presParOf" srcId="{1658EB0F-A4CE-4CF7-8F3F-8FA2E01A7F9A}" destId="{00D70594-21B5-4FE6-98F7-0415876575C1}" srcOrd="1" destOrd="0" presId="urn:microsoft.com/office/officeart/2005/8/layout/pyramid1"/>
    <dgm:cxn modelId="{02365F56-27F4-4ABC-ACB8-E8FC418F9734}" type="presParOf" srcId="{90CBA033-145F-44A9-87B4-F63F3AC6AE28}" destId="{2690C1A8-2E78-46C5-9E34-E106567E3B9F}" srcOrd="1" destOrd="0" presId="urn:microsoft.com/office/officeart/2005/8/layout/pyramid1"/>
    <dgm:cxn modelId="{4D454A41-2A4D-4EE3-9F2F-D4E693E2E3A7}" type="presParOf" srcId="{2690C1A8-2E78-46C5-9E34-E106567E3B9F}" destId="{548AF8E8-CC05-4C71-9F3E-E5DCE501F04E}" srcOrd="0" destOrd="0" presId="urn:microsoft.com/office/officeart/2005/8/layout/pyramid1"/>
    <dgm:cxn modelId="{4C4E5B5C-9AB4-4FD4-90C7-F0851A38CB8D}" type="presParOf" srcId="{2690C1A8-2E78-46C5-9E34-E106567E3B9F}" destId="{F43EF896-1BC4-403F-8063-142E521A3C94}" srcOrd="1" destOrd="0" presId="urn:microsoft.com/office/officeart/2005/8/layout/pyramid1"/>
    <dgm:cxn modelId="{83D43FF8-CACB-44F9-86A7-D6F3BE9CDB2C}" type="presParOf" srcId="{90CBA033-145F-44A9-87B4-F63F3AC6AE28}" destId="{3F2C8474-8204-4C6A-9FF8-98014B5EA1EF}" srcOrd="2" destOrd="0" presId="urn:microsoft.com/office/officeart/2005/8/layout/pyramid1"/>
    <dgm:cxn modelId="{424E4B54-4119-4C5C-B761-AC93B0CAE52E}" type="presParOf" srcId="{3F2C8474-8204-4C6A-9FF8-98014B5EA1EF}" destId="{09E4717D-EC56-455A-86F5-68EF524909D0}" srcOrd="0" destOrd="0" presId="urn:microsoft.com/office/officeart/2005/8/layout/pyramid1"/>
    <dgm:cxn modelId="{12D04DAF-FAE8-4AC9-B609-CD7DE9D36C32}" type="presParOf" srcId="{3F2C8474-8204-4C6A-9FF8-98014B5EA1EF}" destId="{C97E3273-1E23-4E7F-BA45-80BD8FA7F2D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9ED9CF-FCC5-4ADA-B086-BC1ED7A6F804}" type="doc">
      <dgm:prSet loTypeId="urn:microsoft.com/office/officeart/2005/8/layout/pyramid1" loCatId="pyramid" qsTypeId="urn:microsoft.com/office/officeart/2005/8/quickstyle/simple1" qsCatId="simple" csTypeId="urn:microsoft.com/office/officeart/2005/8/colors/accent1_2" csCatId="accent1" phldr="1"/>
      <dgm:spPr/>
    </dgm:pt>
    <dgm:pt modelId="{86FE1A9B-8D32-4537-B2D5-828BA6854962}">
      <dgm:prSet phldrT="[Text]" custT="1"/>
      <dgm:spPr/>
      <dgm:t>
        <a:bodyPr/>
        <a:lstStyle/>
        <a:p>
          <a:r>
            <a:rPr lang="en-GB" sz="1400" b="1" dirty="0">
              <a:latin typeface="+mj-lt"/>
            </a:rPr>
            <a:t>Universal</a:t>
          </a:r>
        </a:p>
      </dgm:t>
    </dgm:pt>
    <dgm:pt modelId="{E8770D78-C7CA-4258-B34B-C464F9FC428B}" type="parTrans" cxnId="{5317403E-E5B7-4CCD-AE31-54A850BD0E0D}">
      <dgm:prSet/>
      <dgm:spPr/>
      <dgm:t>
        <a:bodyPr/>
        <a:lstStyle/>
        <a:p>
          <a:endParaRPr lang="en-GB"/>
        </a:p>
      </dgm:t>
    </dgm:pt>
    <dgm:pt modelId="{CDE608E8-0303-497A-A2FE-3ECC88BB7713}" type="sibTrans" cxnId="{5317403E-E5B7-4CCD-AE31-54A850BD0E0D}">
      <dgm:prSet/>
      <dgm:spPr/>
      <dgm:t>
        <a:bodyPr/>
        <a:lstStyle/>
        <a:p>
          <a:endParaRPr lang="en-GB"/>
        </a:p>
      </dgm:t>
    </dgm:pt>
    <dgm:pt modelId="{C3853460-01A1-45E5-9D35-F1F017A2B93F}">
      <dgm:prSet phldrT="[Text]" custT="1"/>
      <dgm:spPr/>
      <dgm:t>
        <a:bodyPr/>
        <a:lstStyle/>
        <a:p>
          <a:endParaRPr lang="en-GB" sz="1400" b="1" dirty="0">
            <a:latin typeface="Calibri Light" panose="020F0302020204030204"/>
          </a:endParaRPr>
        </a:p>
        <a:p>
          <a:r>
            <a:rPr lang="en-GB" sz="1400" b="1" dirty="0">
              <a:latin typeface="Calibri Light" panose="020F0302020204030204"/>
            </a:rPr>
            <a:t>Bespoke</a:t>
          </a:r>
          <a:endParaRPr lang="en-GB" sz="1400" b="1" dirty="0"/>
        </a:p>
      </dgm:t>
    </dgm:pt>
    <dgm:pt modelId="{783294BC-C60E-4EA4-A42C-C5735693345D}" type="sibTrans" cxnId="{B82DC0B4-562F-4762-8B23-39F9782427AA}">
      <dgm:prSet/>
      <dgm:spPr/>
      <dgm:t>
        <a:bodyPr/>
        <a:lstStyle/>
        <a:p>
          <a:endParaRPr lang="en-GB"/>
        </a:p>
      </dgm:t>
    </dgm:pt>
    <dgm:pt modelId="{15768A18-C83E-4B27-9C4C-35B4726926C2}" type="parTrans" cxnId="{B82DC0B4-562F-4762-8B23-39F9782427AA}">
      <dgm:prSet/>
      <dgm:spPr/>
      <dgm:t>
        <a:bodyPr/>
        <a:lstStyle/>
        <a:p>
          <a:endParaRPr lang="en-GB"/>
        </a:p>
      </dgm:t>
    </dgm:pt>
    <dgm:pt modelId="{914A7C2A-AE73-4AED-B155-3AA598F1940F}">
      <dgm:prSet phldrT="[Text]" custT="1"/>
      <dgm:spPr/>
      <dgm:t>
        <a:bodyPr/>
        <a:lstStyle/>
        <a:p>
          <a:r>
            <a:rPr lang="en-GB" sz="1400" b="1" dirty="0">
              <a:highlight>
                <a:srgbClr val="FFFF00"/>
              </a:highlight>
              <a:latin typeface="Calibri Light" panose="020F0302020204030204" pitchFamily="34" charset="0"/>
              <a:cs typeface="Calibri Light" panose="020F0302020204030204" pitchFamily="34" charset="0"/>
            </a:rPr>
            <a:t>Targeted</a:t>
          </a:r>
        </a:p>
      </dgm:t>
    </dgm:pt>
    <dgm:pt modelId="{E499025B-AC67-46C8-BCC8-4E86DF669777}" type="sibTrans" cxnId="{269EE201-8211-4C8D-96FC-34E33303275D}">
      <dgm:prSet/>
      <dgm:spPr/>
      <dgm:t>
        <a:bodyPr/>
        <a:lstStyle/>
        <a:p>
          <a:endParaRPr lang="en-GB"/>
        </a:p>
      </dgm:t>
    </dgm:pt>
    <dgm:pt modelId="{A6A3C734-BA45-45F6-AC1D-F00A242D4569}" type="parTrans" cxnId="{269EE201-8211-4C8D-96FC-34E33303275D}">
      <dgm:prSet/>
      <dgm:spPr/>
      <dgm:t>
        <a:bodyPr/>
        <a:lstStyle/>
        <a:p>
          <a:endParaRPr lang="en-GB"/>
        </a:p>
      </dgm:t>
    </dgm:pt>
    <dgm:pt modelId="{90CBA033-145F-44A9-87B4-F63F3AC6AE28}" type="pres">
      <dgm:prSet presAssocID="{D59ED9CF-FCC5-4ADA-B086-BC1ED7A6F804}" presName="Name0" presStyleCnt="0">
        <dgm:presLayoutVars>
          <dgm:dir/>
          <dgm:animLvl val="lvl"/>
          <dgm:resizeHandles val="exact"/>
        </dgm:presLayoutVars>
      </dgm:prSet>
      <dgm:spPr/>
    </dgm:pt>
    <dgm:pt modelId="{1658EB0F-A4CE-4CF7-8F3F-8FA2E01A7F9A}" type="pres">
      <dgm:prSet presAssocID="{C3853460-01A1-45E5-9D35-F1F017A2B93F}" presName="Name8" presStyleCnt="0"/>
      <dgm:spPr/>
    </dgm:pt>
    <dgm:pt modelId="{68F51E5B-00A8-4A26-A1C3-BD92FC21F518}" type="pres">
      <dgm:prSet presAssocID="{C3853460-01A1-45E5-9D35-F1F017A2B93F}" presName="level" presStyleLbl="node1" presStyleIdx="0" presStyleCnt="3">
        <dgm:presLayoutVars>
          <dgm:chMax val="1"/>
          <dgm:bulletEnabled val="1"/>
        </dgm:presLayoutVars>
      </dgm:prSet>
      <dgm:spPr/>
    </dgm:pt>
    <dgm:pt modelId="{00D70594-21B5-4FE6-98F7-0415876575C1}" type="pres">
      <dgm:prSet presAssocID="{C3853460-01A1-45E5-9D35-F1F017A2B93F}" presName="levelTx" presStyleLbl="revTx" presStyleIdx="0" presStyleCnt="0">
        <dgm:presLayoutVars>
          <dgm:chMax val="1"/>
          <dgm:bulletEnabled val="1"/>
        </dgm:presLayoutVars>
      </dgm:prSet>
      <dgm:spPr/>
    </dgm:pt>
    <dgm:pt modelId="{2690C1A8-2E78-46C5-9E34-E106567E3B9F}" type="pres">
      <dgm:prSet presAssocID="{914A7C2A-AE73-4AED-B155-3AA598F1940F}" presName="Name8" presStyleCnt="0"/>
      <dgm:spPr/>
    </dgm:pt>
    <dgm:pt modelId="{548AF8E8-CC05-4C71-9F3E-E5DCE501F04E}" type="pres">
      <dgm:prSet presAssocID="{914A7C2A-AE73-4AED-B155-3AA598F1940F}" presName="level" presStyleLbl="node1" presStyleIdx="1" presStyleCnt="3" custLinFactNeighborX="-66" custLinFactNeighborY="-1769">
        <dgm:presLayoutVars>
          <dgm:chMax val="1"/>
          <dgm:bulletEnabled val="1"/>
        </dgm:presLayoutVars>
      </dgm:prSet>
      <dgm:spPr/>
    </dgm:pt>
    <dgm:pt modelId="{F43EF896-1BC4-403F-8063-142E521A3C94}" type="pres">
      <dgm:prSet presAssocID="{914A7C2A-AE73-4AED-B155-3AA598F1940F}" presName="levelTx" presStyleLbl="revTx" presStyleIdx="0" presStyleCnt="0">
        <dgm:presLayoutVars>
          <dgm:chMax val="1"/>
          <dgm:bulletEnabled val="1"/>
        </dgm:presLayoutVars>
      </dgm:prSet>
      <dgm:spPr/>
    </dgm:pt>
    <dgm:pt modelId="{3F2C8474-8204-4C6A-9FF8-98014B5EA1EF}" type="pres">
      <dgm:prSet presAssocID="{86FE1A9B-8D32-4537-B2D5-828BA6854962}" presName="Name8" presStyleCnt="0"/>
      <dgm:spPr/>
    </dgm:pt>
    <dgm:pt modelId="{09E4717D-EC56-455A-86F5-68EF524909D0}" type="pres">
      <dgm:prSet presAssocID="{86FE1A9B-8D32-4537-B2D5-828BA6854962}" presName="level" presStyleLbl="node1" presStyleIdx="2" presStyleCnt="3" custLinFactNeighborY="0">
        <dgm:presLayoutVars>
          <dgm:chMax val="1"/>
          <dgm:bulletEnabled val="1"/>
        </dgm:presLayoutVars>
      </dgm:prSet>
      <dgm:spPr/>
    </dgm:pt>
    <dgm:pt modelId="{C97E3273-1E23-4E7F-BA45-80BD8FA7F2DD}" type="pres">
      <dgm:prSet presAssocID="{86FE1A9B-8D32-4537-B2D5-828BA6854962}" presName="levelTx" presStyleLbl="revTx" presStyleIdx="0" presStyleCnt="0">
        <dgm:presLayoutVars>
          <dgm:chMax val="1"/>
          <dgm:bulletEnabled val="1"/>
        </dgm:presLayoutVars>
      </dgm:prSet>
      <dgm:spPr/>
    </dgm:pt>
  </dgm:ptLst>
  <dgm:cxnLst>
    <dgm:cxn modelId="{269EE201-8211-4C8D-96FC-34E33303275D}" srcId="{D59ED9CF-FCC5-4ADA-B086-BC1ED7A6F804}" destId="{914A7C2A-AE73-4AED-B155-3AA598F1940F}" srcOrd="1" destOrd="0" parTransId="{A6A3C734-BA45-45F6-AC1D-F00A242D4569}" sibTransId="{E499025B-AC67-46C8-BCC8-4E86DF669777}"/>
    <dgm:cxn modelId="{EE24E002-CEC7-42F7-909C-909F46D0F1E6}" type="presOf" srcId="{C3853460-01A1-45E5-9D35-F1F017A2B93F}" destId="{00D70594-21B5-4FE6-98F7-0415876575C1}" srcOrd="1" destOrd="0" presId="urn:microsoft.com/office/officeart/2005/8/layout/pyramid1"/>
    <dgm:cxn modelId="{0B5A0A09-986B-4A5F-A403-A024162C9558}" type="presOf" srcId="{914A7C2A-AE73-4AED-B155-3AA598F1940F}" destId="{F43EF896-1BC4-403F-8063-142E521A3C94}" srcOrd="1" destOrd="0" presId="urn:microsoft.com/office/officeart/2005/8/layout/pyramid1"/>
    <dgm:cxn modelId="{44C5B30E-B02B-4CDB-BA70-58DEBB146EB0}" type="presOf" srcId="{86FE1A9B-8D32-4537-B2D5-828BA6854962}" destId="{C97E3273-1E23-4E7F-BA45-80BD8FA7F2DD}" srcOrd="1" destOrd="0" presId="urn:microsoft.com/office/officeart/2005/8/layout/pyramid1"/>
    <dgm:cxn modelId="{DBCBA92B-2A5C-421D-9465-BC4937CC516C}" type="presOf" srcId="{914A7C2A-AE73-4AED-B155-3AA598F1940F}" destId="{548AF8E8-CC05-4C71-9F3E-E5DCE501F04E}" srcOrd="0" destOrd="0" presId="urn:microsoft.com/office/officeart/2005/8/layout/pyramid1"/>
    <dgm:cxn modelId="{5317403E-E5B7-4CCD-AE31-54A850BD0E0D}" srcId="{D59ED9CF-FCC5-4ADA-B086-BC1ED7A6F804}" destId="{86FE1A9B-8D32-4537-B2D5-828BA6854962}" srcOrd="2" destOrd="0" parTransId="{E8770D78-C7CA-4258-B34B-C464F9FC428B}" sibTransId="{CDE608E8-0303-497A-A2FE-3ECC88BB7713}"/>
    <dgm:cxn modelId="{5EA9344F-71B5-4F7D-8212-FA620C97BECC}" type="presOf" srcId="{C3853460-01A1-45E5-9D35-F1F017A2B93F}" destId="{68F51E5B-00A8-4A26-A1C3-BD92FC21F518}" srcOrd="0" destOrd="0" presId="urn:microsoft.com/office/officeart/2005/8/layout/pyramid1"/>
    <dgm:cxn modelId="{B82DC0B4-562F-4762-8B23-39F9782427AA}" srcId="{D59ED9CF-FCC5-4ADA-B086-BC1ED7A6F804}" destId="{C3853460-01A1-45E5-9D35-F1F017A2B93F}" srcOrd="0" destOrd="0" parTransId="{15768A18-C83E-4B27-9C4C-35B4726926C2}" sibTransId="{783294BC-C60E-4EA4-A42C-C5735693345D}"/>
    <dgm:cxn modelId="{996446C7-1B09-4132-851E-6755BA52BFA1}" type="presOf" srcId="{86FE1A9B-8D32-4537-B2D5-828BA6854962}" destId="{09E4717D-EC56-455A-86F5-68EF524909D0}" srcOrd="0" destOrd="0" presId="urn:microsoft.com/office/officeart/2005/8/layout/pyramid1"/>
    <dgm:cxn modelId="{4EE12FF8-B705-4FCB-9A09-18CAFF6BE2FC}" type="presOf" srcId="{D59ED9CF-FCC5-4ADA-B086-BC1ED7A6F804}" destId="{90CBA033-145F-44A9-87B4-F63F3AC6AE28}" srcOrd="0" destOrd="0" presId="urn:microsoft.com/office/officeart/2005/8/layout/pyramid1"/>
    <dgm:cxn modelId="{42DA80BA-5376-4BA6-AA57-0DEFD5AE233F}" type="presParOf" srcId="{90CBA033-145F-44A9-87B4-F63F3AC6AE28}" destId="{1658EB0F-A4CE-4CF7-8F3F-8FA2E01A7F9A}" srcOrd="0" destOrd="0" presId="urn:microsoft.com/office/officeart/2005/8/layout/pyramid1"/>
    <dgm:cxn modelId="{F2751FB9-C0BB-4918-BF97-58FF00B6D3FF}" type="presParOf" srcId="{1658EB0F-A4CE-4CF7-8F3F-8FA2E01A7F9A}" destId="{68F51E5B-00A8-4A26-A1C3-BD92FC21F518}" srcOrd="0" destOrd="0" presId="urn:microsoft.com/office/officeart/2005/8/layout/pyramid1"/>
    <dgm:cxn modelId="{2D7631DD-5307-4EA2-B80C-FF1FC04724EA}" type="presParOf" srcId="{1658EB0F-A4CE-4CF7-8F3F-8FA2E01A7F9A}" destId="{00D70594-21B5-4FE6-98F7-0415876575C1}" srcOrd="1" destOrd="0" presId="urn:microsoft.com/office/officeart/2005/8/layout/pyramid1"/>
    <dgm:cxn modelId="{02365F56-27F4-4ABC-ACB8-E8FC418F9734}" type="presParOf" srcId="{90CBA033-145F-44A9-87B4-F63F3AC6AE28}" destId="{2690C1A8-2E78-46C5-9E34-E106567E3B9F}" srcOrd="1" destOrd="0" presId="urn:microsoft.com/office/officeart/2005/8/layout/pyramid1"/>
    <dgm:cxn modelId="{4D454A41-2A4D-4EE3-9F2F-D4E693E2E3A7}" type="presParOf" srcId="{2690C1A8-2E78-46C5-9E34-E106567E3B9F}" destId="{548AF8E8-CC05-4C71-9F3E-E5DCE501F04E}" srcOrd="0" destOrd="0" presId="urn:microsoft.com/office/officeart/2005/8/layout/pyramid1"/>
    <dgm:cxn modelId="{4C4E5B5C-9AB4-4FD4-90C7-F0851A38CB8D}" type="presParOf" srcId="{2690C1A8-2E78-46C5-9E34-E106567E3B9F}" destId="{F43EF896-1BC4-403F-8063-142E521A3C94}" srcOrd="1" destOrd="0" presId="urn:microsoft.com/office/officeart/2005/8/layout/pyramid1"/>
    <dgm:cxn modelId="{83D43FF8-CACB-44F9-86A7-D6F3BE9CDB2C}" type="presParOf" srcId="{90CBA033-145F-44A9-87B4-F63F3AC6AE28}" destId="{3F2C8474-8204-4C6A-9FF8-98014B5EA1EF}" srcOrd="2" destOrd="0" presId="urn:microsoft.com/office/officeart/2005/8/layout/pyramid1"/>
    <dgm:cxn modelId="{424E4B54-4119-4C5C-B761-AC93B0CAE52E}" type="presParOf" srcId="{3F2C8474-8204-4C6A-9FF8-98014B5EA1EF}" destId="{09E4717D-EC56-455A-86F5-68EF524909D0}" srcOrd="0" destOrd="0" presId="urn:microsoft.com/office/officeart/2005/8/layout/pyramid1"/>
    <dgm:cxn modelId="{12D04DAF-FAE8-4AC9-B609-CD7DE9D36C32}" type="presParOf" srcId="{3F2C8474-8204-4C6A-9FF8-98014B5EA1EF}" destId="{C97E3273-1E23-4E7F-BA45-80BD8FA7F2D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9ED9CF-FCC5-4ADA-B086-BC1ED7A6F804}" type="doc">
      <dgm:prSet loTypeId="urn:microsoft.com/office/officeart/2005/8/layout/pyramid1" loCatId="pyramid" qsTypeId="urn:microsoft.com/office/officeart/2005/8/quickstyle/simple1" qsCatId="simple" csTypeId="urn:microsoft.com/office/officeart/2005/8/colors/accent1_2" csCatId="accent1" phldr="1"/>
      <dgm:spPr/>
    </dgm:pt>
    <dgm:pt modelId="{86FE1A9B-8D32-4537-B2D5-828BA6854962}">
      <dgm:prSet phldrT="[Text]" custT="1"/>
      <dgm:spPr/>
      <dgm:t>
        <a:bodyPr/>
        <a:lstStyle/>
        <a:p>
          <a:r>
            <a:rPr lang="en-GB" sz="1400" b="1" dirty="0">
              <a:latin typeface="+mj-lt"/>
            </a:rPr>
            <a:t>Universal</a:t>
          </a:r>
        </a:p>
      </dgm:t>
    </dgm:pt>
    <dgm:pt modelId="{E8770D78-C7CA-4258-B34B-C464F9FC428B}" type="parTrans" cxnId="{5317403E-E5B7-4CCD-AE31-54A850BD0E0D}">
      <dgm:prSet/>
      <dgm:spPr/>
      <dgm:t>
        <a:bodyPr/>
        <a:lstStyle/>
        <a:p>
          <a:endParaRPr lang="en-GB"/>
        </a:p>
      </dgm:t>
    </dgm:pt>
    <dgm:pt modelId="{CDE608E8-0303-497A-A2FE-3ECC88BB7713}" type="sibTrans" cxnId="{5317403E-E5B7-4CCD-AE31-54A850BD0E0D}">
      <dgm:prSet/>
      <dgm:spPr/>
      <dgm:t>
        <a:bodyPr/>
        <a:lstStyle/>
        <a:p>
          <a:endParaRPr lang="en-GB"/>
        </a:p>
      </dgm:t>
    </dgm:pt>
    <dgm:pt modelId="{C3853460-01A1-45E5-9D35-F1F017A2B93F}">
      <dgm:prSet phldrT="[Text]" custT="1"/>
      <dgm:spPr/>
      <dgm:t>
        <a:bodyPr/>
        <a:lstStyle/>
        <a:p>
          <a:endParaRPr lang="en-GB" sz="1400" b="1" dirty="0">
            <a:latin typeface="Calibri Light" panose="020F0302020204030204"/>
          </a:endParaRPr>
        </a:p>
        <a:p>
          <a:r>
            <a:rPr lang="en-GB" sz="1400" b="1" dirty="0">
              <a:highlight>
                <a:srgbClr val="FFFF00"/>
              </a:highlight>
              <a:latin typeface="Calibri Light" panose="020F0302020204030204"/>
            </a:rPr>
            <a:t>Bespoke</a:t>
          </a:r>
          <a:endParaRPr lang="en-GB" sz="1400" b="1" dirty="0">
            <a:highlight>
              <a:srgbClr val="FFFF00"/>
            </a:highlight>
          </a:endParaRPr>
        </a:p>
      </dgm:t>
    </dgm:pt>
    <dgm:pt modelId="{783294BC-C60E-4EA4-A42C-C5735693345D}" type="sibTrans" cxnId="{B82DC0B4-562F-4762-8B23-39F9782427AA}">
      <dgm:prSet/>
      <dgm:spPr/>
      <dgm:t>
        <a:bodyPr/>
        <a:lstStyle/>
        <a:p>
          <a:endParaRPr lang="en-GB"/>
        </a:p>
      </dgm:t>
    </dgm:pt>
    <dgm:pt modelId="{15768A18-C83E-4B27-9C4C-35B4726926C2}" type="parTrans" cxnId="{B82DC0B4-562F-4762-8B23-39F9782427AA}">
      <dgm:prSet/>
      <dgm:spPr/>
      <dgm:t>
        <a:bodyPr/>
        <a:lstStyle/>
        <a:p>
          <a:endParaRPr lang="en-GB"/>
        </a:p>
      </dgm:t>
    </dgm:pt>
    <dgm:pt modelId="{914A7C2A-AE73-4AED-B155-3AA598F1940F}">
      <dgm:prSet phldrT="[Text]" custT="1"/>
      <dgm:spPr/>
      <dgm:t>
        <a:bodyPr/>
        <a:lstStyle/>
        <a:p>
          <a:r>
            <a:rPr lang="en-GB" sz="1400" b="1" dirty="0">
              <a:latin typeface="Calibri Light" panose="020F0302020204030204" pitchFamily="34" charset="0"/>
              <a:cs typeface="Calibri Light" panose="020F0302020204030204" pitchFamily="34" charset="0"/>
            </a:rPr>
            <a:t>Targeted</a:t>
          </a:r>
        </a:p>
      </dgm:t>
    </dgm:pt>
    <dgm:pt modelId="{E499025B-AC67-46C8-BCC8-4E86DF669777}" type="sibTrans" cxnId="{269EE201-8211-4C8D-96FC-34E33303275D}">
      <dgm:prSet/>
      <dgm:spPr/>
      <dgm:t>
        <a:bodyPr/>
        <a:lstStyle/>
        <a:p>
          <a:endParaRPr lang="en-GB"/>
        </a:p>
      </dgm:t>
    </dgm:pt>
    <dgm:pt modelId="{A6A3C734-BA45-45F6-AC1D-F00A242D4569}" type="parTrans" cxnId="{269EE201-8211-4C8D-96FC-34E33303275D}">
      <dgm:prSet/>
      <dgm:spPr/>
      <dgm:t>
        <a:bodyPr/>
        <a:lstStyle/>
        <a:p>
          <a:endParaRPr lang="en-GB"/>
        </a:p>
      </dgm:t>
    </dgm:pt>
    <dgm:pt modelId="{90CBA033-145F-44A9-87B4-F63F3AC6AE28}" type="pres">
      <dgm:prSet presAssocID="{D59ED9CF-FCC5-4ADA-B086-BC1ED7A6F804}" presName="Name0" presStyleCnt="0">
        <dgm:presLayoutVars>
          <dgm:dir/>
          <dgm:animLvl val="lvl"/>
          <dgm:resizeHandles val="exact"/>
        </dgm:presLayoutVars>
      </dgm:prSet>
      <dgm:spPr/>
    </dgm:pt>
    <dgm:pt modelId="{1658EB0F-A4CE-4CF7-8F3F-8FA2E01A7F9A}" type="pres">
      <dgm:prSet presAssocID="{C3853460-01A1-45E5-9D35-F1F017A2B93F}" presName="Name8" presStyleCnt="0"/>
      <dgm:spPr/>
    </dgm:pt>
    <dgm:pt modelId="{68F51E5B-00A8-4A26-A1C3-BD92FC21F518}" type="pres">
      <dgm:prSet presAssocID="{C3853460-01A1-45E5-9D35-F1F017A2B93F}" presName="level" presStyleLbl="node1" presStyleIdx="0" presStyleCnt="3">
        <dgm:presLayoutVars>
          <dgm:chMax val="1"/>
          <dgm:bulletEnabled val="1"/>
        </dgm:presLayoutVars>
      </dgm:prSet>
      <dgm:spPr/>
    </dgm:pt>
    <dgm:pt modelId="{00D70594-21B5-4FE6-98F7-0415876575C1}" type="pres">
      <dgm:prSet presAssocID="{C3853460-01A1-45E5-9D35-F1F017A2B93F}" presName="levelTx" presStyleLbl="revTx" presStyleIdx="0" presStyleCnt="0">
        <dgm:presLayoutVars>
          <dgm:chMax val="1"/>
          <dgm:bulletEnabled val="1"/>
        </dgm:presLayoutVars>
      </dgm:prSet>
      <dgm:spPr/>
    </dgm:pt>
    <dgm:pt modelId="{2690C1A8-2E78-46C5-9E34-E106567E3B9F}" type="pres">
      <dgm:prSet presAssocID="{914A7C2A-AE73-4AED-B155-3AA598F1940F}" presName="Name8" presStyleCnt="0"/>
      <dgm:spPr/>
    </dgm:pt>
    <dgm:pt modelId="{548AF8E8-CC05-4C71-9F3E-E5DCE501F04E}" type="pres">
      <dgm:prSet presAssocID="{914A7C2A-AE73-4AED-B155-3AA598F1940F}" presName="level" presStyleLbl="node1" presStyleIdx="1" presStyleCnt="3" custLinFactNeighborX="-66" custLinFactNeighborY="-1769">
        <dgm:presLayoutVars>
          <dgm:chMax val="1"/>
          <dgm:bulletEnabled val="1"/>
        </dgm:presLayoutVars>
      </dgm:prSet>
      <dgm:spPr/>
    </dgm:pt>
    <dgm:pt modelId="{F43EF896-1BC4-403F-8063-142E521A3C94}" type="pres">
      <dgm:prSet presAssocID="{914A7C2A-AE73-4AED-B155-3AA598F1940F}" presName="levelTx" presStyleLbl="revTx" presStyleIdx="0" presStyleCnt="0">
        <dgm:presLayoutVars>
          <dgm:chMax val="1"/>
          <dgm:bulletEnabled val="1"/>
        </dgm:presLayoutVars>
      </dgm:prSet>
      <dgm:spPr/>
    </dgm:pt>
    <dgm:pt modelId="{3F2C8474-8204-4C6A-9FF8-98014B5EA1EF}" type="pres">
      <dgm:prSet presAssocID="{86FE1A9B-8D32-4537-B2D5-828BA6854962}" presName="Name8" presStyleCnt="0"/>
      <dgm:spPr/>
    </dgm:pt>
    <dgm:pt modelId="{09E4717D-EC56-455A-86F5-68EF524909D0}" type="pres">
      <dgm:prSet presAssocID="{86FE1A9B-8D32-4537-B2D5-828BA6854962}" presName="level" presStyleLbl="node1" presStyleIdx="2" presStyleCnt="3" custLinFactNeighborY="0">
        <dgm:presLayoutVars>
          <dgm:chMax val="1"/>
          <dgm:bulletEnabled val="1"/>
        </dgm:presLayoutVars>
      </dgm:prSet>
      <dgm:spPr/>
    </dgm:pt>
    <dgm:pt modelId="{C97E3273-1E23-4E7F-BA45-80BD8FA7F2DD}" type="pres">
      <dgm:prSet presAssocID="{86FE1A9B-8D32-4537-B2D5-828BA6854962}" presName="levelTx" presStyleLbl="revTx" presStyleIdx="0" presStyleCnt="0">
        <dgm:presLayoutVars>
          <dgm:chMax val="1"/>
          <dgm:bulletEnabled val="1"/>
        </dgm:presLayoutVars>
      </dgm:prSet>
      <dgm:spPr/>
    </dgm:pt>
  </dgm:ptLst>
  <dgm:cxnLst>
    <dgm:cxn modelId="{269EE201-8211-4C8D-96FC-34E33303275D}" srcId="{D59ED9CF-FCC5-4ADA-B086-BC1ED7A6F804}" destId="{914A7C2A-AE73-4AED-B155-3AA598F1940F}" srcOrd="1" destOrd="0" parTransId="{A6A3C734-BA45-45F6-AC1D-F00A242D4569}" sibTransId="{E499025B-AC67-46C8-BCC8-4E86DF669777}"/>
    <dgm:cxn modelId="{EE24E002-CEC7-42F7-909C-909F46D0F1E6}" type="presOf" srcId="{C3853460-01A1-45E5-9D35-F1F017A2B93F}" destId="{00D70594-21B5-4FE6-98F7-0415876575C1}" srcOrd="1" destOrd="0" presId="urn:microsoft.com/office/officeart/2005/8/layout/pyramid1"/>
    <dgm:cxn modelId="{0B5A0A09-986B-4A5F-A403-A024162C9558}" type="presOf" srcId="{914A7C2A-AE73-4AED-B155-3AA598F1940F}" destId="{F43EF896-1BC4-403F-8063-142E521A3C94}" srcOrd="1" destOrd="0" presId="urn:microsoft.com/office/officeart/2005/8/layout/pyramid1"/>
    <dgm:cxn modelId="{44C5B30E-B02B-4CDB-BA70-58DEBB146EB0}" type="presOf" srcId="{86FE1A9B-8D32-4537-B2D5-828BA6854962}" destId="{C97E3273-1E23-4E7F-BA45-80BD8FA7F2DD}" srcOrd="1" destOrd="0" presId="urn:microsoft.com/office/officeart/2005/8/layout/pyramid1"/>
    <dgm:cxn modelId="{DBCBA92B-2A5C-421D-9465-BC4937CC516C}" type="presOf" srcId="{914A7C2A-AE73-4AED-B155-3AA598F1940F}" destId="{548AF8E8-CC05-4C71-9F3E-E5DCE501F04E}" srcOrd="0" destOrd="0" presId="urn:microsoft.com/office/officeart/2005/8/layout/pyramid1"/>
    <dgm:cxn modelId="{5317403E-E5B7-4CCD-AE31-54A850BD0E0D}" srcId="{D59ED9CF-FCC5-4ADA-B086-BC1ED7A6F804}" destId="{86FE1A9B-8D32-4537-B2D5-828BA6854962}" srcOrd="2" destOrd="0" parTransId="{E8770D78-C7CA-4258-B34B-C464F9FC428B}" sibTransId="{CDE608E8-0303-497A-A2FE-3ECC88BB7713}"/>
    <dgm:cxn modelId="{5EA9344F-71B5-4F7D-8212-FA620C97BECC}" type="presOf" srcId="{C3853460-01A1-45E5-9D35-F1F017A2B93F}" destId="{68F51E5B-00A8-4A26-A1C3-BD92FC21F518}" srcOrd="0" destOrd="0" presId="urn:microsoft.com/office/officeart/2005/8/layout/pyramid1"/>
    <dgm:cxn modelId="{B82DC0B4-562F-4762-8B23-39F9782427AA}" srcId="{D59ED9CF-FCC5-4ADA-B086-BC1ED7A6F804}" destId="{C3853460-01A1-45E5-9D35-F1F017A2B93F}" srcOrd="0" destOrd="0" parTransId="{15768A18-C83E-4B27-9C4C-35B4726926C2}" sibTransId="{783294BC-C60E-4EA4-A42C-C5735693345D}"/>
    <dgm:cxn modelId="{996446C7-1B09-4132-851E-6755BA52BFA1}" type="presOf" srcId="{86FE1A9B-8D32-4537-B2D5-828BA6854962}" destId="{09E4717D-EC56-455A-86F5-68EF524909D0}" srcOrd="0" destOrd="0" presId="urn:microsoft.com/office/officeart/2005/8/layout/pyramid1"/>
    <dgm:cxn modelId="{4EE12FF8-B705-4FCB-9A09-18CAFF6BE2FC}" type="presOf" srcId="{D59ED9CF-FCC5-4ADA-B086-BC1ED7A6F804}" destId="{90CBA033-145F-44A9-87B4-F63F3AC6AE28}" srcOrd="0" destOrd="0" presId="urn:microsoft.com/office/officeart/2005/8/layout/pyramid1"/>
    <dgm:cxn modelId="{42DA80BA-5376-4BA6-AA57-0DEFD5AE233F}" type="presParOf" srcId="{90CBA033-145F-44A9-87B4-F63F3AC6AE28}" destId="{1658EB0F-A4CE-4CF7-8F3F-8FA2E01A7F9A}" srcOrd="0" destOrd="0" presId="urn:microsoft.com/office/officeart/2005/8/layout/pyramid1"/>
    <dgm:cxn modelId="{F2751FB9-C0BB-4918-BF97-58FF00B6D3FF}" type="presParOf" srcId="{1658EB0F-A4CE-4CF7-8F3F-8FA2E01A7F9A}" destId="{68F51E5B-00A8-4A26-A1C3-BD92FC21F518}" srcOrd="0" destOrd="0" presId="urn:microsoft.com/office/officeart/2005/8/layout/pyramid1"/>
    <dgm:cxn modelId="{2D7631DD-5307-4EA2-B80C-FF1FC04724EA}" type="presParOf" srcId="{1658EB0F-A4CE-4CF7-8F3F-8FA2E01A7F9A}" destId="{00D70594-21B5-4FE6-98F7-0415876575C1}" srcOrd="1" destOrd="0" presId="urn:microsoft.com/office/officeart/2005/8/layout/pyramid1"/>
    <dgm:cxn modelId="{02365F56-27F4-4ABC-ACB8-E8FC418F9734}" type="presParOf" srcId="{90CBA033-145F-44A9-87B4-F63F3AC6AE28}" destId="{2690C1A8-2E78-46C5-9E34-E106567E3B9F}" srcOrd="1" destOrd="0" presId="urn:microsoft.com/office/officeart/2005/8/layout/pyramid1"/>
    <dgm:cxn modelId="{4D454A41-2A4D-4EE3-9F2F-D4E693E2E3A7}" type="presParOf" srcId="{2690C1A8-2E78-46C5-9E34-E106567E3B9F}" destId="{548AF8E8-CC05-4C71-9F3E-E5DCE501F04E}" srcOrd="0" destOrd="0" presId="urn:microsoft.com/office/officeart/2005/8/layout/pyramid1"/>
    <dgm:cxn modelId="{4C4E5B5C-9AB4-4FD4-90C7-F0851A38CB8D}" type="presParOf" srcId="{2690C1A8-2E78-46C5-9E34-E106567E3B9F}" destId="{F43EF896-1BC4-403F-8063-142E521A3C94}" srcOrd="1" destOrd="0" presId="urn:microsoft.com/office/officeart/2005/8/layout/pyramid1"/>
    <dgm:cxn modelId="{83D43FF8-CACB-44F9-86A7-D6F3BE9CDB2C}" type="presParOf" srcId="{90CBA033-145F-44A9-87B4-F63F3AC6AE28}" destId="{3F2C8474-8204-4C6A-9FF8-98014B5EA1EF}" srcOrd="2" destOrd="0" presId="urn:microsoft.com/office/officeart/2005/8/layout/pyramid1"/>
    <dgm:cxn modelId="{424E4B54-4119-4C5C-B761-AC93B0CAE52E}" type="presParOf" srcId="{3F2C8474-8204-4C6A-9FF8-98014B5EA1EF}" destId="{09E4717D-EC56-455A-86F5-68EF524909D0}" srcOrd="0" destOrd="0" presId="urn:microsoft.com/office/officeart/2005/8/layout/pyramid1"/>
    <dgm:cxn modelId="{12D04DAF-FAE8-4AC9-B609-CD7DE9D36C32}" type="presParOf" srcId="{3F2C8474-8204-4C6A-9FF8-98014B5EA1EF}" destId="{C97E3273-1E23-4E7F-BA45-80BD8FA7F2DD}"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1E5B-00A8-4A26-A1C3-BD92FC21F518}">
      <dsp:nvSpPr>
        <dsp:cNvPr id="0" name=""/>
        <dsp:cNvSpPr/>
      </dsp:nvSpPr>
      <dsp:spPr>
        <a:xfrm>
          <a:off x="1871892" y="0"/>
          <a:ext cx="1871892" cy="1502955"/>
        </a:xfrm>
        <a:prstGeom prst="trapezoid">
          <a:avLst>
            <a:gd name="adj" fmla="val 622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dirty="0">
            <a:latin typeface="Calibri Light" panose="020F0302020204030204"/>
          </a:endParaRPr>
        </a:p>
        <a:p>
          <a:pPr marL="0" lvl="0" indent="0" algn="ctr" defTabSz="1066800">
            <a:lnSpc>
              <a:spcPct val="90000"/>
            </a:lnSpc>
            <a:spcBef>
              <a:spcPct val="0"/>
            </a:spcBef>
            <a:spcAft>
              <a:spcPct val="35000"/>
            </a:spcAft>
            <a:buNone/>
          </a:pPr>
          <a:r>
            <a:rPr lang="en-GB" sz="2400" b="1" kern="1200" dirty="0">
              <a:latin typeface="+mj-lt"/>
            </a:rPr>
            <a:t>Bespoke</a:t>
          </a:r>
          <a:endParaRPr lang="en-GB" sz="2400" b="1" kern="1200" dirty="0"/>
        </a:p>
      </dsp:txBody>
      <dsp:txXfrm>
        <a:off x="1871892" y="0"/>
        <a:ext cx="1871892" cy="1502955"/>
      </dsp:txXfrm>
    </dsp:sp>
    <dsp:sp modelId="{548AF8E8-CC05-4C71-9F3E-E5DCE501F04E}">
      <dsp:nvSpPr>
        <dsp:cNvPr id="0" name=""/>
        <dsp:cNvSpPr/>
      </dsp:nvSpPr>
      <dsp:spPr>
        <a:xfrm>
          <a:off x="933475" y="1476368"/>
          <a:ext cx="3743784" cy="1502955"/>
        </a:xfrm>
        <a:prstGeom prst="trapezoid">
          <a:avLst>
            <a:gd name="adj" fmla="val 622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mj-lt"/>
            </a:rPr>
            <a:t>Targeted</a:t>
          </a:r>
          <a:endParaRPr lang="en-GB" sz="2400" b="1" kern="1200" dirty="0">
            <a:latin typeface="Calibri Light" panose="020F0302020204030204" pitchFamily="34" charset="0"/>
            <a:cs typeface="Calibri Light" panose="020F0302020204030204" pitchFamily="34" charset="0"/>
          </a:endParaRPr>
        </a:p>
      </dsp:txBody>
      <dsp:txXfrm>
        <a:off x="1588637" y="1476368"/>
        <a:ext cx="2433460" cy="1502955"/>
      </dsp:txXfrm>
    </dsp:sp>
    <dsp:sp modelId="{09E4717D-EC56-455A-86F5-68EF524909D0}">
      <dsp:nvSpPr>
        <dsp:cNvPr id="0" name=""/>
        <dsp:cNvSpPr/>
      </dsp:nvSpPr>
      <dsp:spPr>
        <a:xfrm>
          <a:off x="0" y="3005910"/>
          <a:ext cx="5615677" cy="1502955"/>
        </a:xfrm>
        <a:prstGeom prst="trapezoid">
          <a:avLst>
            <a:gd name="adj" fmla="val 622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mj-lt"/>
            </a:rPr>
            <a:t>Universal</a:t>
          </a:r>
        </a:p>
      </dsp:txBody>
      <dsp:txXfrm>
        <a:off x="982743" y="3005910"/>
        <a:ext cx="3650190" cy="1502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1E5B-00A8-4A26-A1C3-BD92FC21F518}">
      <dsp:nvSpPr>
        <dsp:cNvPr id="0" name=""/>
        <dsp:cNvSpPr/>
      </dsp:nvSpPr>
      <dsp:spPr>
        <a:xfrm>
          <a:off x="1172966" y="0"/>
          <a:ext cx="1172966"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Calibri Light" panose="020F0302020204030204"/>
          </a:endParaRPr>
        </a:p>
        <a:p>
          <a:pPr marL="0" lvl="0" indent="0" algn="ctr" defTabSz="622300">
            <a:lnSpc>
              <a:spcPct val="90000"/>
            </a:lnSpc>
            <a:spcBef>
              <a:spcPct val="0"/>
            </a:spcBef>
            <a:spcAft>
              <a:spcPct val="35000"/>
            </a:spcAft>
            <a:buNone/>
          </a:pPr>
          <a:r>
            <a:rPr lang="en-GB" sz="1400" b="1" kern="1200" dirty="0">
              <a:latin typeface="Calibri Light" panose="020F0302020204030204"/>
            </a:rPr>
            <a:t>Bespoke</a:t>
          </a:r>
          <a:endParaRPr lang="en-GB" sz="1400" b="1" kern="1200" dirty="0"/>
        </a:p>
      </dsp:txBody>
      <dsp:txXfrm>
        <a:off x="1172966" y="0"/>
        <a:ext cx="1172966" cy="664034"/>
      </dsp:txXfrm>
    </dsp:sp>
    <dsp:sp modelId="{548AF8E8-CC05-4C71-9F3E-E5DCE501F04E}">
      <dsp:nvSpPr>
        <dsp:cNvPr id="0" name=""/>
        <dsp:cNvSpPr/>
      </dsp:nvSpPr>
      <dsp:spPr>
        <a:xfrm>
          <a:off x="584934" y="652287"/>
          <a:ext cx="2345932"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cs typeface="Calibri Light" panose="020F0302020204030204" pitchFamily="34" charset="0"/>
            </a:rPr>
            <a:t>Targeted</a:t>
          </a:r>
        </a:p>
      </dsp:txBody>
      <dsp:txXfrm>
        <a:off x="995473" y="652287"/>
        <a:ext cx="1524856" cy="664034"/>
      </dsp:txXfrm>
    </dsp:sp>
    <dsp:sp modelId="{09E4717D-EC56-455A-86F5-68EF524909D0}">
      <dsp:nvSpPr>
        <dsp:cNvPr id="0" name=""/>
        <dsp:cNvSpPr/>
      </dsp:nvSpPr>
      <dsp:spPr>
        <a:xfrm>
          <a:off x="0" y="1328069"/>
          <a:ext cx="3518899"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highlight>
                <a:srgbClr val="FFFF00"/>
              </a:highlight>
              <a:latin typeface="+mj-lt"/>
            </a:rPr>
            <a:t>Universal</a:t>
          </a:r>
        </a:p>
      </dsp:txBody>
      <dsp:txXfrm>
        <a:off x="615807" y="1328069"/>
        <a:ext cx="2287284" cy="664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1E5B-00A8-4A26-A1C3-BD92FC21F518}">
      <dsp:nvSpPr>
        <dsp:cNvPr id="0" name=""/>
        <dsp:cNvSpPr/>
      </dsp:nvSpPr>
      <dsp:spPr>
        <a:xfrm>
          <a:off x="1172966" y="0"/>
          <a:ext cx="1172966"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Calibri Light" panose="020F0302020204030204"/>
          </a:endParaRPr>
        </a:p>
        <a:p>
          <a:pPr marL="0" lvl="0" indent="0" algn="ctr" defTabSz="622300">
            <a:lnSpc>
              <a:spcPct val="90000"/>
            </a:lnSpc>
            <a:spcBef>
              <a:spcPct val="0"/>
            </a:spcBef>
            <a:spcAft>
              <a:spcPct val="35000"/>
            </a:spcAft>
            <a:buNone/>
          </a:pPr>
          <a:r>
            <a:rPr lang="en-GB" sz="1400" b="1" kern="1200" dirty="0">
              <a:latin typeface="Calibri Light" panose="020F0302020204030204"/>
            </a:rPr>
            <a:t>Bespoke</a:t>
          </a:r>
          <a:endParaRPr lang="en-GB" sz="1400" b="1" kern="1200" dirty="0"/>
        </a:p>
      </dsp:txBody>
      <dsp:txXfrm>
        <a:off x="1172966" y="0"/>
        <a:ext cx="1172966" cy="664034"/>
      </dsp:txXfrm>
    </dsp:sp>
    <dsp:sp modelId="{548AF8E8-CC05-4C71-9F3E-E5DCE501F04E}">
      <dsp:nvSpPr>
        <dsp:cNvPr id="0" name=""/>
        <dsp:cNvSpPr/>
      </dsp:nvSpPr>
      <dsp:spPr>
        <a:xfrm>
          <a:off x="584934" y="652287"/>
          <a:ext cx="2345932"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highlight>
                <a:srgbClr val="FFFF00"/>
              </a:highlight>
              <a:latin typeface="Calibri Light" panose="020F0302020204030204" pitchFamily="34" charset="0"/>
              <a:cs typeface="Calibri Light" panose="020F0302020204030204" pitchFamily="34" charset="0"/>
            </a:rPr>
            <a:t>Targeted</a:t>
          </a:r>
        </a:p>
      </dsp:txBody>
      <dsp:txXfrm>
        <a:off x="995473" y="652287"/>
        <a:ext cx="1524856" cy="664034"/>
      </dsp:txXfrm>
    </dsp:sp>
    <dsp:sp modelId="{09E4717D-EC56-455A-86F5-68EF524909D0}">
      <dsp:nvSpPr>
        <dsp:cNvPr id="0" name=""/>
        <dsp:cNvSpPr/>
      </dsp:nvSpPr>
      <dsp:spPr>
        <a:xfrm>
          <a:off x="0" y="1328069"/>
          <a:ext cx="3518899"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Universal</a:t>
          </a:r>
        </a:p>
      </dsp:txBody>
      <dsp:txXfrm>
        <a:off x="615807" y="1328069"/>
        <a:ext cx="2287284" cy="664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1E5B-00A8-4A26-A1C3-BD92FC21F518}">
      <dsp:nvSpPr>
        <dsp:cNvPr id="0" name=""/>
        <dsp:cNvSpPr/>
      </dsp:nvSpPr>
      <dsp:spPr>
        <a:xfrm>
          <a:off x="1172966" y="0"/>
          <a:ext cx="1172966"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Calibri Light" panose="020F0302020204030204"/>
          </a:endParaRPr>
        </a:p>
        <a:p>
          <a:pPr marL="0" lvl="0" indent="0" algn="ctr" defTabSz="622300">
            <a:lnSpc>
              <a:spcPct val="90000"/>
            </a:lnSpc>
            <a:spcBef>
              <a:spcPct val="0"/>
            </a:spcBef>
            <a:spcAft>
              <a:spcPct val="35000"/>
            </a:spcAft>
            <a:buNone/>
          </a:pPr>
          <a:r>
            <a:rPr lang="en-GB" sz="1400" b="1" kern="1200" dirty="0">
              <a:highlight>
                <a:srgbClr val="FFFF00"/>
              </a:highlight>
              <a:latin typeface="Calibri Light" panose="020F0302020204030204"/>
            </a:rPr>
            <a:t>Bespoke</a:t>
          </a:r>
          <a:endParaRPr lang="en-GB" sz="1400" b="1" kern="1200" dirty="0">
            <a:highlight>
              <a:srgbClr val="FFFF00"/>
            </a:highlight>
          </a:endParaRPr>
        </a:p>
      </dsp:txBody>
      <dsp:txXfrm>
        <a:off x="1172966" y="0"/>
        <a:ext cx="1172966" cy="664034"/>
      </dsp:txXfrm>
    </dsp:sp>
    <dsp:sp modelId="{548AF8E8-CC05-4C71-9F3E-E5DCE501F04E}">
      <dsp:nvSpPr>
        <dsp:cNvPr id="0" name=""/>
        <dsp:cNvSpPr/>
      </dsp:nvSpPr>
      <dsp:spPr>
        <a:xfrm>
          <a:off x="584934" y="652287"/>
          <a:ext cx="2345932"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cs typeface="Calibri Light" panose="020F0302020204030204" pitchFamily="34" charset="0"/>
            </a:rPr>
            <a:t>Targeted</a:t>
          </a:r>
        </a:p>
      </dsp:txBody>
      <dsp:txXfrm>
        <a:off x="995473" y="652287"/>
        <a:ext cx="1524856" cy="664034"/>
      </dsp:txXfrm>
    </dsp:sp>
    <dsp:sp modelId="{09E4717D-EC56-455A-86F5-68EF524909D0}">
      <dsp:nvSpPr>
        <dsp:cNvPr id="0" name=""/>
        <dsp:cNvSpPr/>
      </dsp:nvSpPr>
      <dsp:spPr>
        <a:xfrm>
          <a:off x="0" y="1328069"/>
          <a:ext cx="3518899" cy="664034"/>
        </a:xfrm>
        <a:prstGeom prst="trapezoid">
          <a:avLst>
            <a:gd name="adj" fmla="val 883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Universal</a:t>
          </a:r>
        </a:p>
      </dsp:txBody>
      <dsp:txXfrm>
        <a:off x="615807" y="1328069"/>
        <a:ext cx="2287284" cy="6640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virtual.schoolscwsw@norfolk.gov.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jpeg"/><Relationship Id="rId7" Type="http://schemas.openxmlformats.org/officeDocument/2006/relationships/diagramLayout" Target="../diagrams/layout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7.pn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diagramLayout" Target="../diagrams/layout2.xml"/><Relationship Id="rId12"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8.png"/><Relationship Id="rId5" Type="http://schemas.openxmlformats.org/officeDocument/2006/relationships/image" Target="../media/image9.emf"/><Relationship Id="rId10" Type="http://schemas.microsoft.com/office/2007/relationships/diagramDrawing" Target="../diagrams/drawing2.xml"/><Relationship Id="rId4" Type="http://schemas.openxmlformats.org/officeDocument/2006/relationships/image" Target="../media/image8.emf"/><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hyperlink" Target="mailto:virtual.schoolscwsw@norfolk.gov.uk"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touchbase.org.uk/" TargetMode="External"/><Relationship Id="rId5" Type="http://schemas.openxmlformats.org/officeDocument/2006/relationships/image" Target="../media/image13.em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3.e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9.emf"/><Relationship Id="rId10" Type="http://schemas.microsoft.com/office/2007/relationships/diagramDrawing" Target="../diagrams/drawing3.xml"/><Relationship Id="rId4" Type="http://schemas.openxmlformats.org/officeDocument/2006/relationships/image" Target="../media/image8.emf"/><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diagramData" Target="../diagrams/data4.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hyperlink" Target="mailto:virtual.schoolscwsw@norfolk.gov.uk" TargetMode="External"/><Relationship Id="rId11" Type="http://schemas.microsoft.com/office/2007/relationships/diagramDrawing" Target="../diagrams/drawing4.xml"/><Relationship Id="rId5" Type="http://schemas.openxmlformats.org/officeDocument/2006/relationships/image" Target="../media/image9.emf"/><Relationship Id="rId10" Type="http://schemas.openxmlformats.org/officeDocument/2006/relationships/diagramColors" Target="../diagrams/colors4.xml"/><Relationship Id="rId4" Type="http://schemas.openxmlformats.org/officeDocument/2006/relationships/image" Target="../media/image8.emf"/><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pic>
        <p:nvPicPr>
          <p:cNvPr id="112" name="New NCC Long Logo White.png" descr="New NCC Long Logo White.png"/>
          <p:cNvPicPr>
            <a:picLocks noChangeAspect="1"/>
          </p:cNvPicPr>
          <p:nvPr/>
        </p:nvPicPr>
        <p:blipFill>
          <a:blip r:embed="rId2"/>
          <a:stretch>
            <a:fillRect/>
          </a:stretch>
        </p:blipFill>
        <p:spPr>
          <a:xfrm>
            <a:off x="886420" y="921679"/>
            <a:ext cx="3214196" cy="488369"/>
          </a:xfrm>
          <a:prstGeom prst="rect">
            <a:avLst/>
          </a:prstGeom>
          <a:ln w="12700">
            <a:miter lim="400000"/>
          </a:ln>
        </p:spPr>
      </p:pic>
      <p:pic>
        <p:nvPicPr>
          <p:cNvPr id="113" name="Flourish Logo.png" descr="Flourish Logo.png"/>
          <p:cNvPicPr>
            <a:picLocks noChangeAspect="1"/>
          </p:cNvPicPr>
          <p:nvPr/>
        </p:nvPicPr>
        <p:blipFill>
          <a:blip r:embed="rId3"/>
          <a:stretch>
            <a:fillRect/>
          </a:stretch>
        </p:blipFill>
        <p:spPr>
          <a:xfrm>
            <a:off x="968970" y="5756340"/>
            <a:ext cx="845300" cy="568007"/>
          </a:xfrm>
          <a:prstGeom prst="rect">
            <a:avLst/>
          </a:prstGeom>
          <a:ln w="12700">
            <a:miter lim="400000"/>
          </a:ln>
        </p:spPr>
      </p:pic>
      <p:pic>
        <p:nvPicPr>
          <p:cNvPr id="114" name="Vital Signs for Children Logo (White).png" descr="Vital Signs for Children Logo (White).png"/>
          <p:cNvPicPr>
            <a:picLocks noChangeAspect="1"/>
          </p:cNvPicPr>
          <p:nvPr/>
        </p:nvPicPr>
        <p:blipFill>
          <a:blip r:embed="rId4"/>
          <a:stretch>
            <a:fillRect/>
          </a:stretch>
        </p:blipFill>
        <p:spPr>
          <a:xfrm>
            <a:off x="2087314" y="5831470"/>
            <a:ext cx="1259635" cy="488369"/>
          </a:xfrm>
          <a:prstGeom prst="rect">
            <a:avLst/>
          </a:prstGeom>
          <a:ln w="12700">
            <a:miter lim="400000"/>
          </a:ln>
        </p:spPr>
      </p:pic>
      <p:pic>
        <p:nvPicPr>
          <p:cNvPr id="115" name="Image" descr="Image"/>
          <p:cNvPicPr>
            <a:picLocks noChangeAspect="1"/>
          </p:cNvPicPr>
          <p:nvPr/>
        </p:nvPicPr>
        <p:blipFill>
          <a:blip r:embed="rId5"/>
          <a:stretch>
            <a:fillRect/>
          </a:stretch>
        </p:blipFill>
        <p:spPr>
          <a:xfrm>
            <a:off x="0" y="1084411"/>
            <a:ext cx="14141390" cy="5270289"/>
          </a:xfrm>
          <a:prstGeom prst="rect">
            <a:avLst/>
          </a:prstGeom>
          <a:ln w="12700">
            <a:miter lim="400000"/>
          </a:ln>
        </p:spPr>
      </p:pic>
      <p:sp>
        <p:nvSpPr>
          <p:cNvPr id="111" name="Title of presentation…"/>
          <p:cNvSpPr txBox="1"/>
          <p:nvPr/>
        </p:nvSpPr>
        <p:spPr>
          <a:xfrm>
            <a:off x="814318" y="1709141"/>
            <a:ext cx="6572596" cy="246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4900" b="1">
                <a:solidFill>
                  <a:srgbClr val="FFFFFF"/>
                </a:solidFill>
              </a:defRPr>
            </a:pPr>
            <a:r>
              <a:rPr lang="en-GB" dirty="0"/>
              <a:t>Trauma and Attachment Aware Practice</a:t>
            </a:r>
          </a:p>
          <a:p>
            <a:pPr algn="ctr">
              <a:defRPr sz="4900" b="1">
                <a:solidFill>
                  <a:srgbClr val="FFFFFF"/>
                </a:solidFill>
              </a:defRPr>
            </a:pPr>
            <a:r>
              <a:rPr lang="en-GB" sz="2800" dirty="0"/>
              <a:t>Training Offer</a:t>
            </a:r>
          </a:p>
          <a:p>
            <a:pPr algn="ctr">
              <a:defRPr sz="4900" b="1">
                <a:solidFill>
                  <a:srgbClr val="FFFFFF"/>
                </a:solidFill>
              </a:defRPr>
            </a:pPr>
            <a:r>
              <a:rPr lang="en-GB" sz="2800" dirty="0"/>
              <a:t>September 2023 – July 2024</a:t>
            </a:r>
          </a:p>
        </p:txBody>
      </p:sp>
      <p:pic>
        <p:nvPicPr>
          <p:cNvPr id="3" name="Picture 2" descr="A close-up of a sign&#10;&#10;Description automatically generated">
            <a:extLst>
              <a:ext uri="{FF2B5EF4-FFF2-40B4-BE49-F238E27FC236}">
                <a16:creationId xmlns:a16="http://schemas.microsoft.com/office/drawing/2014/main" id="{CA4BD8D0-A9E5-DD81-D2FF-0D9B2B9C3A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9803" y="321682"/>
            <a:ext cx="3845098" cy="1037914"/>
          </a:xfrm>
          <a:prstGeom prst="rect">
            <a:avLst/>
          </a:prstGeom>
        </p:spPr>
      </p:pic>
      <p:sp>
        <p:nvSpPr>
          <p:cNvPr id="2" name="TextBox 1">
            <a:extLst>
              <a:ext uri="{FF2B5EF4-FFF2-40B4-BE49-F238E27FC236}">
                <a16:creationId xmlns:a16="http://schemas.microsoft.com/office/drawing/2014/main" id="{C8A73F9D-87C0-78F2-BCF6-9AA4E9DD19B1}"/>
              </a:ext>
            </a:extLst>
          </p:cNvPr>
          <p:cNvSpPr txBox="1"/>
          <p:nvPr/>
        </p:nvSpPr>
        <p:spPr>
          <a:xfrm>
            <a:off x="1658252" y="4101110"/>
            <a:ext cx="7366634" cy="369332"/>
          </a:xfrm>
          <a:prstGeom prst="rect">
            <a:avLst/>
          </a:prstGeom>
          <a:noFill/>
        </p:spPr>
        <p:txBody>
          <a:bodyPr wrap="square">
            <a:spAutoFit/>
          </a:bodyPr>
          <a:lstStyle/>
          <a:p>
            <a:pPr lvl="2" indent="0">
              <a:buNone/>
            </a:pPr>
            <a:r>
              <a:rPr lang="en-GB" sz="1800" b="1" dirty="0">
                <a:solidFill>
                  <a:schemeClr val="bg1"/>
                </a:solidFill>
                <a:latin typeface="Calibri" panose="020F0502020204030204" pitchFamily="34" charset="0"/>
                <a:ea typeface="Calibri" panose="020F0502020204030204" pitchFamily="34" charset="0"/>
              </a:rPr>
              <a:t>Contact Us – </a:t>
            </a:r>
            <a:r>
              <a:rPr lang="en-GB" sz="1800" b="1" dirty="0">
                <a:solidFill>
                  <a:schemeClr val="bg1"/>
                </a:solidFill>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virtual.schoolscwsw@norfolk.gov.uk</a:t>
            </a:r>
            <a:r>
              <a:rPr lang="en-GB" sz="1800" b="1" dirty="0">
                <a:solidFill>
                  <a:schemeClr val="bg1"/>
                </a:solidFill>
                <a:latin typeface="Calibri" panose="020F0502020204030204" pitchFamily="34" charset="0"/>
                <a:ea typeface="Calibri" panose="020F0502020204030204" pitchFamily="34" charset="0"/>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A3D0C9-2499-5C5B-8C75-9B706734F799}"/>
              </a:ext>
            </a:extLst>
          </p:cNvPr>
          <p:cNvSpPr txBox="1"/>
          <p:nvPr/>
        </p:nvSpPr>
        <p:spPr>
          <a:xfrm>
            <a:off x="745067" y="728133"/>
            <a:ext cx="10244358" cy="707886"/>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4000" b="1" dirty="0">
                <a:solidFill>
                  <a:srgbClr val="FFFFFF"/>
                </a:solidFill>
                <a:latin typeface="Calibri"/>
                <a:ea typeface="Calibri" panose="020F0502020204030204" pitchFamily="34" charset="0"/>
                <a:cs typeface="Times New Roman" panose="02020603050405020304" pitchFamily="18" charset="0"/>
              </a:rPr>
              <a:t>It’s a way of being…</a:t>
            </a:r>
            <a:endParaRPr kumimoji="0" lang="en-US" sz="4000" b="1"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5"/>
          <a:stretch>
            <a:fillRect/>
          </a:stretch>
        </p:blipFill>
        <p:spPr>
          <a:xfrm>
            <a:off x="-510364" y="5650573"/>
            <a:ext cx="14141317" cy="516172"/>
          </a:xfrm>
          <a:prstGeom prst="rect">
            <a:avLst/>
          </a:prstGeom>
        </p:spPr>
      </p:pic>
      <p:sp>
        <p:nvSpPr>
          <p:cNvPr id="5" name="TextBox 4">
            <a:extLst>
              <a:ext uri="{FF2B5EF4-FFF2-40B4-BE49-F238E27FC236}">
                <a16:creationId xmlns:a16="http://schemas.microsoft.com/office/drawing/2014/main" id="{B274DF19-2842-02FB-BCC2-5977911B8A2A}"/>
              </a:ext>
            </a:extLst>
          </p:cNvPr>
          <p:cNvSpPr txBox="1"/>
          <p:nvPr/>
        </p:nvSpPr>
        <p:spPr>
          <a:xfrm>
            <a:off x="745066" y="1795550"/>
            <a:ext cx="11009129"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3200" b="0" i="0" u="none" strike="noStrike" kern="1200" cap="none" spc="0" normalizeH="0" baseline="0" noProof="0" dirty="0">
                <a:ln>
                  <a:noFill/>
                </a:ln>
                <a:solidFill>
                  <a:schemeClr val="bg1"/>
                </a:solidFill>
                <a:effectLst/>
                <a:uLnTx/>
                <a:uFillTx/>
                <a:latin typeface="Calibri" panose="020F0502020204030204"/>
                <a:ea typeface="+mn-ea"/>
                <a:cs typeface="+mn-cs"/>
              </a:rPr>
              <a:t> “Trauma Informed Practice is a lens, </a:t>
            </a:r>
            <a:r>
              <a:rPr kumimoji="0" lang="en-GB" sz="3200" b="0"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a way of being</a:t>
            </a:r>
            <a:r>
              <a:rPr kumimoji="0" lang="en-GB" sz="3200" b="0" i="0" u="none" strike="noStrike" kern="1200" cap="none" spc="0" normalizeH="0" baseline="0" noProof="0" dirty="0">
                <a:ln>
                  <a:noFill/>
                </a:ln>
                <a:solidFill>
                  <a:schemeClr val="bg1"/>
                </a:solidFill>
                <a:effectLst/>
                <a:uLnTx/>
                <a:uFillTx/>
                <a:latin typeface="Calibri" panose="020F0502020204030204"/>
                <a:ea typeface="+mn-ea"/>
                <a:cs typeface="+mn-cs"/>
              </a:rPr>
              <a:t>, the way we show up in the world and the way we understand each other. It is not a folder, a box to be ticked off or a set of instructions. It is an </a:t>
            </a:r>
            <a:r>
              <a:rPr kumimoji="0" lang="en-GB" sz="3200" b="0"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ongoing reflective practice</a:t>
            </a:r>
            <a:r>
              <a:rPr kumimoji="0" lang="en-GB" sz="3200" b="0" i="0" u="none" strike="noStrike" kern="1200" cap="none" spc="0" normalizeH="0" baseline="0" noProof="0" dirty="0">
                <a:ln>
                  <a:noFill/>
                </a:ln>
                <a:solidFill>
                  <a:schemeClr val="bg1"/>
                </a:solidFill>
                <a:effectLst/>
                <a:uLnTx/>
                <a:uFillTx/>
                <a:latin typeface="Calibri" panose="020F0502020204030204"/>
                <a:ea typeface="+mn-ea"/>
                <a:cs typeface="+mn-cs"/>
              </a:rPr>
              <a:t> that centralises and contextualises the ways in which humans experience and heal from trauma and adversity "</a:t>
            </a:r>
          </a:p>
          <a:p>
            <a:pPr marR="0" lvl="0" algn="r" defTabSz="914400" rtl="0" eaLnBrk="1" fontAlgn="auto" latinLnBrk="0" hangingPunct="1">
              <a:lnSpc>
                <a:spcPct val="100000"/>
              </a:lnSpc>
              <a:spcBef>
                <a:spcPts val="0"/>
              </a:spcBef>
              <a:spcAft>
                <a:spcPts val="0"/>
              </a:spcAft>
              <a:buClrTx/>
              <a:buSzTx/>
              <a:tabLst/>
              <a:defRPr/>
            </a:pPr>
            <a:r>
              <a:rPr kumimoji="0" lang="en-GB" sz="3200" b="0" i="1" u="none" strike="noStrike" kern="1200" cap="none" spc="0" normalizeH="0" baseline="0" noProof="0" dirty="0">
                <a:ln>
                  <a:noFill/>
                </a:ln>
                <a:solidFill>
                  <a:schemeClr val="bg1"/>
                </a:solidFill>
                <a:effectLst/>
                <a:uLnTx/>
                <a:uFillTx/>
                <a:latin typeface="Calibri" panose="020F0502020204030204"/>
                <a:ea typeface="+mn-ea"/>
                <a:cs typeface="+mn-cs"/>
              </a:rPr>
              <a:t>Lisa Cherry</a:t>
            </a:r>
          </a:p>
        </p:txBody>
      </p:sp>
    </p:spTree>
    <p:extLst>
      <p:ext uri="{BB962C8B-B14F-4D97-AF65-F5344CB8AC3E}">
        <p14:creationId xmlns:p14="http://schemas.microsoft.com/office/powerpoint/2010/main" val="8410843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932947-6900-2DC0-A2F5-2E5184610173}"/>
              </a:ext>
            </a:extLst>
          </p:cNvPr>
          <p:cNvSpPr txBox="1"/>
          <p:nvPr/>
        </p:nvSpPr>
        <p:spPr>
          <a:xfrm>
            <a:off x="110684" y="53116"/>
            <a:ext cx="11333862" cy="707886"/>
          </a:xfrm>
          <a:prstGeom prst="rect">
            <a:avLst/>
          </a:prstGeom>
          <a:noFill/>
        </p:spPr>
        <p:txBody>
          <a:bodyPr wrap="square" rtlCol="0">
            <a:spAutoFit/>
          </a:bodyPr>
          <a:lstStyle/>
          <a:p>
            <a:r>
              <a:rPr lang="en-GB" sz="4000" b="1" dirty="0">
                <a:solidFill>
                  <a:srgbClr val="1E2A5A"/>
                </a:solidFill>
                <a:latin typeface="Arial" panose="020B0604020202020204" pitchFamily="34" charset="0"/>
                <a:cs typeface="Arial" panose="020B0604020202020204" pitchFamily="34" charset="0"/>
              </a:rPr>
              <a:t>How have we supported settings so far?</a:t>
            </a:r>
            <a:endParaRPr lang="en-US" sz="1800" dirty="0">
              <a:solidFill>
                <a:srgbClr val="1E2A5A"/>
              </a:solidFill>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5"/>
          <a:stretch>
            <a:fillRect/>
          </a:stretch>
        </p:blipFill>
        <p:spPr>
          <a:xfrm>
            <a:off x="0" y="5651978"/>
            <a:ext cx="12192000" cy="445020"/>
          </a:xfrm>
          <a:prstGeom prst="rect">
            <a:avLst/>
          </a:prstGeom>
        </p:spPr>
      </p:pic>
      <p:sp>
        <p:nvSpPr>
          <p:cNvPr id="3" name="TextBox 2">
            <a:extLst>
              <a:ext uri="{FF2B5EF4-FFF2-40B4-BE49-F238E27FC236}">
                <a16:creationId xmlns:a16="http://schemas.microsoft.com/office/drawing/2014/main" id="{775D7499-18FF-9AA7-5696-89EC4D593153}"/>
              </a:ext>
            </a:extLst>
          </p:cNvPr>
          <p:cNvSpPr txBox="1"/>
          <p:nvPr/>
        </p:nvSpPr>
        <p:spPr>
          <a:xfrm>
            <a:off x="278530" y="727820"/>
            <a:ext cx="10772029" cy="5170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2400" dirty="0">
                <a:solidFill>
                  <a:srgbClr val="002060"/>
                </a:solidFill>
                <a:effectLst/>
                <a:latin typeface="Calibri" panose="020F0502020204030204" pitchFamily="34" charset="0"/>
                <a:ea typeface="Calibri" panose="020F0502020204030204" pitchFamily="34" charset="0"/>
              </a:rPr>
              <a:t>54 practitioners across Norfolk have accessed the 11 day Trauma Informed Schools UK Diploma in Trauma and Mental Health-Informed Schools and Communities.</a:t>
            </a:r>
          </a:p>
          <a:p>
            <a:pPr lvl="0"/>
            <a:endParaRPr lang="en-GB" sz="2400" dirty="0">
              <a:solidFill>
                <a:srgbClr val="002060"/>
              </a:solidFill>
              <a:effectLst/>
              <a:latin typeface="Calibri" panose="020F0502020204030204" pitchFamily="34" charset="0"/>
              <a:ea typeface="Calibri" panose="020F0502020204030204" pitchFamily="34" charset="0"/>
            </a:endParaRPr>
          </a:p>
          <a:p>
            <a:pPr lvl="0"/>
            <a:r>
              <a:rPr lang="en-GB" sz="2400" dirty="0">
                <a:solidFill>
                  <a:srgbClr val="002060"/>
                </a:solidFill>
                <a:effectLst/>
                <a:latin typeface="Calibri" panose="020F0502020204030204" pitchFamily="34" charset="0"/>
                <a:ea typeface="Calibri" panose="020F0502020204030204" pitchFamily="34" charset="0"/>
              </a:rPr>
              <a:t>The Trauma Informed Practice in Education Network ran termly with Luke Rodgers from The Care Leaders delivering a keynote as well as promoting trauma informed practice seen by our TIS UK Practitioners. </a:t>
            </a:r>
          </a:p>
          <a:p>
            <a:pPr lvl="0"/>
            <a:endParaRPr lang="en-GB" sz="2400" dirty="0">
              <a:solidFill>
                <a:srgbClr val="002060"/>
              </a:solidFill>
              <a:effectLst/>
              <a:latin typeface="Calibri" panose="020F0502020204030204" pitchFamily="34" charset="0"/>
              <a:ea typeface="Calibri" panose="020F0502020204030204" pitchFamily="34" charset="0"/>
            </a:endParaRPr>
          </a:p>
          <a:p>
            <a:pPr lvl="0"/>
            <a:r>
              <a:rPr lang="en-GB" sz="2400" dirty="0">
                <a:solidFill>
                  <a:srgbClr val="002060"/>
                </a:solidFill>
                <a:effectLst/>
                <a:latin typeface="Calibri" panose="020F0502020204030204" pitchFamily="34" charset="0"/>
                <a:ea typeface="Calibri" panose="020F0502020204030204" pitchFamily="34" charset="0"/>
              </a:rPr>
              <a:t>269 views of our Trauma Informed Schools UK Webinar. </a:t>
            </a:r>
          </a:p>
          <a:p>
            <a:pPr lvl="0"/>
            <a:endParaRPr lang="en-GB" sz="2400" dirty="0">
              <a:solidFill>
                <a:srgbClr val="002060"/>
              </a:solidFill>
              <a:effectLst/>
              <a:latin typeface="Calibri" panose="020F0502020204030204" pitchFamily="34" charset="0"/>
              <a:ea typeface="Calibri" panose="020F0502020204030204" pitchFamily="34" charset="0"/>
            </a:endParaRPr>
          </a:p>
          <a:p>
            <a:pPr lvl="0"/>
            <a:r>
              <a:rPr lang="en-GB" sz="2400" dirty="0">
                <a:solidFill>
                  <a:srgbClr val="002060"/>
                </a:solidFill>
                <a:effectLst/>
                <a:latin typeface="Calibri" panose="020F0502020204030204" pitchFamily="34" charset="0"/>
                <a:ea typeface="Calibri" panose="020F0502020204030204" pitchFamily="34" charset="0"/>
              </a:rPr>
              <a:t>50 Level 2 school based </a:t>
            </a:r>
            <a:r>
              <a:rPr lang="en-GB" sz="2400" dirty="0" err="1">
                <a:solidFill>
                  <a:srgbClr val="002060"/>
                </a:solidFill>
                <a:effectLst/>
                <a:latin typeface="Calibri" panose="020F0502020204030204" pitchFamily="34" charset="0"/>
                <a:ea typeface="Calibri" panose="020F0502020204030204" pitchFamily="34" charset="0"/>
              </a:rPr>
              <a:t>Desty</a:t>
            </a:r>
            <a:r>
              <a:rPr lang="en-GB" sz="2400" dirty="0">
                <a:solidFill>
                  <a:srgbClr val="002060"/>
                </a:solidFill>
                <a:effectLst/>
                <a:latin typeface="Calibri" panose="020F0502020204030204" pitchFamily="34" charset="0"/>
                <a:ea typeface="Calibri" panose="020F0502020204030204" pitchFamily="34" charset="0"/>
              </a:rPr>
              <a:t> Mentors and 30 Level 1 Practitioners in Social Care.</a:t>
            </a:r>
          </a:p>
          <a:p>
            <a:pPr lvl="0"/>
            <a:endParaRPr lang="en-GB" sz="2400" dirty="0">
              <a:solidFill>
                <a:srgbClr val="002060"/>
              </a:solidFill>
              <a:effectLst/>
              <a:latin typeface="Calibri" panose="020F0502020204030204" pitchFamily="34" charset="0"/>
              <a:ea typeface="Calibri" panose="020F0502020204030204" pitchFamily="34" charset="0"/>
            </a:endParaRPr>
          </a:p>
          <a:p>
            <a:pPr lvl="0"/>
            <a:r>
              <a:rPr lang="en-GB" sz="2400" dirty="0">
                <a:solidFill>
                  <a:srgbClr val="002060"/>
                </a:solidFill>
                <a:effectLst/>
                <a:latin typeface="Calibri" panose="020F0502020204030204" pitchFamily="34" charset="0"/>
                <a:ea typeface="Calibri" panose="020F0502020204030204" pitchFamily="34" charset="0"/>
              </a:rPr>
              <a:t>45 Schools received direct support and advice through online consultations and visits.</a:t>
            </a:r>
          </a:p>
          <a:p>
            <a:pPr lvl="0"/>
            <a:endParaRPr lang="en-GB" sz="1800" dirty="0">
              <a:solidFill>
                <a:srgbClr val="002060"/>
              </a:solidFill>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9848ED1E-0F87-07FA-3973-3686A5AF6D8D}"/>
              </a:ext>
            </a:extLst>
          </p:cNvPr>
          <p:cNvPicPr>
            <a:picLocks noChangeAspect="1"/>
          </p:cNvPicPr>
          <p:nvPr/>
        </p:nvPicPr>
        <p:blipFill>
          <a:blip r:embed="rId6"/>
          <a:stretch>
            <a:fillRect/>
          </a:stretch>
        </p:blipFill>
        <p:spPr>
          <a:xfrm>
            <a:off x="777085" y="5601204"/>
            <a:ext cx="1478601" cy="901586"/>
          </a:xfrm>
          <a:prstGeom prst="rect">
            <a:avLst/>
          </a:prstGeom>
        </p:spPr>
      </p:pic>
      <p:pic>
        <p:nvPicPr>
          <p:cNvPr id="9" name="Picture 8">
            <a:extLst>
              <a:ext uri="{FF2B5EF4-FFF2-40B4-BE49-F238E27FC236}">
                <a16:creationId xmlns:a16="http://schemas.microsoft.com/office/drawing/2014/main" id="{818F1C50-1AD8-1424-21AD-B77E17DA51F7}"/>
              </a:ext>
            </a:extLst>
          </p:cNvPr>
          <p:cNvPicPr>
            <a:picLocks noChangeAspect="1"/>
          </p:cNvPicPr>
          <p:nvPr/>
        </p:nvPicPr>
        <p:blipFill>
          <a:blip r:embed="rId7"/>
          <a:stretch>
            <a:fillRect/>
          </a:stretch>
        </p:blipFill>
        <p:spPr>
          <a:xfrm>
            <a:off x="2577425" y="5529161"/>
            <a:ext cx="2638425" cy="800100"/>
          </a:xfrm>
          <a:prstGeom prst="rect">
            <a:avLst/>
          </a:prstGeom>
        </p:spPr>
      </p:pic>
      <p:pic>
        <p:nvPicPr>
          <p:cNvPr id="10" name="Picture 9">
            <a:extLst>
              <a:ext uri="{FF2B5EF4-FFF2-40B4-BE49-F238E27FC236}">
                <a16:creationId xmlns:a16="http://schemas.microsoft.com/office/drawing/2014/main" id="{BAE7FBCB-7501-916A-2BDB-D423555D2734}"/>
              </a:ext>
            </a:extLst>
          </p:cNvPr>
          <p:cNvPicPr>
            <a:picLocks noChangeAspect="1"/>
          </p:cNvPicPr>
          <p:nvPr/>
        </p:nvPicPr>
        <p:blipFill>
          <a:blip r:embed="rId8"/>
          <a:stretch>
            <a:fillRect/>
          </a:stretch>
        </p:blipFill>
        <p:spPr>
          <a:xfrm>
            <a:off x="5537589" y="5438673"/>
            <a:ext cx="1905000" cy="981075"/>
          </a:xfrm>
          <a:prstGeom prst="rect">
            <a:avLst/>
          </a:prstGeom>
        </p:spPr>
      </p:pic>
    </p:spTree>
    <p:extLst>
      <p:ext uri="{BB962C8B-B14F-4D97-AF65-F5344CB8AC3E}">
        <p14:creationId xmlns:p14="http://schemas.microsoft.com/office/powerpoint/2010/main" val="23230775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Flourish Logo2.png" descr="Flourish Logo2.png"/>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246" name="Stacked New NCC Logo 376.jpg" descr="Stacked New NCC Logo 376.jpg"/>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247" name="Vital Signs for Children Logo (1).jpg" descr="Vital Signs for Children Logo (1).jpg"/>
          <p:cNvPicPr>
            <a:picLocks noChangeAspect="1"/>
          </p:cNvPicPr>
          <p:nvPr/>
        </p:nvPicPr>
        <p:blipFill>
          <a:blip r:embed="rId4"/>
          <a:stretch>
            <a:fillRect/>
          </a:stretch>
        </p:blipFill>
        <p:spPr>
          <a:xfrm>
            <a:off x="10814440" y="6125171"/>
            <a:ext cx="666220" cy="258291"/>
          </a:xfrm>
          <a:prstGeom prst="rect">
            <a:avLst/>
          </a:prstGeom>
          <a:ln w="12700">
            <a:miter lim="400000"/>
          </a:ln>
        </p:spPr>
      </p:pic>
      <p:sp>
        <p:nvSpPr>
          <p:cNvPr id="248" name="Rectangle 2"/>
          <p:cNvSpPr txBox="1"/>
          <p:nvPr/>
        </p:nvSpPr>
        <p:spPr>
          <a:xfrm>
            <a:off x="542290" y="128771"/>
            <a:ext cx="1054551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002060"/>
                </a:solidFill>
              </a:defRPr>
            </a:lvl1pPr>
          </a:lstStyle>
          <a:p>
            <a:r>
              <a:rPr lang="en-GB" dirty="0"/>
              <a:t>Trauma and Attachment Aware Practice Training Offer</a:t>
            </a:r>
            <a:endParaRPr dirty="0"/>
          </a:p>
        </p:txBody>
      </p:sp>
      <p:pic>
        <p:nvPicPr>
          <p:cNvPr id="249" name="Image" descr="Image"/>
          <p:cNvPicPr>
            <a:picLocks noChangeAspect="1"/>
          </p:cNvPicPr>
          <p:nvPr/>
        </p:nvPicPr>
        <p:blipFill>
          <a:blip r:embed="rId5"/>
          <a:stretch>
            <a:fillRect/>
          </a:stretch>
        </p:blipFill>
        <p:spPr>
          <a:xfrm>
            <a:off x="5630958" y="820218"/>
            <a:ext cx="8805989" cy="4760683"/>
          </a:xfrm>
          <a:prstGeom prst="rect">
            <a:avLst/>
          </a:prstGeom>
          <a:ln w="12700">
            <a:miter lim="400000"/>
          </a:ln>
        </p:spPr>
      </p:pic>
      <p:graphicFrame>
        <p:nvGraphicFramePr>
          <p:cNvPr id="2" name="Diagram 1">
            <a:extLst>
              <a:ext uri="{FF2B5EF4-FFF2-40B4-BE49-F238E27FC236}">
                <a16:creationId xmlns:a16="http://schemas.microsoft.com/office/drawing/2014/main" id="{E13A3994-301C-618B-AD03-8B8DDD5361EC}"/>
              </a:ext>
            </a:extLst>
          </p:cNvPr>
          <p:cNvGraphicFramePr/>
          <p:nvPr>
            <p:extLst>
              <p:ext uri="{D42A27DB-BD31-4B8C-83A1-F6EECF244321}">
                <p14:modId xmlns:p14="http://schemas.microsoft.com/office/powerpoint/2010/main" val="2105590924"/>
              </p:ext>
            </p:extLst>
          </p:nvPr>
        </p:nvGraphicFramePr>
        <p:xfrm>
          <a:off x="245806" y="1117151"/>
          <a:ext cx="5615677" cy="45088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A3D0C9-2499-5C5B-8C75-9B706734F799}"/>
              </a:ext>
            </a:extLst>
          </p:cNvPr>
          <p:cNvSpPr txBox="1"/>
          <p:nvPr/>
        </p:nvSpPr>
        <p:spPr>
          <a:xfrm>
            <a:off x="150215" y="93954"/>
            <a:ext cx="8074469" cy="95410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Universal Offer</a:t>
            </a:r>
          </a:p>
          <a:p>
            <a:pPr marL="0" marR="0" lvl="0" indent="0" algn="l" defTabSz="914400" rtl="0" eaLnBrk="1" fontAlgn="auto" latinLnBrk="0" hangingPunct="0">
              <a:lnSpc>
                <a:spcPct val="100000"/>
              </a:lnSpc>
              <a:spcBef>
                <a:spcPts val="0"/>
              </a:spcBef>
              <a:spcAft>
                <a:spcPts val="0"/>
              </a:spcAft>
              <a:buClrTx/>
              <a:buSzTx/>
              <a:buFontTx/>
              <a:buNone/>
              <a:tabLst/>
              <a:defRPr/>
            </a:pPr>
            <a:r>
              <a:rPr lang="en-GB" sz="2000" b="1"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Available to all education and social care professionals.</a:t>
            </a:r>
            <a:endParaRPr kumimoji="0" lang="en-US" sz="4000" b="1"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5"/>
          <a:stretch>
            <a:fillRect/>
          </a:stretch>
        </p:blipFill>
        <p:spPr>
          <a:xfrm>
            <a:off x="-510364" y="5650573"/>
            <a:ext cx="14141317" cy="516172"/>
          </a:xfrm>
          <a:prstGeom prst="rect">
            <a:avLst/>
          </a:prstGeom>
        </p:spPr>
      </p:pic>
      <p:graphicFrame>
        <p:nvGraphicFramePr>
          <p:cNvPr id="2" name="Diagram 1">
            <a:extLst>
              <a:ext uri="{FF2B5EF4-FFF2-40B4-BE49-F238E27FC236}">
                <a16:creationId xmlns:a16="http://schemas.microsoft.com/office/drawing/2014/main" id="{2F87C052-677F-6290-91E3-F2A5FDEE5D71}"/>
              </a:ext>
            </a:extLst>
          </p:cNvPr>
          <p:cNvGraphicFramePr/>
          <p:nvPr>
            <p:extLst>
              <p:ext uri="{D42A27DB-BD31-4B8C-83A1-F6EECF244321}">
                <p14:modId xmlns:p14="http://schemas.microsoft.com/office/powerpoint/2010/main" val="118051571"/>
              </p:ext>
            </p:extLst>
          </p:nvPr>
        </p:nvGraphicFramePr>
        <p:xfrm>
          <a:off x="8435691" y="156299"/>
          <a:ext cx="3518899" cy="19921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4">
            <a:extLst>
              <a:ext uri="{FF2B5EF4-FFF2-40B4-BE49-F238E27FC236}">
                <a16:creationId xmlns:a16="http://schemas.microsoft.com/office/drawing/2014/main" id="{7C1948DD-6F83-61C2-47A1-CA9AFD25ADE9}"/>
              </a:ext>
            </a:extLst>
          </p:cNvPr>
          <p:cNvPicPr>
            <a:picLocks noChangeAspect="1"/>
          </p:cNvPicPr>
          <p:nvPr/>
        </p:nvPicPr>
        <p:blipFill>
          <a:blip r:embed="rId11"/>
          <a:stretch>
            <a:fillRect/>
          </a:stretch>
        </p:blipFill>
        <p:spPr>
          <a:xfrm>
            <a:off x="7149999" y="2504600"/>
            <a:ext cx="2328927" cy="623025"/>
          </a:xfrm>
          <a:prstGeom prst="rect">
            <a:avLst/>
          </a:prstGeom>
        </p:spPr>
      </p:pic>
      <p:pic>
        <p:nvPicPr>
          <p:cNvPr id="6" name="Picture 5">
            <a:extLst>
              <a:ext uri="{FF2B5EF4-FFF2-40B4-BE49-F238E27FC236}">
                <a16:creationId xmlns:a16="http://schemas.microsoft.com/office/drawing/2014/main" id="{77BC3679-0B3E-E7F1-34FB-207C68E05AD3}"/>
              </a:ext>
            </a:extLst>
          </p:cNvPr>
          <p:cNvPicPr>
            <a:picLocks noChangeAspect="1"/>
          </p:cNvPicPr>
          <p:nvPr/>
        </p:nvPicPr>
        <p:blipFill>
          <a:blip r:embed="rId12"/>
          <a:stretch>
            <a:fillRect/>
          </a:stretch>
        </p:blipFill>
        <p:spPr>
          <a:xfrm>
            <a:off x="7203128" y="3429000"/>
            <a:ext cx="2275798" cy="1382337"/>
          </a:xfrm>
          <a:prstGeom prst="rect">
            <a:avLst/>
          </a:prstGeom>
        </p:spPr>
      </p:pic>
      <p:sp>
        <p:nvSpPr>
          <p:cNvPr id="11" name="TextBox 10">
            <a:extLst>
              <a:ext uri="{FF2B5EF4-FFF2-40B4-BE49-F238E27FC236}">
                <a16:creationId xmlns:a16="http://schemas.microsoft.com/office/drawing/2014/main" id="{6BC3679E-0EB6-FEF8-5FEB-AF87DC7E63F3}"/>
              </a:ext>
            </a:extLst>
          </p:cNvPr>
          <p:cNvSpPr txBox="1"/>
          <p:nvPr/>
        </p:nvSpPr>
        <p:spPr>
          <a:xfrm>
            <a:off x="237410" y="1098886"/>
            <a:ext cx="7070650"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Arial" panose="020B0604020202020204" pitchFamily="34" charset="0"/>
              <a:buChar char="•"/>
            </a:pPr>
            <a:r>
              <a:rPr lang="en-GB" sz="2400" dirty="0">
                <a:solidFill>
                  <a:schemeClr val="bg1"/>
                </a:solidFill>
              </a:rPr>
              <a:t>Self-directed Learning Padlet</a:t>
            </a:r>
          </a:p>
          <a:p>
            <a:pPr marL="342900" indent="-342900">
              <a:buFont typeface="Arial" panose="020B0604020202020204" pitchFamily="34" charset="0"/>
              <a:buChar char="•"/>
            </a:pPr>
            <a:r>
              <a:rPr lang="en-GB" sz="2400" dirty="0">
                <a:solidFill>
                  <a:schemeClr val="bg1"/>
                </a:solidFill>
              </a:rPr>
              <a:t>Touchbase Attachment Aware School Series Webinars </a:t>
            </a:r>
            <a:r>
              <a:rPr lang="en-GB" sz="2400" i="1" dirty="0">
                <a:solidFill>
                  <a:schemeClr val="bg1"/>
                </a:solidFill>
              </a:rPr>
              <a:t>(available from October 2023)</a:t>
            </a:r>
          </a:p>
          <a:p>
            <a:pPr marL="342900" indent="-342900">
              <a:buFont typeface="Arial" panose="020B0604020202020204" pitchFamily="34" charset="0"/>
              <a:buChar char="•"/>
            </a:pPr>
            <a:r>
              <a:rPr lang="en-GB" sz="2400" dirty="0">
                <a:solidFill>
                  <a:schemeClr val="bg1"/>
                </a:solidFill>
              </a:rPr>
              <a:t>Attachment and Research Community (ARC) membership opportunity for all settings across Norfolk from Early Years to Post-16. </a:t>
            </a:r>
            <a:r>
              <a:rPr lang="en-GB" sz="2400" i="1" dirty="0">
                <a:solidFill>
                  <a:schemeClr val="bg1"/>
                </a:solidFill>
              </a:rPr>
              <a:t>(Education opportunity only)</a:t>
            </a:r>
          </a:p>
          <a:p>
            <a:pPr marL="342900" indent="-342900">
              <a:buFont typeface="Arial" panose="020B0604020202020204" pitchFamily="34" charset="0"/>
              <a:buChar char="•"/>
            </a:pPr>
            <a:r>
              <a:rPr lang="en-GB" sz="2400" dirty="0">
                <a:solidFill>
                  <a:schemeClr val="bg1"/>
                </a:solidFill>
              </a:rPr>
              <a:t>Trauma and Attachment Aware Practice in Education Termly Network</a:t>
            </a:r>
          </a:p>
          <a:p>
            <a:pPr marL="342900" indent="-342900">
              <a:buFont typeface="Arial" panose="020B0604020202020204" pitchFamily="34" charset="0"/>
              <a:buChar char="•"/>
            </a:pPr>
            <a:r>
              <a:rPr lang="en-GB" sz="2400" i="1" dirty="0">
                <a:solidFill>
                  <a:schemeClr val="bg1"/>
                </a:solidFill>
              </a:rPr>
              <a:t>RISE Up </a:t>
            </a:r>
            <a:r>
              <a:rPr lang="en-GB" sz="2400" dirty="0">
                <a:solidFill>
                  <a:schemeClr val="bg1"/>
                </a:solidFill>
              </a:rPr>
              <a:t>Early Intervention Wellbeing Programme provided by Future Action for all Secondary and Specialist Settings across Norfolk </a:t>
            </a:r>
            <a:r>
              <a:rPr lang="en-GB" sz="2400" i="1" dirty="0">
                <a:solidFill>
                  <a:schemeClr val="bg1"/>
                </a:solidFill>
              </a:rPr>
              <a:t>(Education opportunity only)</a:t>
            </a:r>
          </a:p>
          <a:p>
            <a:pPr marL="342900" indent="-342900">
              <a:buFont typeface="Arial" panose="020B0604020202020204" pitchFamily="34" charset="0"/>
              <a:buChar char="•"/>
            </a:pPr>
            <a:endParaRPr lang="en-GB" sz="2400" dirty="0">
              <a:solidFill>
                <a:schemeClr val="bg1"/>
              </a:solidFill>
            </a:endParaRPr>
          </a:p>
        </p:txBody>
      </p:sp>
      <p:pic>
        <p:nvPicPr>
          <p:cNvPr id="1026" name="Picture 2" descr="footer logo">
            <a:extLst>
              <a:ext uri="{FF2B5EF4-FFF2-40B4-BE49-F238E27FC236}">
                <a16:creationId xmlns:a16="http://schemas.microsoft.com/office/drawing/2014/main" id="{E303215A-EDAC-D4AF-48B3-5828FE4D15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36767" y="2463147"/>
            <a:ext cx="2263994" cy="104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357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932947-6900-2DC0-A2F5-2E5184610173}"/>
              </a:ext>
            </a:extLst>
          </p:cNvPr>
          <p:cNvSpPr txBox="1"/>
          <p:nvPr/>
        </p:nvSpPr>
        <p:spPr>
          <a:xfrm>
            <a:off x="110684" y="91600"/>
            <a:ext cx="11333862" cy="830997"/>
          </a:xfrm>
          <a:prstGeom prst="rect">
            <a:avLst/>
          </a:prstGeom>
          <a:noFill/>
        </p:spPr>
        <p:txBody>
          <a:bodyPr wrap="square" rtlCol="0">
            <a:spAutoFit/>
          </a:bodyPr>
          <a:lstStyle/>
          <a:p>
            <a:r>
              <a:rPr lang="en-GB" sz="2800" b="1" dirty="0">
                <a:solidFill>
                  <a:srgbClr val="1E2A5A"/>
                </a:solidFill>
                <a:latin typeface="Arial" panose="020B0604020202020204" pitchFamily="34" charset="0"/>
                <a:cs typeface="Arial" panose="020B0604020202020204" pitchFamily="34" charset="0"/>
              </a:rPr>
              <a:t>Trauma and Attachment Aware Practice in Education Network</a:t>
            </a:r>
          </a:p>
          <a:p>
            <a:pPr algn="ctr"/>
            <a:r>
              <a:rPr lang="en-GB" sz="2000" b="1" dirty="0">
                <a:solidFill>
                  <a:srgbClr val="1E2A5A"/>
                </a:solidFill>
                <a:latin typeface="Arial" panose="020B0604020202020204" pitchFamily="34" charset="0"/>
                <a:cs typeface="Arial" panose="020B0604020202020204" pitchFamily="34" charset="0"/>
              </a:rPr>
              <a:t>Louise Michelle </a:t>
            </a:r>
            <a:r>
              <a:rPr lang="en-GB" sz="2000" b="1" dirty="0" err="1">
                <a:solidFill>
                  <a:srgbClr val="1E2A5A"/>
                </a:solidFill>
                <a:latin typeface="Arial" panose="020B0604020202020204" pitchFamily="34" charset="0"/>
                <a:cs typeface="Arial" panose="020B0604020202020204" pitchFamily="34" charset="0"/>
              </a:rPr>
              <a:t>Bombèr</a:t>
            </a:r>
            <a:r>
              <a:rPr lang="en-GB" sz="2000" b="1" dirty="0">
                <a:solidFill>
                  <a:srgbClr val="1E2A5A"/>
                </a:solidFill>
                <a:latin typeface="Arial" panose="020B0604020202020204" pitchFamily="34" charset="0"/>
                <a:cs typeface="Arial" panose="020B0604020202020204" pitchFamily="34" charset="0"/>
              </a:rPr>
              <a:t> – Founding Director, Teacher &amp; Therapist</a:t>
            </a:r>
            <a:endParaRPr lang="en-US" sz="2000" b="1" dirty="0">
              <a:solidFill>
                <a:srgbClr val="1E2A5A"/>
              </a:solidFill>
              <a:latin typeface="Arial" panose="020B0604020202020204" pitchFamily="34" charset="0"/>
              <a:cs typeface="Arial" panose="020B0604020202020204" pitchFamily="34" charset="0"/>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5"/>
          <a:stretch>
            <a:fillRect/>
          </a:stretch>
        </p:blipFill>
        <p:spPr>
          <a:xfrm>
            <a:off x="0" y="5807533"/>
            <a:ext cx="12192000" cy="445020"/>
          </a:xfrm>
          <a:prstGeom prst="rect">
            <a:avLst/>
          </a:prstGeom>
        </p:spPr>
      </p:pic>
      <p:sp>
        <p:nvSpPr>
          <p:cNvPr id="3" name="TextBox 2">
            <a:extLst>
              <a:ext uri="{FF2B5EF4-FFF2-40B4-BE49-F238E27FC236}">
                <a16:creationId xmlns:a16="http://schemas.microsoft.com/office/drawing/2014/main" id="{775D7499-18FF-9AA7-5696-89EC4D593153}"/>
              </a:ext>
            </a:extLst>
          </p:cNvPr>
          <p:cNvSpPr txBox="1"/>
          <p:nvPr/>
        </p:nvSpPr>
        <p:spPr>
          <a:xfrm>
            <a:off x="341617" y="947166"/>
            <a:ext cx="6742400" cy="54784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Louise Michelle </a:t>
            </a:r>
            <a:r>
              <a:rPr lang="en-GB"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Bombèr</a:t>
            </a: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is qualified as both a specialist teacher, a therapist and a DDP certified practitioner. She is the Founding Director of </a:t>
            </a:r>
            <a:r>
              <a:rPr lang="en-GB"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TouchBase</a:t>
            </a: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Centre CiC in Brighton. The aims of </a:t>
            </a:r>
            <a:r>
              <a:rPr lang="en-GB"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TouchBase</a:t>
            </a: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are to support those who have experienced adverse childhood experiences to function well at home, in their schools and out in community. </a:t>
            </a:r>
            <a:r>
              <a:rPr lang="en-US"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www.touchbase.org.uk</a:t>
            </a:r>
            <a:endParaRPr lang="en-US"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lvl="0"/>
            <a:endParaRPr lang="en-US" sz="24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r>
              <a:rPr lang="en-GB" sz="2400" b="1" dirty="0">
                <a:solidFill>
                  <a:srgbClr val="1E2A5A"/>
                </a:solidFill>
                <a:latin typeface="Arial" panose="020B0604020202020204" pitchFamily="34" charset="0"/>
                <a:cs typeface="Arial" panose="020B0604020202020204" pitchFamily="34" charset="0"/>
              </a:rPr>
              <a:t>To be added to the network mailing list please email: </a:t>
            </a:r>
            <a:r>
              <a:rPr lang="en-GB" sz="2400" b="1" dirty="0">
                <a:solidFill>
                  <a:srgbClr val="1E2A5A"/>
                </a:solidFill>
                <a:latin typeface="Arial" panose="020B0604020202020204" pitchFamily="34" charset="0"/>
                <a:cs typeface="Arial" panose="020B0604020202020204" pitchFamily="34" charset="0"/>
                <a:hlinkClick r:id="rId7"/>
              </a:rPr>
              <a:t>virtual.schoolscwsw@norfolk.gov.uk</a:t>
            </a:r>
            <a:r>
              <a:rPr lang="en-GB" sz="2400" b="1" dirty="0">
                <a:solidFill>
                  <a:srgbClr val="1E2A5A"/>
                </a:solidFill>
                <a:latin typeface="Arial" panose="020B0604020202020204" pitchFamily="34" charset="0"/>
                <a:cs typeface="Arial" panose="020B0604020202020204" pitchFamily="34" charset="0"/>
              </a:rPr>
              <a:t>   </a:t>
            </a:r>
          </a:p>
          <a:p>
            <a:pPr lvl="0"/>
            <a:endPar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lvl="0"/>
            <a:endParaRPr lang="en-GB"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649EDCE-037B-2CD2-6F55-76AD1DDC14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52386" y="884113"/>
            <a:ext cx="1854415" cy="2369502"/>
          </a:xfrm>
          <a:prstGeom prst="rect">
            <a:avLst/>
          </a:prstGeom>
          <a:noFill/>
        </p:spPr>
      </p:pic>
      <p:sp>
        <p:nvSpPr>
          <p:cNvPr id="12" name="TextBox 11">
            <a:extLst>
              <a:ext uri="{FF2B5EF4-FFF2-40B4-BE49-F238E27FC236}">
                <a16:creationId xmlns:a16="http://schemas.microsoft.com/office/drawing/2014/main" id="{1BD25B75-9ACC-BD46-4FF0-29342A90D2FE}"/>
              </a:ext>
            </a:extLst>
          </p:cNvPr>
          <p:cNvSpPr txBox="1"/>
          <p:nvPr/>
        </p:nvSpPr>
        <p:spPr>
          <a:xfrm>
            <a:off x="6762207" y="3214107"/>
            <a:ext cx="5336387" cy="2516073"/>
          </a:xfrm>
          <a:prstGeom prst="rect">
            <a:avLst/>
          </a:prstGeom>
          <a:noFill/>
        </p:spPr>
        <p:txBody>
          <a:bodyPr wrap="square" rtlCol="0">
            <a:spAutoFit/>
          </a:bodyPr>
          <a:lstStyle/>
          <a:p>
            <a:pPr algn="ctr"/>
            <a:r>
              <a:rPr lang="en-GB" sz="2000" b="1" dirty="0">
                <a:solidFill>
                  <a:srgbClr val="1E2A5A"/>
                </a:solidFill>
                <a:latin typeface="Arial" panose="020B0604020202020204" pitchFamily="34" charset="0"/>
                <a:cs typeface="Arial" panose="020B0604020202020204" pitchFamily="34" charset="0"/>
              </a:rPr>
              <a:t>Termly Network Date (Online)</a:t>
            </a:r>
          </a:p>
          <a:p>
            <a:pPr algn="ctr"/>
            <a:r>
              <a:rPr lang="en-GB" sz="2000" b="1" dirty="0">
                <a:solidFill>
                  <a:srgbClr val="1E2A5A"/>
                </a:solidFill>
                <a:latin typeface="Arial" panose="020B0604020202020204" pitchFamily="34" charset="0"/>
                <a:cs typeface="Arial" panose="020B0604020202020204" pitchFamily="34" charset="0"/>
              </a:rPr>
              <a:t>Each network will feature a 90-minute keynote presentation from Louise.</a:t>
            </a:r>
          </a:p>
          <a:p>
            <a:pPr algn="ctr"/>
            <a:endParaRPr lang="en-GB" sz="2000" b="1" dirty="0">
              <a:solidFill>
                <a:srgbClr val="1E2A5A"/>
              </a:solidFill>
              <a:latin typeface="Arial" panose="020B0604020202020204" pitchFamily="34" charset="0"/>
              <a:cs typeface="Arial" panose="020B0604020202020204" pitchFamily="34" charset="0"/>
            </a:endParaRPr>
          </a:p>
          <a:p>
            <a:pPr algn="ctr"/>
            <a:r>
              <a:rPr lang="en-GB" sz="2000" b="1" dirty="0">
                <a:solidFill>
                  <a:srgbClr val="1E2A5A"/>
                </a:solidFill>
                <a:latin typeface="Arial" panose="020B0604020202020204" pitchFamily="34" charset="0"/>
                <a:cs typeface="Arial" panose="020B0604020202020204" pitchFamily="34" charset="0"/>
              </a:rPr>
              <a:t>Autumn Wednesday 6</a:t>
            </a:r>
            <a:r>
              <a:rPr lang="en-GB" sz="2000" b="1" baseline="30000" dirty="0">
                <a:solidFill>
                  <a:srgbClr val="1E2A5A"/>
                </a:solidFill>
                <a:latin typeface="Arial" panose="020B0604020202020204" pitchFamily="34" charset="0"/>
                <a:cs typeface="Arial" panose="020B0604020202020204" pitchFamily="34" charset="0"/>
              </a:rPr>
              <a:t>th</a:t>
            </a:r>
            <a:r>
              <a:rPr lang="en-GB" sz="2000" b="1" dirty="0">
                <a:solidFill>
                  <a:srgbClr val="1E2A5A"/>
                </a:solidFill>
                <a:latin typeface="Arial" panose="020B0604020202020204" pitchFamily="34" charset="0"/>
                <a:cs typeface="Arial" panose="020B0604020202020204" pitchFamily="34" charset="0"/>
              </a:rPr>
              <a:t> December 2023</a:t>
            </a:r>
          </a:p>
          <a:p>
            <a:pPr algn="ctr"/>
            <a:r>
              <a:rPr lang="en-GB" sz="2000" b="1" dirty="0">
                <a:solidFill>
                  <a:srgbClr val="1E2A5A"/>
                </a:solidFill>
                <a:latin typeface="Arial" panose="020B0604020202020204" pitchFamily="34" charset="0"/>
                <a:cs typeface="Arial" panose="020B0604020202020204" pitchFamily="34" charset="0"/>
              </a:rPr>
              <a:t>Spring Wednesday 27</a:t>
            </a:r>
            <a:r>
              <a:rPr lang="en-GB" sz="2000" b="1" baseline="30000" dirty="0">
                <a:solidFill>
                  <a:srgbClr val="1E2A5A"/>
                </a:solidFill>
                <a:latin typeface="Arial" panose="020B0604020202020204" pitchFamily="34" charset="0"/>
                <a:cs typeface="Arial" panose="020B0604020202020204" pitchFamily="34" charset="0"/>
              </a:rPr>
              <a:t>th</a:t>
            </a:r>
            <a:r>
              <a:rPr lang="en-GB" sz="2000" b="1" dirty="0">
                <a:solidFill>
                  <a:srgbClr val="1E2A5A"/>
                </a:solidFill>
                <a:latin typeface="Arial" panose="020B0604020202020204" pitchFamily="34" charset="0"/>
                <a:cs typeface="Arial" panose="020B0604020202020204" pitchFamily="34" charset="0"/>
              </a:rPr>
              <a:t> March 2024</a:t>
            </a:r>
          </a:p>
          <a:p>
            <a:pPr algn="ctr"/>
            <a:r>
              <a:rPr lang="en-GB" sz="2000" b="1" dirty="0">
                <a:solidFill>
                  <a:srgbClr val="1E2A5A"/>
                </a:solidFill>
                <a:latin typeface="Arial" panose="020B0604020202020204" pitchFamily="34" charset="0"/>
                <a:cs typeface="Arial" panose="020B0604020202020204" pitchFamily="34" charset="0"/>
              </a:rPr>
              <a:t>Summer Wednesday 19</a:t>
            </a:r>
            <a:r>
              <a:rPr lang="en-GB" sz="2000" b="1" baseline="30000" dirty="0">
                <a:solidFill>
                  <a:srgbClr val="1E2A5A"/>
                </a:solidFill>
                <a:latin typeface="Arial" panose="020B0604020202020204" pitchFamily="34" charset="0"/>
                <a:cs typeface="Arial" panose="020B0604020202020204" pitchFamily="34" charset="0"/>
              </a:rPr>
              <a:t>th</a:t>
            </a:r>
            <a:r>
              <a:rPr lang="en-GB" sz="2000" b="1" dirty="0">
                <a:solidFill>
                  <a:srgbClr val="1E2A5A"/>
                </a:solidFill>
                <a:latin typeface="Arial" panose="020B0604020202020204" pitchFamily="34" charset="0"/>
                <a:cs typeface="Arial" panose="020B0604020202020204" pitchFamily="34" charset="0"/>
              </a:rPr>
              <a:t> June 2024</a:t>
            </a:r>
          </a:p>
          <a:p>
            <a:pPr algn="ctr"/>
            <a:endParaRPr lang="en-GB" sz="1750" b="1" dirty="0">
              <a:solidFill>
                <a:srgbClr val="1E2A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2014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932947-6900-2DC0-A2F5-2E5184610173}"/>
              </a:ext>
            </a:extLst>
          </p:cNvPr>
          <p:cNvSpPr txBox="1"/>
          <p:nvPr/>
        </p:nvSpPr>
        <p:spPr>
          <a:xfrm>
            <a:off x="110684" y="91600"/>
            <a:ext cx="11333862" cy="830997"/>
          </a:xfrm>
          <a:prstGeom prst="rect">
            <a:avLst/>
          </a:prstGeom>
          <a:noFill/>
        </p:spPr>
        <p:txBody>
          <a:bodyPr wrap="square" rtlCol="0">
            <a:spAutoFit/>
          </a:bodyPr>
          <a:lstStyle/>
          <a:p>
            <a:r>
              <a:rPr lang="en-GB" sz="2800" b="1" dirty="0">
                <a:solidFill>
                  <a:srgbClr val="1E2A5A"/>
                </a:solidFill>
                <a:latin typeface="Arial" panose="020B0604020202020204" pitchFamily="34" charset="0"/>
                <a:cs typeface="Arial" panose="020B0604020202020204" pitchFamily="34" charset="0"/>
              </a:rPr>
              <a:t>Trauma and Attachment Aware Practice in Education Network</a:t>
            </a:r>
          </a:p>
          <a:p>
            <a:pPr algn="ctr"/>
            <a:r>
              <a:rPr lang="en-GB" sz="2000" b="1" dirty="0">
                <a:solidFill>
                  <a:srgbClr val="1E2A5A"/>
                </a:solidFill>
                <a:latin typeface="Arial" panose="020B0604020202020204" pitchFamily="34" charset="0"/>
                <a:cs typeface="Arial" panose="020B0604020202020204" pitchFamily="34" charset="0"/>
              </a:rPr>
              <a:t>Louise Michelle </a:t>
            </a:r>
            <a:r>
              <a:rPr lang="en-GB" sz="2000" b="1" dirty="0" err="1">
                <a:solidFill>
                  <a:srgbClr val="1E2A5A"/>
                </a:solidFill>
                <a:latin typeface="Arial" panose="020B0604020202020204" pitchFamily="34" charset="0"/>
                <a:cs typeface="Arial" panose="020B0604020202020204" pitchFamily="34" charset="0"/>
              </a:rPr>
              <a:t>Bombèr</a:t>
            </a:r>
            <a:r>
              <a:rPr lang="en-GB" sz="2000" b="1" dirty="0">
                <a:solidFill>
                  <a:srgbClr val="1E2A5A"/>
                </a:solidFill>
                <a:latin typeface="Arial" panose="020B0604020202020204" pitchFamily="34" charset="0"/>
                <a:cs typeface="Arial" panose="020B0604020202020204" pitchFamily="34" charset="0"/>
              </a:rPr>
              <a:t> – Founding Director, Teacher &amp; Therapist</a:t>
            </a:r>
            <a:endParaRPr lang="en-US" sz="2000" b="1" dirty="0">
              <a:solidFill>
                <a:srgbClr val="1E2A5A"/>
              </a:solidFill>
              <a:latin typeface="Arial" panose="020B0604020202020204" pitchFamily="34" charset="0"/>
              <a:cs typeface="Arial" panose="020B0604020202020204" pitchFamily="34" charset="0"/>
            </a:endParaRPr>
          </a:p>
        </p:txBody>
      </p:sp>
      <p:pic>
        <p:nvPicPr>
          <p:cNvPr id="5" name="Flourish Logo2.png" descr="Flourish Logo2.png">
            <a:extLst>
              <a:ext uri="{FF2B5EF4-FFF2-40B4-BE49-F238E27FC236}">
                <a16:creationId xmlns:a16="http://schemas.microsoft.com/office/drawing/2014/main" id="{77FF78AA-729F-C3BD-181D-DC677029F9D4}"/>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6" name="Stacked New NCC Logo 376.jpg" descr="Stacked New NCC Logo 376.jpg">
            <a:extLst>
              <a:ext uri="{FF2B5EF4-FFF2-40B4-BE49-F238E27FC236}">
                <a16:creationId xmlns:a16="http://schemas.microsoft.com/office/drawing/2014/main" id="{4C66DEB2-3088-A201-37DE-C53B8068A9E4}"/>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7" name="Vital Signs for Children Logo (1).jpg" descr="Vital Signs for Children Logo (1).jpg">
            <a:extLst>
              <a:ext uri="{FF2B5EF4-FFF2-40B4-BE49-F238E27FC236}">
                <a16:creationId xmlns:a16="http://schemas.microsoft.com/office/drawing/2014/main" id="{5CB89D31-DA8E-4B0A-F6B6-CDD7A1106941}"/>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Lst>
          </p:cNvPr>
          <p:cNvPicPr>
            <a:picLocks noChangeAspect="1"/>
          </p:cNvPicPr>
          <p:nvPr/>
        </p:nvPicPr>
        <p:blipFill>
          <a:blip r:embed="rId5"/>
          <a:stretch>
            <a:fillRect/>
          </a:stretch>
        </p:blipFill>
        <p:spPr>
          <a:xfrm>
            <a:off x="0" y="5807533"/>
            <a:ext cx="12192000" cy="445020"/>
          </a:xfrm>
          <a:prstGeom prst="rect">
            <a:avLst/>
          </a:prstGeom>
        </p:spPr>
      </p:pic>
      <p:sp>
        <p:nvSpPr>
          <p:cNvPr id="3" name="TextBox 2">
            <a:extLst>
              <a:ext uri="{FF2B5EF4-FFF2-40B4-BE49-F238E27FC236}">
                <a16:creationId xmlns:a16="http://schemas.microsoft.com/office/drawing/2014/main" id="{775D7499-18FF-9AA7-5696-89EC4D593153}"/>
              </a:ext>
            </a:extLst>
          </p:cNvPr>
          <p:cNvSpPr txBox="1"/>
          <p:nvPr/>
        </p:nvSpPr>
        <p:spPr>
          <a:xfrm>
            <a:off x="110684" y="1257684"/>
            <a:ext cx="6742400"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Louise has a wealth of lived experience as both an adoptive parent and as a professional.  Louise authored the very popular book </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‘Inside I’m Hurting’</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She also wrote </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‘What About Me?’.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Louise contributed to the book </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‘Teenagers &amp; Attachment’.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She has co-authored </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‘Settling Troubled Pupils to Learn: Why Relationships Matter in School’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together with Dan Hughes. Louise contributed to a specialist family law book </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‘Capacity to Change’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outlining what needs to be considered for traumatized children and their lives in school. More recently Louise has written the</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‘Attachment Aware Schools Series – Bridging the gap for troubled pupils’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to support schools to create effective small teams around pupils – Team Pupil. Her most recent books are </a:t>
            </a:r>
            <a:r>
              <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rPr>
              <a:t>‘Know Me to Teach Me</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a book that advocates for differentiated discipline in schools using the latest findings in child development and neuroscience. </a:t>
            </a: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We are looking forward to welcoming Louise to our termly network. </a:t>
            </a:r>
            <a:endPar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649EDCE-037B-2CD2-6F55-76AD1DDC14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2386" y="884113"/>
            <a:ext cx="1854415" cy="2369502"/>
          </a:xfrm>
          <a:prstGeom prst="rect">
            <a:avLst/>
          </a:prstGeom>
          <a:noFill/>
        </p:spPr>
      </p:pic>
      <p:sp>
        <p:nvSpPr>
          <p:cNvPr id="2" name="TextBox 1">
            <a:extLst>
              <a:ext uri="{FF2B5EF4-FFF2-40B4-BE49-F238E27FC236}">
                <a16:creationId xmlns:a16="http://schemas.microsoft.com/office/drawing/2014/main" id="{78979855-A8C2-EF21-2647-430C91E77F1D}"/>
              </a:ext>
            </a:extLst>
          </p:cNvPr>
          <p:cNvSpPr txBox="1"/>
          <p:nvPr/>
        </p:nvSpPr>
        <p:spPr>
          <a:xfrm>
            <a:off x="6762207" y="3214107"/>
            <a:ext cx="5336387" cy="2516073"/>
          </a:xfrm>
          <a:prstGeom prst="rect">
            <a:avLst/>
          </a:prstGeom>
          <a:noFill/>
        </p:spPr>
        <p:txBody>
          <a:bodyPr wrap="square" rtlCol="0">
            <a:spAutoFit/>
          </a:bodyPr>
          <a:lstStyle/>
          <a:p>
            <a:pPr algn="ctr"/>
            <a:r>
              <a:rPr lang="en-GB" sz="2000" b="1" dirty="0">
                <a:solidFill>
                  <a:srgbClr val="1E2A5A"/>
                </a:solidFill>
                <a:latin typeface="Arial" panose="020B0604020202020204" pitchFamily="34" charset="0"/>
                <a:cs typeface="Arial" panose="020B0604020202020204" pitchFamily="34" charset="0"/>
              </a:rPr>
              <a:t>Termly Network Date (Online)</a:t>
            </a:r>
          </a:p>
          <a:p>
            <a:pPr algn="ctr"/>
            <a:r>
              <a:rPr lang="en-GB" sz="2000" b="1" dirty="0">
                <a:solidFill>
                  <a:srgbClr val="1E2A5A"/>
                </a:solidFill>
                <a:latin typeface="Arial" panose="020B0604020202020204" pitchFamily="34" charset="0"/>
                <a:cs typeface="Arial" panose="020B0604020202020204" pitchFamily="34" charset="0"/>
              </a:rPr>
              <a:t>Each network will feature a 90-minute keynote presentation from Louise.</a:t>
            </a:r>
          </a:p>
          <a:p>
            <a:pPr algn="ctr"/>
            <a:endParaRPr lang="en-GB" sz="2000" b="1" dirty="0">
              <a:solidFill>
                <a:srgbClr val="1E2A5A"/>
              </a:solidFill>
              <a:latin typeface="Arial" panose="020B0604020202020204" pitchFamily="34" charset="0"/>
              <a:cs typeface="Arial" panose="020B0604020202020204" pitchFamily="34" charset="0"/>
            </a:endParaRPr>
          </a:p>
          <a:p>
            <a:pPr algn="ctr"/>
            <a:r>
              <a:rPr lang="en-GB" sz="2000" b="1" dirty="0">
                <a:solidFill>
                  <a:srgbClr val="1E2A5A"/>
                </a:solidFill>
                <a:latin typeface="Arial" panose="020B0604020202020204" pitchFamily="34" charset="0"/>
                <a:cs typeface="Arial" panose="020B0604020202020204" pitchFamily="34" charset="0"/>
              </a:rPr>
              <a:t>Autumn Wednesday 6</a:t>
            </a:r>
            <a:r>
              <a:rPr lang="en-GB" sz="2000" b="1" baseline="30000" dirty="0">
                <a:solidFill>
                  <a:srgbClr val="1E2A5A"/>
                </a:solidFill>
                <a:latin typeface="Arial" panose="020B0604020202020204" pitchFamily="34" charset="0"/>
                <a:cs typeface="Arial" panose="020B0604020202020204" pitchFamily="34" charset="0"/>
              </a:rPr>
              <a:t>th</a:t>
            </a:r>
            <a:r>
              <a:rPr lang="en-GB" sz="2000" b="1" dirty="0">
                <a:solidFill>
                  <a:srgbClr val="1E2A5A"/>
                </a:solidFill>
                <a:latin typeface="Arial" panose="020B0604020202020204" pitchFamily="34" charset="0"/>
                <a:cs typeface="Arial" panose="020B0604020202020204" pitchFamily="34" charset="0"/>
              </a:rPr>
              <a:t> December 2023</a:t>
            </a:r>
          </a:p>
          <a:p>
            <a:pPr algn="ctr"/>
            <a:r>
              <a:rPr lang="en-GB" sz="2000" b="1" dirty="0">
                <a:solidFill>
                  <a:srgbClr val="1E2A5A"/>
                </a:solidFill>
                <a:latin typeface="Arial" panose="020B0604020202020204" pitchFamily="34" charset="0"/>
                <a:cs typeface="Arial" panose="020B0604020202020204" pitchFamily="34" charset="0"/>
              </a:rPr>
              <a:t>Spring Wednesday 27</a:t>
            </a:r>
            <a:r>
              <a:rPr lang="en-GB" sz="2000" b="1" baseline="30000" dirty="0">
                <a:solidFill>
                  <a:srgbClr val="1E2A5A"/>
                </a:solidFill>
                <a:latin typeface="Arial" panose="020B0604020202020204" pitchFamily="34" charset="0"/>
                <a:cs typeface="Arial" panose="020B0604020202020204" pitchFamily="34" charset="0"/>
              </a:rPr>
              <a:t>th</a:t>
            </a:r>
            <a:r>
              <a:rPr lang="en-GB" sz="2000" b="1" dirty="0">
                <a:solidFill>
                  <a:srgbClr val="1E2A5A"/>
                </a:solidFill>
                <a:latin typeface="Arial" panose="020B0604020202020204" pitchFamily="34" charset="0"/>
                <a:cs typeface="Arial" panose="020B0604020202020204" pitchFamily="34" charset="0"/>
              </a:rPr>
              <a:t> March 2024</a:t>
            </a:r>
          </a:p>
          <a:p>
            <a:pPr algn="ctr"/>
            <a:r>
              <a:rPr lang="en-GB" sz="2000" b="1" dirty="0">
                <a:solidFill>
                  <a:srgbClr val="1E2A5A"/>
                </a:solidFill>
                <a:latin typeface="Arial" panose="020B0604020202020204" pitchFamily="34" charset="0"/>
                <a:cs typeface="Arial" panose="020B0604020202020204" pitchFamily="34" charset="0"/>
              </a:rPr>
              <a:t>Summer Wednesday 19</a:t>
            </a:r>
            <a:r>
              <a:rPr lang="en-GB" sz="2000" b="1" baseline="30000" dirty="0">
                <a:solidFill>
                  <a:srgbClr val="1E2A5A"/>
                </a:solidFill>
                <a:latin typeface="Arial" panose="020B0604020202020204" pitchFamily="34" charset="0"/>
                <a:cs typeface="Arial" panose="020B0604020202020204" pitchFamily="34" charset="0"/>
              </a:rPr>
              <a:t>th</a:t>
            </a:r>
            <a:r>
              <a:rPr lang="en-GB" sz="2000" b="1" dirty="0">
                <a:solidFill>
                  <a:srgbClr val="1E2A5A"/>
                </a:solidFill>
                <a:latin typeface="Arial" panose="020B0604020202020204" pitchFamily="34" charset="0"/>
                <a:cs typeface="Arial" panose="020B0604020202020204" pitchFamily="34" charset="0"/>
              </a:rPr>
              <a:t> June 2024</a:t>
            </a:r>
          </a:p>
          <a:p>
            <a:pPr algn="ctr"/>
            <a:endParaRPr lang="en-GB" sz="1750" b="1" dirty="0">
              <a:solidFill>
                <a:srgbClr val="1E2A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0325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A3D0C9-2499-5C5B-8C75-9B706734F799}"/>
              </a:ext>
            </a:extLst>
          </p:cNvPr>
          <p:cNvSpPr txBox="1"/>
          <p:nvPr/>
        </p:nvSpPr>
        <p:spPr>
          <a:xfrm>
            <a:off x="150215" y="93954"/>
            <a:ext cx="8074469" cy="1938992"/>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Targeted Offer</a:t>
            </a:r>
          </a:p>
          <a:p>
            <a:pPr marL="0" marR="0" lvl="0" indent="0" algn="l" defTabSz="914400" rtl="0" eaLnBrk="1" fontAlgn="auto" latinLnBrk="0" hangingPunct="0">
              <a:lnSpc>
                <a:spcPct val="100000"/>
              </a:lnSpc>
              <a:spcBef>
                <a:spcPts val="0"/>
              </a:spcBef>
              <a:spcAft>
                <a:spcPts val="0"/>
              </a:spcAft>
              <a:buClrTx/>
              <a:buSzTx/>
              <a:buFontTx/>
              <a:buNone/>
              <a:tabLst/>
              <a:defRPr/>
            </a:pPr>
            <a:r>
              <a:rPr lang="en-GB" sz="2000" b="1"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Open to education and social care professionals supporting work with children in care, previously in care or children with a social worker.</a:t>
            </a:r>
            <a:endParaRPr kumimoji="0" lang="en-GB"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5"/>
          <a:stretch>
            <a:fillRect/>
          </a:stretch>
        </p:blipFill>
        <p:spPr>
          <a:xfrm>
            <a:off x="-510364" y="5650573"/>
            <a:ext cx="14141317" cy="516172"/>
          </a:xfrm>
          <a:prstGeom prst="rect">
            <a:avLst/>
          </a:prstGeom>
        </p:spPr>
      </p:pic>
      <p:sp>
        <p:nvSpPr>
          <p:cNvPr id="11" name="TextBox 10">
            <a:extLst>
              <a:ext uri="{FF2B5EF4-FFF2-40B4-BE49-F238E27FC236}">
                <a16:creationId xmlns:a16="http://schemas.microsoft.com/office/drawing/2014/main" id="{6BC3679E-0EB6-FEF8-5FEB-AF87DC7E63F3}"/>
              </a:ext>
            </a:extLst>
          </p:cNvPr>
          <p:cNvSpPr txBox="1"/>
          <p:nvPr/>
        </p:nvSpPr>
        <p:spPr>
          <a:xfrm>
            <a:off x="364223" y="1384139"/>
            <a:ext cx="8957429" cy="4216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Arial" panose="020B0604020202020204" pitchFamily="34" charset="0"/>
              <a:buChar char="•"/>
            </a:pPr>
            <a:r>
              <a:rPr lang="en-GB" sz="3200" dirty="0">
                <a:solidFill>
                  <a:schemeClr val="bg1"/>
                </a:solidFill>
              </a:rPr>
              <a:t>Termly AC Education Webinar offer (Limited Spaces available)</a:t>
            </a:r>
          </a:p>
          <a:p>
            <a:pPr marL="342900" indent="-342900">
              <a:buFont typeface="Arial" panose="020B0604020202020204" pitchFamily="34" charset="0"/>
              <a:buChar char="•"/>
            </a:pPr>
            <a:r>
              <a:rPr lang="en-GB" sz="3200" dirty="0">
                <a:solidFill>
                  <a:schemeClr val="bg1"/>
                </a:solidFill>
              </a:rPr>
              <a:t>Trauma and Attachment Aware Practice Training Grant application</a:t>
            </a:r>
          </a:p>
          <a:p>
            <a:r>
              <a:rPr lang="en-GB" sz="2800" i="1" dirty="0">
                <a:solidFill>
                  <a:schemeClr val="bg1"/>
                </a:solidFill>
              </a:rPr>
              <a:t>Advisers within the Virtual School will work with settings in their localities to provide information on trauma and attachment aware training opportunities and interventions that can be funded through application to the grant. Impact will be measured through a case study from the school.</a:t>
            </a:r>
          </a:p>
        </p:txBody>
      </p:sp>
      <p:graphicFrame>
        <p:nvGraphicFramePr>
          <p:cNvPr id="10" name="Diagram 9">
            <a:extLst>
              <a:ext uri="{FF2B5EF4-FFF2-40B4-BE49-F238E27FC236}">
                <a16:creationId xmlns:a16="http://schemas.microsoft.com/office/drawing/2014/main" id="{0E640F51-3CC5-7403-DB4D-AC7883C580FC}"/>
              </a:ext>
            </a:extLst>
          </p:cNvPr>
          <p:cNvGraphicFramePr/>
          <p:nvPr>
            <p:extLst>
              <p:ext uri="{D42A27DB-BD31-4B8C-83A1-F6EECF244321}">
                <p14:modId xmlns:p14="http://schemas.microsoft.com/office/powerpoint/2010/main" val="1012301285"/>
              </p:ext>
            </p:extLst>
          </p:nvPr>
        </p:nvGraphicFramePr>
        <p:xfrm>
          <a:off x="8563510" y="180880"/>
          <a:ext cx="3518899" cy="19921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88695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A3D0C9-2499-5C5B-8C75-9B706734F799}"/>
              </a:ext>
            </a:extLst>
          </p:cNvPr>
          <p:cNvSpPr txBox="1"/>
          <p:nvPr/>
        </p:nvSpPr>
        <p:spPr>
          <a:xfrm>
            <a:off x="150215" y="93954"/>
            <a:ext cx="8074469" cy="95410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Bespoke Offer</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uLnTx/>
                <a:uFillTx/>
                <a:latin typeface="Calibri"/>
                <a:cs typeface="Calibri"/>
                <a:sym typeface="Calibri"/>
              </a:rPr>
              <a:t>Partnership opportunities to work </a:t>
            </a:r>
            <a:r>
              <a:rPr lang="en-US" sz="2000" b="1" i="1" dirty="0">
                <a:solidFill>
                  <a:srgbClr val="FFFFFF"/>
                </a:solidFill>
                <a:latin typeface="Calibri"/>
                <a:cs typeface="Calibri"/>
              </a:rPr>
              <a:t>with the Virtual School</a:t>
            </a:r>
            <a:endParaRPr kumimoji="0" lang="en-US" sz="2000" b="1" i="1" u="none" strike="noStrike" kern="0" cap="none" spc="0" normalizeH="0" baseline="0" noProof="0" dirty="0">
              <a:ln>
                <a:noFill/>
              </a:ln>
              <a:solidFill>
                <a:srgbClr val="FFFFFF"/>
              </a:solidFill>
              <a:effectLst/>
              <a:uLnTx/>
              <a:uFillTx/>
              <a:latin typeface="Calibri"/>
              <a:cs typeface="Calibri"/>
              <a:sym typeface="Calibri"/>
            </a:endParaRPr>
          </a:p>
        </p:txBody>
      </p:sp>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pic>
        <p:nvPicPr>
          <p:cNvPr id="3" name="Picture 2">
            <a:extLst>
              <a:ext uri="{FF2B5EF4-FFF2-40B4-BE49-F238E27FC236}">
                <a16:creationId xmlns:a16="http://schemas.microsoft.com/office/drawing/2014/main" id="{55A03299-7B4F-6092-0A4A-81CE32D543C8}"/>
              </a:ext>
            </a:extLst>
          </p:cNvPr>
          <p:cNvPicPr>
            <a:picLocks noChangeAspect="1"/>
          </p:cNvPicPr>
          <p:nvPr/>
        </p:nvPicPr>
        <p:blipFill>
          <a:blip r:embed="rId5"/>
          <a:stretch>
            <a:fillRect/>
          </a:stretch>
        </p:blipFill>
        <p:spPr>
          <a:xfrm>
            <a:off x="-510364" y="5650573"/>
            <a:ext cx="14141317" cy="516172"/>
          </a:xfrm>
          <a:prstGeom prst="rect">
            <a:avLst/>
          </a:prstGeom>
        </p:spPr>
      </p:pic>
      <p:sp>
        <p:nvSpPr>
          <p:cNvPr id="11" name="TextBox 10">
            <a:extLst>
              <a:ext uri="{FF2B5EF4-FFF2-40B4-BE49-F238E27FC236}">
                <a16:creationId xmlns:a16="http://schemas.microsoft.com/office/drawing/2014/main" id="{6BC3679E-0EB6-FEF8-5FEB-AF87DC7E63F3}"/>
              </a:ext>
            </a:extLst>
          </p:cNvPr>
          <p:cNvSpPr txBox="1"/>
          <p:nvPr/>
        </p:nvSpPr>
        <p:spPr>
          <a:xfrm>
            <a:off x="245806" y="1099256"/>
            <a:ext cx="8347588"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Arial" panose="020B0604020202020204" pitchFamily="34" charset="0"/>
              <a:buChar char="•"/>
            </a:pPr>
            <a:r>
              <a:rPr lang="en-GB" sz="2800" dirty="0">
                <a:solidFill>
                  <a:schemeClr val="bg1"/>
                </a:solidFill>
              </a:rPr>
              <a:t>Project opportunities in collaboration with partners from education and social care working to support children in care, previously in care or children with a social worker.</a:t>
            </a:r>
          </a:p>
          <a:p>
            <a:pPr marL="342900" indent="-342900">
              <a:buFont typeface="Arial" panose="020B0604020202020204" pitchFamily="34" charset="0"/>
              <a:buChar char="•"/>
            </a:pPr>
            <a:r>
              <a:rPr lang="en-GB" sz="2800" dirty="0">
                <a:solidFill>
                  <a:schemeClr val="bg1"/>
                </a:solidFill>
              </a:rPr>
              <a:t>This may look like a one-off piece of training for an INSET or series of twilights to support staff. Alternatively, this may be a support project across a group of schools or within a trust.</a:t>
            </a:r>
          </a:p>
          <a:p>
            <a:endParaRPr lang="en-GB" sz="2800" dirty="0">
              <a:solidFill>
                <a:schemeClr val="bg1"/>
              </a:solidFill>
            </a:endParaRPr>
          </a:p>
          <a:p>
            <a:pPr algn="ctr"/>
            <a:r>
              <a:rPr lang="en-GB" sz="2800" dirty="0">
                <a:solidFill>
                  <a:schemeClr val="bg1"/>
                </a:solidFill>
              </a:rPr>
              <a:t> To discuss this with us, please email</a:t>
            </a:r>
            <a:r>
              <a:rPr lang="en-GB" sz="2800" b="1" dirty="0">
                <a:solidFill>
                  <a:schemeClr val="bg1"/>
                </a:solidFill>
                <a:latin typeface="Calibri" panose="020F0502020204030204" pitchFamily="34" charset="0"/>
                <a:ea typeface="Calibri" panose="020F0502020204030204" pitchFamily="34" charset="0"/>
              </a:rPr>
              <a:t> </a:t>
            </a:r>
            <a:r>
              <a:rPr lang="en-GB" sz="2800" b="1" dirty="0">
                <a:solidFill>
                  <a:schemeClr val="bg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virtual.schoolscwsw@norfolk.gov.uk</a:t>
            </a:r>
            <a:r>
              <a:rPr lang="en-GB" sz="2800" b="1" dirty="0">
                <a:solidFill>
                  <a:schemeClr val="bg1"/>
                </a:solidFill>
                <a:latin typeface="Calibri" panose="020F0502020204030204" pitchFamily="34" charset="0"/>
                <a:ea typeface="Calibri" panose="020F0502020204030204" pitchFamily="34" charset="0"/>
              </a:rPr>
              <a:t> </a:t>
            </a:r>
          </a:p>
          <a:p>
            <a:endParaRPr lang="en-GB" sz="2800" dirty="0">
              <a:solidFill>
                <a:schemeClr val="bg1"/>
              </a:solidFill>
            </a:endParaRPr>
          </a:p>
          <a:p>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graphicFrame>
        <p:nvGraphicFramePr>
          <p:cNvPr id="2" name="Diagram 1">
            <a:extLst>
              <a:ext uri="{FF2B5EF4-FFF2-40B4-BE49-F238E27FC236}">
                <a16:creationId xmlns:a16="http://schemas.microsoft.com/office/drawing/2014/main" id="{FA119424-0FA0-4B9C-069E-FFBE3630592D}"/>
              </a:ext>
            </a:extLst>
          </p:cNvPr>
          <p:cNvGraphicFramePr/>
          <p:nvPr>
            <p:extLst>
              <p:ext uri="{D42A27DB-BD31-4B8C-83A1-F6EECF244321}">
                <p14:modId xmlns:p14="http://schemas.microsoft.com/office/powerpoint/2010/main" val="1749988044"/>
              </p:ext>
            </p:extLst>
          </p:nvPr>
        </p:nvGraphicFramePr>
        <p:xfrm>
          <a:off x="8467817" y="228726"/>
          <a:ext cx="3518899" cy="19921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413891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CS slide deck</Template>
  <TotalTime>2270</TotalTime>
  <Words>849</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Kate</dc:creator>
  <cp:lastModifiedBy>Julie Steward</cp:lastModifiedBy>
  <cp:revision>13</cp:revision>
  <dcterms:created xsi:type="dcterms:W3CDTF">2022-04-06T13:54:34Z</dcterms:created>
  <dcterms:modified xsi:type="dcterms:W3CDTF">2023-10-23T13:45:35Z</dcterms:modified>
</cp:coreProperties>
</file>