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3"/>
  </p:notesMasterIdLst>
  <p:sldIdLst>
    <p:sldId id="1146" r:id="rId3"/>
    <p:sldId id="1081" r:id="rId4"/>
    <p:sldId id="1082" r:id="rId5"/>
    <p:sldId id="1143" r:id="rId6"/>
    <p:sldId id="1148" r:id="rId7"/>
    <p:sldId id="1149" r:id="rId8"/>
    <p:sldId id="1151" r:id="rId9"/>
    <p:sldId id="1150" r:id="rId10"/>
    <p:sldId id="1147" r:id="rId11"/>
    <p:sldId id="8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A56"/>
    <a:srgbClr val="99CC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4249" autoAdjust="0"/>
  </p:normalViewPr>
  <p:slideViewPr>
    <p:cSldViewPr snapToGrid="0">
      <p:cViewPr varScale="1">
        <p:scale>
          <a:sx n="68" d="100"/>
          <a:sy n="68" d="100"/>
        </p:scale>
        <p:origin x="77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CECCC-0C6B-4A2C-A142-7300687DD9E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5D1A53D2-2486-4CB3-8AD7-10728C3EFE75}">
      <dgm:prSet phldrT="[Text]"/>
      <dgm:spPr/>
      <dgm:t>
        <a:bodyPr/>
        <a:lstStyle/>
        <a:p>
          <a:r>
            <a:rPr lang="en-GB" dirty="0"/>
            <a:t>High Needs Block Consultation</a:t>
          </a:r>
        </a:p>
      </dgm:t>
    </dgm:pt>
    <dgm:pt modelId="{44F46EEE-49D4-4254-BB59-D41207C8A188}" type="parTrans" cxnId="{6BC80FEE-D160-4548-934A-5260D3BBE49D}">
      <dgm:prSet/>
      <dgm:spPr/>
      <dgm:t>
        <a:bodyPr/>
        <a:lstStyle/>
        <a:p>
          <a:endParaRPr lang="en-GB"/>
        </a:p>
      </dgm:t>
    </dgm:pt>
    <dgm:pt modelId="{1F4F4BF3-DE8B-4E2B-89F9-487043277C31}" type="sibTrans" cxnId="{6BC80FEE-D160-4548-934A-5260D3BBE49D}">
      <dgm:prSet/>
      <dgm:spPr/>
      <dgm:t>
        <a:bodyPr/>
        <a:lstStyle/>
        <a:p>
          <a:endParaRPr lang="en-GB"/>
        </a:p>
      </dgm:t>
    </dgm:pt>
    <dgm:pt modelId="{57A83172-C090-441F-83C3-7FAB400AC860}">
      <dgm:prSet phldrT="[Text]"/>
      <dgm:spPr/>
      <dgm:t>
        <a:bodyPr/>
        <a:lstStyle/>
        <a:p>
          <a:r>
            <a:rPr lang="en-GB" dirty="0"/>
            <a:t>Covid – Specialist Provision Ministerial Letter</a:t>
          </a:r>
        </a:p>
      </dgm:t>
    </dgm:pt>
    <dgm:pt modelId="{8B1925E5-42B2-4CC4-BAE4-675726E88873}" type="parTrans" cxnId="{2E48E9E5-CD6C-48A2-A5C1-4895B5B82B96}">
      <dgm:prSet/>
      <dgm:spPr/>
      <dgm:t>
        <a:bodyPr/>
        <a:lstStyle/>
        <a:p>
          <a:endParaRPr lang="en-GB"/>
        </a:p>
      </dgm:t>
    </dgm:pt>
    <dgm:pt modelId="{9A296967-E9D2-46EA-8973-95FAA00B43CE}" type="sibTrans" cxnId="{2E48E9E5-CD6C-48A2-A5C1-4895B5B82B96}">
      <dgm:prSet/>
      <dgm:spPr/>
      <dgm:t>
        <a:bodyPr/>
        <a:lstStyle/>
        <a:p>
          <a:endParaRPr lang="en-GB"/>
        </a:p>
      </dgm:t>
    </dgm:pt>
    <dgm:pt modelId="{CA5AA5C7-CC67-4337-B027-57528FAFA68D}">
      <dgm:prSet phldrT="[Text]"/>
      <dgm:spPr/>
      <dgm:t>
        <a:bodyPr/>
        <a:lstStyle/>
        <a:p>
          <a:r>
            <a:rPr lang="en-GB" dirty="0"/>
            <a:t>National SEN Review</a:t>
          </a:r>
        </a:p>
      </dgm:t>
    </dgm:pt>
    <dgm:pt modelId="{DEE57452-B241-4864-8277-5CB72F6036D7}" type="parTrans" cxnId="{D794038A-911A-4092-9793-191C064F1B81}">
      <dgm:prSet/>
      <dgm:spPr/>
      <dgm:t>
        <a:bodyPr/>
        <a:lstStyle/>
        <a:p>
          <a:endParaRPr lang="en-GB"/>
        </a:p>
      </dgm:t>
    </dgm:pt>
    <dgm:pt modelId="{5446CD14-04FA-495E-86C0-1C0D4B86AD76}" type="sibTrans" cxnId="{D794038A-911A-4092-9793-191C064F1B81}">
      <dgm:prSet/>
      <dgm:spPr/>
      <dgm:t>
        <a:bodyPr/>
        <a:lstStyle/>
        <a:p>
          <a:endParaRPr lang="en-GB"/>
        </a:p>
      </dgm:t>
    </dgm:pt>
    <dgm:pt modelId="{4B5FCA0E-990F-4891-9FD2-F242E7232750}">
      <dgm:prSet/>
      <dgm:spPr/>
      <dgm:t>
        <a:bodyPr/>
        <a:lstStyle/>
        <a:p>
          <a:r>
            <a:rPr lang="en-GB" dirty="0"/>
            <a:t>DfE consultation end date 24 March 2021</a:t>
          </a:r>
        </a:p>
      </dgm:t>
    </dgm:pt>
    <dgm:pt modelId="{CB35834B-21E9-49C3-BFED-AC5C25958822}" type="parTrans" cxnId="{091FFBFA-3701-4F32-B5FA-F3083BF471A6}">
      <dgm:prSet/>
      <dgm:spPr/>
      <dgm:t>
        <a:bodyPr/>
        <a:lstStyle/>
        <a:p>
          <a:endParaRPr lang="en-GB"/>
        </a:p>
      </dgm:t>
    </dgm:pt>
    <dgm:pt modelId="{7C3982DE-9042-4576-84D2-DF2BCDDA1CA7}" type="sibTrans" cxnId="{091FFBFA-3701-4F32-B5FA-F3083BF471A6}">
      <dgm:prSet/>
      <dgm:spPr/>
      <dgm:t>
        <a:bodyPr/>
        <a:lstStyle/>
        <a:p>
          <a:endParaRPr lang="en-GB"/>
        </a:p>
      </dgm:t>
    </dgm:pt>
    <dgm:pt modelId="{78D0E063-B924-4B50-84E7-0389ABF5A5DC}">
      <dgm:prSet/>
      <dgm:spPr/>
      <dgm:t>
        <a:bodyPr/>
        <a:lstStyle/>
        <a:p>
          <a:r>
            <a:rPr lang="en-GB" dirty="0"/>
            <a:t>Minster’s letter to C&amp;YP and Families for SEND</a:t>
          </a:r>
        </a:p>
      </dgm:t>
    </dgm:pt>
    <dgm:pt modelId="{DB7215E6-A06F-4897-B5AE-37D3061BCC39}" type="parTrans" cxnId="{FF17D4A3-1936-4CE6-A969-E19ED9B0C3A1}">
      <dgm:prSet/>
      <dgm:spPr/>
      <dgm:t>
        <a:bodyPr/>
        <a:lstStyle/>
        <a:p>
          <a:endParaRPr lang="en-GB"/>
        </a:p>
      </dgm:t>
    </dgm:pt>
    <dgm:pt modelId="{CE76D1B6-C625-4E1C-8D0B-346C8AB24688}" type="sibTrans" cxnId="{FF17D4A3-1936-4CE6-A969-E19ED9B0C3A1}">
      <dgm:prSet/>
      <dgm:spPr/>
      <dgm:t>
        <a:bodyPr/>
        <a:lstStyle/>
        <a:p>
          <a:endParaRPr lang="en-GB"/>
        </a:p>
      </dgm:t>
    </dgm:pt>
    <dgm:pt modelId="{BEB6A750-498D-4D35-83D2-29C5E169A78E}">
      <dgm:prSet/>
      <dgm:spPr/>
      <dgm:t>
        <a:bodyPr/>
        <a:lstStyle/>
        <a:p>
          <a:r>
            <a:rPr lang="en-GB" dirty="0"/>
            <a:t>Likely consultation 2</a:t>
          </a:r>
          <a:r>
            <a:rPr lang="en-GB" baseline="30000" dirty="0"/>
            <a:t>nd</a:t>
          </a:r>
          <a:r>
            <a:rPr lang="en-GB" dirty="0"/>
            <a:t> half of summer term </a:t>
          </a:r>
        </a:p>
      </dgm:t>
    </dgm:pt>
    <dgm:pt modelId="{EF837731-ACE0-4988-9C6E-96DA85BB741B}" type="parTrans" cxnId="{D7F2B802-F35A-480F-B497-576AADD63C38}">
      <dgm:prSet/>
      <dgm:spPr/>
      <dgm:t>
        <a:bodyPr/>
        <a:lstStyle/>
        <a:p>
          <a:endParaRPr lang="en-GB"/>
        </a:p>
      </dgm:t>
    </dgm:pt>
    <dgm:pt modelId="{F4A87019-3ED1-43E5-A605-E057B02BB9AB}" type="sibTrans" cxnId="{D7F2B802-F35A-480F-B497-576AADD63C38}">
      <dgm:prSet/>
      <dgm:spPr/>
      <dgm:t>
        <a:bodyPr/>
        <a:lstStyle/>
        <a:p>
          <a:endParaRPr lang="en-GB"/>
        </a:p>
      </dgm:t>
    </dgm:pt>
    <dgm:pt modelId="{E2A278A1-E382-4EE3-AF04-6D6B6C96CD2E}" type="pres">
      <dgm:prSet presAssocID="{F3BCECCC-0C6B-4A2C-A142-7300687DD9EA}" presName="Name0" presStyleCnt="0">
        <dgm:presLayoutVars>
          <dgm:dir/>
          <dgm:animLvl val="lvl"/>
          <dgm:resizeHandles val="exact"/>
        </dgm:presLayoutVars>
      </dgm:prSet>
      <dgm:spPr/>
    </dgm:pt>
    <dgm:pt modelId="{D65C95C9-12BA-44D1-AE0E-047FCC0D477E}" type="pres">
      <dgm:prSet presAssocID="{5D1A53D2-2486-4CB3-8AD7-10728C3EFE75}" presName="linNode" presStyleCnt="0"/>
      <dgm:spPr/>
    </dgm:pt>
    <dgm:pt modelId="{15113794-8A2C-4FCC-A03E-BE20AD577DC9}" type="pres">
      <dgm:prSet presAssocID="{5D1A53D2-2486-4CB3-8AD7-10728C3EFE75}" presName="parentText" presStyleLbl="node1" presStyleIdx="0" presStyleCnt="3">
        <dgm:presLayoutVars>
          <dgm:chMax val="1"/>
          <dgm:bulletEnabled val="1"/>
        </dgm:presLayoutVars>
      </dgm:prSet>
      <dgm:spPr/>
    </dgm:pt>
    <dgm:pt modelId="{01968E74-1340-4669-BB7C-66CA8E3EB115}" type="pres">
      <dgm:prSet presAssocID="{5D1A53D2-2486-4CB3-8AD7-10728C3EFE75}" presName="descendantText" presStyleLbl="alignAccFollowNode1" presStyleIdx="0" presStyleCnt="3">
        <dgm:presLayoutVars>
          <dgm:bulletEnabled val="1"/>
        </dgm:presLayoutVars>
      </dgm:prSet>
      <dgm:spPr/>
    </dgm:pt>
    <dgm:pt modelId="{E6627D50-B2E2-4955-B8BB-B83A35364B0A}" type="pres">
      <dgm:prSet presAssocID="{1F4F4BF3-DE8B-4E2B-89F9-487043277C31}" presName="sp" presStyleCnt="0"/>
      <dgm:spPr/>
    </dgm:pt>
    <dgm:pt modelId="{6F58C803-C44A-4BE6-98FA-8B2AD019B78A}" type="pres">
      <dgm:prSet presAssocID="{57A83172-C090-441F-83C3-7FAB400AC860}" presName="linNode" presStyleCnt="0"/>
      <dgm:spPr/>
    </dgm:pt>
    <dgm:pt modelId="{63B70C2C-7ACB-4C56-A395-13D91F946B23}" type="pres">
      <dgm:prSet presAssocID="{57A83172-C090-441F-83C3-7FAB400AC860}" presName="parentText" presStyleLbl="node1" presStyleIdx="1" presStyleCnt="3">
        <dgm:presLayoutVars>
          <dgm:chMax val="1"/>
          <dgm:bulletEnabled val="1"/>
        </dgm:presLayoutVars>
      </dgm:prSet>
      <dgm:spPr/>
    </dgm:pt>
    <dgm:pt modelId="{B954C17D-F029-4CEF-A262-4B9ADC3EBC32}" type="pres">
      <dgm:prSet presAssocID="{57A83172-C090-441F-83C3-7FAB400AC860}" presName="descendantText" presStyleLbl="alignAccFollowNode1" presStyleIdx="1" presStyleCnt="3">
        <dgm:presLayoutVars>
          <dgm:bulletEnabled val="1"/>
        </dgm:presLayoutVars>
      </dgm:prSet>
      <dgm:spPr/>
    </dgm:pt>
    <dgm:pt modelId="{C86148F1-C742-42F2-AB1B-60FCB299E45B}" type="pres">
      <dgm:prSet presAssocID="{9A296967-E9D2-46EA-8973-95FAA00B43CE}" presName="sp" presStyleCnt="0"/>
      <dgm:spPr/>
    </dgm:pt>
    <dgm:pt modelId="{9370D115-0D1A-4A54-B1D4-559878316910}" type="pres">
      <dgm:prSet presAssocID="{CA5AA5C7-CC67-4337-B027-57528FAFA68D}" presName="linNode" presStyleCnt="0"/>
      <dgm:spPr/>
    </dgm:pt>
    <dgm:pt modelId="{F3601E87-8F57-4B93-B80D-21850CF2C621}" type="pres">
      <dgm:prSet presAssocID="{CA5AA5C7-CC67-4337-B027-57528FAFA68D}" presName="parentText" presStyleLbl="node1" presStyleIdx="2" presStyleCnt="3">
        <dgm:presLayoutVars>
          <dgm:chMax val="1"/>
          <dgm:bulletEnabled val="1"/>
        </dgm:presLayoutVars>
      </dgm:prSet>
      <dgm:spPr/>
    </dgm:pt>
    <dgm:pt modelId="{F11031F0-B4EE-4540-8690-DE26E1E0D520}" type="pres">
      <dgm:prSet presAssocID="{CA5AA5C7-CC67-4337-B027-57528FAFA68D}" presName="descendantText" presStyleLbl="alignAccFollowNode1" presStyleIdx="2" presStyleCnt="3">
        <dgm:presLayoutVars>
          <dgm:bulletEnabled val="1"/>
        </dgm:presLayoutVars>
      </dgm:prSet>
      <dgm:spPr/>
    </dgm:pt>
  </dgm:ptLst>
  <dgm:cxnLst>
    <dgm:cxn modelId="{D7F2B802-F35A-480F-B497-576AADD63C38}" srcId="{CA5AA5C7-CC67-4337-B027-57528FAFA68D}" destId="{BEB6A750-498D-4D35-83D2-29C5E169A78E}" srcOrd="0" destOrd="0" parTransId="{EF837731-ACE0-4988-9C6E-96DA85BB741B}" sibTransId="{F4A87019-3ED1-43E5-A605-E057B02BB9AB}"/>
    <dgm:cxn modelId="{D579C121-962C-44BE-9375-236BFE521684}" type="presOf" srcId="{F3BCECCC-0C6B-4A2C-A142-7300687DD9EA}" destId="{E2A278A1-E382-4EE3-AF04-6D6B6C96CD2E}" srcOrd="0" destOrd="0" presId="urn:microsoft.com/office/officeart/2005/8/layout/vList5"/>
    <dgm:cxn modelId="{7B433E60-C6E8-466B-86D2-C54886467882}" type="presOf" srcId="{78D0E063-B924-4B50-84E7-0389ABF5A5DC}" destId="{B954C17D-F029-4CEF-A262-4B9ADC3EBC32}" srcOrd="0" destOrd="0" presId="urn:microsoft.com/office/officeart/2005/8/layout/vList5"/>
    <dgm:cxn modelId="{7E44E94B-5027-4B64-841E-1C9869E5FBD7}" type="presOf" srcId="{57A83172-C090-441F-83C3-7FAB400AC860}" destId="{63B70C2C-7ACB-4C56-A395-13D91F946B23}" srcOrd="0" destOrd="0" presId="urn:microsoft.com/office/officeart/2005/8/layout/vList5"/>
    <dgm:cxn modelId="{26AA6087-67FC-4CD5-9263-34F3F407D961}" type="presOf" srcId="{CA5AA5C7-CC67-4337-B027-57528FAFA68D}" destId="{F3601E87-8F57-4B93-B80D-21850CF2C621}" srcOrd="0" destOrd="0" presId="urn:microsoft.com/office/officeart/2005/8/layout/vList5"/>
    <dgm:cxn modelId="{D794038A-911A-4092-9793-191C064F1B81}" srcId="{F3BCECCC-0C6B-4A2C-A142-7300687DD9EA}" destId="{CA5AA5C7-CC67-4337-B027-57528FAFA68D}" srcOrd="2" destOrd="0" parTransId="{DEE57452-B241-4864-8277-5CB72F6036D7}" sibTransId="{5446CD14-04FA-495E-86C0-1C0D4B86AD76}"/>
    <dgm:cxn modelId="{FF17D4A3-1936-4CE6-A969-E19ED9B0C3A1}" srcId="{57A83172-C090-441F-83C3-7FAB400AC860}" destId="{78D0E063-B924-4B50-84E7-0389ABF5A5DC}" srcOrd="0" destOrd="0" parTransId="{DB7215E6-A06F-4897-B5AE-37D3061BCC39}" sibTransId="{CE76D1B6-C625-4E1C-8D0B-346C8AB24688}"/>
    <dgm:cxn modelId="{B95736A5-E70E-4BC7-A968-8210EC4DB024}" type="presOf" srcId="{BEB6A750-498D-4D35-83D2-29C5E169A78E}" destId="{F11031F0-B4EE-4540-8690-DE26E1E0D520}" srcOrd="0" destOrd="0" presId="urn:microsoft.com/office/officeart/2005/8/layout/vList5"/>
    <dgm:cxn modelId="{EFC885AC-9BD4-4405-9077-467E3E442392}" type="presOf" srcId="{4B5FCA0E-990F-4891-9FD2-F242E7232750}" destId="{01968E74-1340-4669-BB7C-66CA8E3EB115}" srcOrd="0" destOrd="0" presId="urn:microsoft.com/office/officeart/2005/8/layout/vList5"/>
    <dgm:cxn modelId="{2E48E9E5-CD6C-48A2-A5C1-4895B5B82B96}" srcId="{F3BCECCC-0C6B-4A2C-A142-7300687DD9EA}" destId="{57A83172-C090-441F-83C3-7FAB400AC860}" srcOrd="1" destOrd="0" parTransId="{8B1925E5-42B2-4CC4-BAE4-675726E88873}" sibTransId="{9A296967-E9D2-46EA-8973-95FAA00B43CE}"/>
    <dgm:cxn modelId="{B28BB7E6-AE02-4612-B439-F7EA5BBAF699}" type="presOf" srcId="{5D1A53D2-2486-4CB3-8AD7-10728C3EFE75}" destId="{15113794-8A2C-4FCC-A03E-BE20AD577DC9}" srcOrd="0" destOrd="0" presId="urn:microsoft.com/office/officeart/2005/8/layout/vList5"/>
    <dgm:cxn modelId="{6BC80FEE-D160-4548-934A-5260D3BBE49D}" srcId="{F3BCECCC-0C6B-4A2C-A142-7300687DD9EA}" destId="{5D1A53D2-2486-4CB3-8AD7-10728C3EFE75}" srcOrd="0" destOrd="0" parTransId="{44F46EEE-49D4-4254-BB59-D41207C8A188}" sibTransId="{1F4F4BF3-DE8B-4E2B-89F9-487043277C31}"/>
    <dgm:cxn modelId="{091FFBFA-3701-4F32-B5FA-F3083BF471A6}" srcId="{5D1A53D2-2486-4CB3-8AD7-10728C3EFE75}" destId="{4B5FCA0E-990F-4891-9FD2-F242E7232750}" srcOrd="0" destOrd="0" parTransId="{CB35834B-21E9-49C3-BFED-AC5C25958822}" sibTransId="{7C3982DE-9042-4576-84D2-DF2BCDDA1CA7}"/>
    <dgm:cxn modelId="{2DD0FD9B-C031-435B-B025-654F21214E04}" type="presParOf" srcId="{E2A278A1-E382-4EE3-AF04-6D6B6C96CD2E}" destId="{D65C95C9-12BA-44D1-AE0E-047FCC0D477E}" srcOrd="0" destOrd="0" presId="urn:microsoft.com/office/officeart/2005/8/layout/vList5"/>
    <dgm:cxn modelId="{03802564-384C-43FF-9DC5-CA3B06776C85}" type="presParOf" srcId="{D65C95C9-12BA-44D1-AE0E-047FCC0D477E}" destId="{15113794-8A2C-4FCC-A03E-BE20AD577DC9}" srcOrd="0" destOrd="0" presId="urn:microsoft.com/office/officeart/2005/8/layout/vList5"/>
    <dgm:cxn modelId="{7CCF7F99-8762-41AD-A846-98B204C11220}" type="presParOf" srcId="{D65C95C9-12BA-44D1-AE0E-047FCC0D477E}" destId="{01968E74-1340-4669-BB7C-66CA8E3EB115}" srcOrd="1" destOrd="0" presId="urn:microsoft.com/office/officeart/2005/8/layout/vList5"/>
    <dgm:cxn modelId="{4EBAE359-83ED-4FBD-9698-475B9BFF6075}" type="presParOf" srcId="{E2A278A1-E382-4EE3-AF04-6D6B6C96CD2E}" destId="{E6627D50-B2E2-4955-B8BB-B83A35364B0A}" srcOrd="1" destOrd="0" presId="urn:microsoft.com/office/officeart/2005/8/layout/vList5"/>
    <dgm:cxn modelId="{2FD9B0CC-A144-451C-9C89-0147DCDE8F43}" type="presParOf" srcId="{E2A278A1-E382-4EE3-AF04-6D6B6C96CD2E}" destId="{6F58C803-C44A-4BE6-98FA-8B2AD019B78A}" srcOrd="2" destOrd="0" presId="urn:microsoft.com/office/officeart/2005/8/layout/vList5"/>
    <dgm:cxn modelId="{1BA6167A-C819-4F3A-8294-30044962B265}" type="presParOf" srcId="{6F58C803-C44A-4BE6-98FA-8B2AD019B78A}" destId="{63B70C2C-7ACB-4C56-A395-13D91F946B23}" srcOrd="0" destOrd="0" presId="urn:microsoft.com/office/officeart/2005/8/layout/vList5"/>
    <dgm:cxn modelId="{7A659803-DB27-4444-9821-4E8A910C2041}" type="presParOf" srcId="{6F58C803-C44A-4BE6-98FA-8B2AD019B78A}" destId="{B954C17D-F029-4CEF-A262-4B9ADC3EBC32}" srcOrd="1" destOrd="0" presId="urn:microsoft.com/office/officeart/2005/8/layout/vList5"/>
    <dgm:cxn modelId="{DE810BBB-52F5-4B33-9245-A6FE873363F0}" type="presParOf" srcId="{E2A278A1-E382-4EE3-AF04-6D6B6C96CD2E}" destId="{C86148F1-C742-42F2-AB1B-60FCB299E45B}" srcOrd="3" destOrd="0" presId="urn:microsoft.com/office/officeart/2005/8/layout/vList5"/>
    <dgm:cxn modelId="{20FCE5BB-8B5B-4531-9E2B-DA3A31F3BE5F}" type="presParOf" srcId="{E2A278A1-E382-4EE3-AF04-6D6B6C96CD2E}" destId="{9370D115-0D1A-4A54-B1D4-559878316910}" srcOrd="4" destOrd="0" presId="urn:microsoft.com/office/officeart/2005/8/layout/vList5"/>
    <dgm:cxn modelId="{22293020-CBFC-4E40-908F-8EB0462A9039}" type="presParOf" srcId="{9370D115-0D1A-4A54-B1D4-559878316910}" destId="{F3601E87-8F57-4B93-B80D-21850CF2C621}" srcOrd="0" destOrd="0" presId="urn:microsoft.com/office/officeart/2005/8/layout/vList5"/>
    <dgm:cxn modelId="{5BBD6522-0F2B-454A-A4BB-2BEF4809CB4F}" type="presParOf" srcId="{9370D115-0D1A-4A54-B1D4-559878316910}" destId="{F11031F0-B4EE-4540-8690-DE26E1E0D5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68E74-1340-4669-BB7C-66CA8E3EB115}">
      <dsp:nvSpPr>
        <dsp:cNvPr id="0" name=""/>
        <dsp:cNvSpPr/>
      </dsp:nvSpPr>
      <dsp:spPr>
        <a:xfrm rot="5400000">
          <a:off x="3721468" y="-1348302"/>
          <a:ext cx="1029053" cy="398681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DfE consultation end date 24 March 2021</a:t>
          </a:r>
        </a:p>
      </dsp:txBody>
      <dsp:txXfrm rot="-5400000">
        <a:off x="2242585" y="180815"/>
        <a:ext cx="3936585" cy="928585"/>
      </dsp:txXfrm>
    </dsp:sp>
    <dsp:sp modelId="{15113794-8A2C-4FCC-A03E-BE20AD577DC9}">
      <dsp:nvSpPr>
        <dsp:cNvPr id="0" name=""/>
        <dsp:cNvSpPr/>
      </dsp:nvSpPr>
      <dsp:spPr>
        <a:xfrm>
          <a:off x="0" y="1948"/>
          <a:ext cx="2242585" cy="12863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High Needs Block Consultation</a:t>
          </a:r>
        </a:p>
      </dsp:txBody>
      <dsp:txXfrm>
        <a:off x="62793" y="64741"/>
        <a:ext cx="2116999" cy="1160731"/>
      </dsp:txXfrm>
    </dsp:sp>
    <dsp:sp modelId="{B954C17D-F029-4CEF-A262-4B9ADC3EBC32}">
      <dsp:nvSpPr>
        <dsp:cNvPr id="0" name=""/>
        <dsp:cNvSpPr/>
      </dsp:nvSpPr>
      <dsp:spPr>
        <a:xfrm rot="5400000">
          <a:off x="3721468" y="2330"/>
          <a:ext cx="1029053" cy="3986819"/>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Minster’s letter to C&amp;YP and Families for SEND</a:t>
          </a:r>
        </a:p>
      </dsp:txBody>
      <dsp:txXfrm rot="-5400000">
        <a:off x="2242585" y="1531447"/>
        <a:ext cx="3936585" cy="928585"/>
      </dsp:txXfrm>
    </dsp:sp>
    <dsp:sp modelId="{63B70C2C-7ACB-4C56-A395-13D91F946B23}">
      <dsp:nvSpPr>
        <dsp:cNvPr id="0" name=""/>
        <dsp:cNvSpPr/>
      </dsp:nvSpPr>
      <dsp:spPr>
        <a:xfrm>
          <a:off x="0" y="1352581"/>
          <a:ext cx="2242585" cy="128631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Covid – Specialist Provision Ministerial Letter</a:t>
          </a:r>
        </a:p>
      </dsp:txBody>
      <dsp:txXfrm>
        <a:off x="62793" y="1415374"/>
        <a:ext cx="2116999" cy="1160731"/>
      </dsp:txXfrm>
    </dsp:sp>
    <dsp:sp modelId="{F11031F0-B4EE-4540-8690-DE26E1E0D520}">
      <dsp:nvSpPr>
        <dsp:cNvPr id="0" name=""/>
        <dsp:cNvSpPr/>
      </dsp:nvSpPr>
      <dsp:spPr>
        <a:xfrm rot="5400000">
          <a:off x="3721468" y="1352963"/>
          <a:ext cx="1029053" cy="3986819"/>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Likely consultation 2</a:t>
          </a:r>
          <a:r>
            <a:rPr lang="en-GB" sz="2700" kern="1200" baseline="30000" dirty="0"/>
            <a:t>nd</a:t>
          </a:r>
          <a:r>
            <a:rPr lang="en-GB" sz="2700" kern="1200" dirty="0"/>
            <a:t> half of summer term </a:t>
          </a:r>
        </a:p>
      </dsp:txBody>
      <dsp:txXfrm rot="-5400000">
        <a:off x="2242585" y="2882080"/>
        <a:ext cx="3936585" cy="928585"/>
      </dsp:txXfrm>
    </dsp:sp>
    <dsp:sp modelId="{F3601E87-8F57-4B93-B80D-21850CF2C621}">
      <dsp:nvSpPr>
        <dsp:cNvPr id="0" name=""/>
        <dsp:cNvSpPr/>
      </dsp:nvSpPr>
      <dsp:spPr>
        <a:xfrm>
          <a:off x="0" y="2703214"/>
          <a:ext cx="2242585" cy="12863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National SEN Review</a:t>
          </a:r>
        </a:p>
      </dsp:txBody>
      <dsp:txXfrm>
        <a:off x="62793" y="2766007"/>
        <a:ext cx="2116999" cy="11607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381B4-27C7-4BD3-872A-9B77964C6C36}"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AC513-7CD6-4606-A6BA-9B1A7FC73507}" type="slidenum">
              <a:rPr lang="en-GB" smtClean="0"/>
              <a:t>‹#›</a:t>
            </a:fld>
            <a:endParaRPr lang="en-GB"/>
          </a:p>
        </p:txBody>
      </p:sp>
    </p:spTree>
    <p:extLst>
      <p:ext uri="{BB962C8B-B14F-4D97-AF65-F5344CB8AC3E}">
        <p14:creationId xmlns:p14="http://schemas.microsoft.com/office/powerpoint/2010/main" val="67161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122804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01247" y="1130300"/>
            <a:ext cx="57912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0016" y="1130300"/>
            <a:ext cx="57912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03078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01"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1"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txBox="1">
            <a:spLocks noChangeArrowheads="1"/>
          </p:cNvSpPr>
          <p:nvPr userDrawn="1"/>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r>
              <a:rPr lang="en-GB" altLang="en-US" sz="2400" kern="0"/>
              <a:t>Click to edit Master title style</a:t>
            </a:r>
          </a:p>
        </p:txBody>
      </p:sp>
    </p:spTree>
    <p:extLst>
      <p:ext uri="{BB962C8B-B14F-4D97-AF65-F5344CB8AC3E}">
        <p14:creationId xmlns:p14="http://schemas.microsoft.com/office/powerpoint/2010/main" val="163937340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9349" y="55566"/>
            <a:ext cx="11617291" cy="853154"/>
          </a:xfrm>
          <a:solidFill>
            <a:schemeClr val="bg1"/>
          </a:solidFill>
        </p:spPr>
        <p:txBody>
          <a:bodyPr/>
          <a:lstStyle>
            <a:lvl1pPr>
              <a:defRPr sz="2400" b="1">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03496406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title"/>
          </p:nvPr>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340798045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247"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273055"/>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7"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txBox="1">
            <a:spLocks noChangeArrowheads="1"/>
          </p:cNvSpPr>
          <p:nvPr userDrawn="1"/>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r>
              <a:rPr lang="en-GB" altLang="en-US" sz="2400" b="0" kern="0"/>
              <a:t>Click to edit Master title style</a:t>
            </a:r>
          </a:p>
        </p:txBody>
      </p:sp>
      <p:sp>
        <p:nvSpPr>
          <p:cNvPr id="6" name="Rectangle 5"/>
          <p:cNvSpPr txBox="1">
            <a:spLocks noChangeArrowheads="1"/>
          </p:cNvSpPr>
          <p:nvPr userDrawn="1"/>
        </p:nvSpPr>
        <p:spPr bwMode="auto">
          <a:xfrm>
            <a:off x="404448" y="2079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r>
              <a:rPr lang="en-GB" altLang="en-US" sz="2400" kern="0"/>
              <a:t>Click to edit Master title style</a:t>
            </a:r>
          </a:p>
        </p:txBody>
      </p:sp>
    </p:spTree>
    <p:extLst>
      <p:ext uri="{BB962C8B-B14F-4D97-AF65-F5344CB8AC3E}">
        <p14:creationId xmlns:p14="http://schemas.microsoft.com/office/powerpoint/2010/main" val="14512178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txBox="1">
            <a:spLocks noChangeArrowheads="1"/>
          </p:cNvSpPr>
          <p:nvPr userDrawn="1"/>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r>
              <a:rPr lang="en-GB" altLang="en-US" sz="2400" kern="0"/>
              <a:t>Click to edit Master title style</a:t>
            </a:r>
          </a:p>
        </p:txBody>
      </p:sp>
    </p:spTree>
    <p:extLst>
      <p:ext uri="{BB962C8B-B14F-4D97-AF65-F5344CB8AC3E}">
        <p14:creationId xmlns:p14="http://schemas.microsoft.com/office/powerpoint/2010/main" val="333244474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187773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8731" y="55568"/>
            <a:ext cx="2942492" cy="6194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01254" y="55568"/>
            <a:ext cx="8639908" cy="6194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28671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2831637" y="6334126"/>
            <a:ext cx="1632181" cy="365125"/>
          </a:xfrm>
          <a:prstGeom prst="rect">
            <a:avLst/>
          </a:prstGeom>
        </p:spPr>
        <p:txBody>
          <a:bodyPr/>
          <a:lstStyle/>
          <a:p>
            <a:endParaRPr lang="en-GB">
              <a:solidFill>
                <a:prstClr val="black"/>
              </a:solidFill>
            </a:endParaRPr>
          </a:p>
        </p:txBody>
      </p:sp>
      <p:sp>
        <p:nvSpPr>
          <p:cNvPr id="4" name="Footer Placeholder 3"/>
          <p:cNvSpPr>
            <a:spLocks noGrp="1"/>
          </p:cNvSpPr>
          <p:nvPr>
            <p:ph type="ftr" sz="quarter" idx="11"/>
          </p:nvPr>
        </p:nvSpPr>
        <p:spPr>
          <a:xfrm>
            <a:off x="4559830" y="6334126"/>
            <a:ext cx="5952661" cy="365125"/>
          </a:xfrm>
          <a:prstGeom prst="rect">
            <a:avLst/>
          </a:prstGeom>
        </p:spPr>
        <p:txBody>
          <a:bodyPr/>
          <a:lstStyle/>
          <a:p>
            <a:r>
              <a:rPr lang="en-GB">
                <a:solidFill>
                  <a:prstClr val="black"/>
                </a:solidFill>
              </a:rPr>
              <a:t>DRAFT</a:t>
            </a:r>
          </a:p>
        </p:txBody>
      </p:sp>
      <p:sp>
        <p:nvSpPr>
          <p:cNvPr id="5" name="Slide Number Placeholder 4"/>
          <p:cNvSpPr>
            <a:spLocks noGrp="1"/>
          </p:cNvSpPr>
          <p:nvPr>
            <p:ph type="sldNum" sz="quarter" idx="12"/>
          </p:nvPr>
        </p:nvSpPr>
        <p:spPr>
          <a:xfrm>
            <a:off x="10593851" y="6334126"/>
            <a:ext cx="685867" cy="365125"/>
          </a:xfrm>
          <a:prstGeom prst="rect">
            <a:avLst/>
          </a:prstGeom>
        </p:spPr>
        <p:txBody>
          <a:bodyPr/>
          <a:lstStyle/>
          <a:p>
            <a:fld id="{5DB98E5A-76C0-453E-B1E0-BC4AB04722D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0013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86746" y="6586152"/>
            <a:ext cx="505255" cy="271849"/>
          </a:xfrm>
        </p:spPr>
        <p:txBody>
          <a:bodyPr/>
          <a:lstStyle>
            <a:lvl1pPr algn="ctr">
              <a:defRPr sz="1000"/>
            </a:lvl1pPr>
          </a:lstStyle>
          <a:p>
            <a:fld id="{74A395F6-6AB0-4D53-9FF4-98B0755717BE}" type="slidenum">
              <a:rPr lang="en-GB" smtClean="0"/>
              <a:pPr/>
              <a:t>‹#›</a:t>
            </a:fld>
            <a:endParaRPr lang="en-GB"/>
          </a:p>
        </p:txBody>
      </p:sp>
    </p:spTree>
    <p:extLst>
      <p:ext uri="{BB962C8B-B14F-4D97-AF65-F5344CB8AC3E}">
        <p14:creationId xmlns:p14="http://schemas.microsoft.com/office/powerpoint/2010/main" val="82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39486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1428668" y="441768"/>
            <a:ext cx="3334920" cy="3367049"/>
          </a:xfrm>
          <a:prstGeom prst="ellipse">
            <a:avLst/>
          </a:prstGeom>
        </p:spPr>
        <p:txBody>
          <a:bodyPr/>
          <a:lstStyle/>
          <a:p>
            <a:endParaRPr lang="en-US"/>
          </a:p>
        </p:txBody>
      </p:sp>
      <p:sp>
        <p:nvSpPr>
          <p:cNvPr id="4" name="Picture Placeholder 7">
            <a:extLst>
              <a:ext uri="{FF2B5EF4-FFF2-40B4-BE49-F238E27FC236}">
                <a16:creationId xmlns:a16="http://schemas.microsoft.com/office/drawing/2014/main" id="{5804D578-9266-4F5D-9509-A610B50F4103}"/>
              </a:ext>
            </a:extLst>
          </p:cNvPr>
          <p:cNvSpPr>
            <a:spLocks noGrp="1"/>
          </p:cNvSpPr>
          <p:nvPr>
            <p:ph type="pic" sz="quarter" idx="11"/>
          </p:nvPr>
        </p:nvSpPr>
        <p:spPr>
          <a:xfrm>
            <a:off x="7868657" y="733505"/>
            <a:ext cx="3334920" cy="3367049"/>
          </a:xfrm>
          <a:prstGeom prst="ellipse">
            <a:avLst/>
          </a:prstGeom>
        </p:spPr>
        <p:txBody>
          <a:bodyPr/>
          <a:lstStyle/>
          <a:p>
            <a:endParaRPr lang="en-US"/>
          </a:p>
        </p:txBody>
      </p:sp>
      <p:sp>
        <p:nvSpPr>
          <p:cNvPr id="5" name="Picture Placeholder 7">
            <a:extLst>
              <a:ext uri="{FF2B5EF4-FFF2-40B4-BE49-F238E27FC236}">
                <a16:creationId xmlns:a16="http://schemas.microsoft.com/office/drawing/2014/main" id="{9EDD0FC9-3506-47BB-82A9-D217F237179D}"/>
              </a:ext>
            </a:extLst>
          </p:cNvPr>
          <p:cNvSpPr>
            <a:spLocks noGrp="1"/>
          </p:cNvSpPr>
          <p:nvPr>
            <p:ph type="pic" sz="quarter" idx="12"/>
          </p:nvPr>
        </p:nvSpPr>
        <p:spPr>
          <a:xfrm>
            <a:off x="4428540" y="3049183"/>
            <a:ext cx="3334920" cy="3367049"/>
          </a:xfrm>
          <a:prstGeom prst="ellipse">
            <a:avLst/>
          </a:prstGeom>
        </p:spPr>
        <p:txBody>
          <a:bodyPr/>
          <a:lstStyle/>
          <a:p>
            <a:endParaRPr lang="en-US"/>
          </a:p>
        </p:txBody>
      </p:sp>
    </p:spTree>
    <p:extLst>
      <p:ext uri="{BB962C8B-B14F-4D97-AF65-F5344CB8AC3E}">
        <p14:creationId xmlns:p14="http://schemas.microsoft.com/office/powerpoint/2010/main" val="210234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03F543CF-ED58-444D-90A7-B4596E14A1B7}"/>
              </a:ext>
            </a:extLst>
          </p:cNvPr>
          <p:cNvSpPr>
            <a:spLocks noGrp="1"/>
          </p:cNvSpPr>
          <p:nvPr>
            <p:ph type="media" sz="quarter" idx="10"/>
          </p:nvPr>
        </p:nvSpPr>
        <p:spPr>
          <a:xfrm>
            <a:off x="836814" y="1309831"/>
            <a:ext cx="7051964" cy="4529628"/>
          </a:xfrm>
          <a:prstGeom prst="rect">
            <a:avLst/>
          </a:prstGeom>
        </p:spPr>
        <p:txBody>
          <a:bodyPr/>
          <a:lstStyle/>
          <a:p>
            <a:endParaRPr lang="en-US"/>
          </a:p>
        </p:txBody>
      </p:sp>
    </p:spTree>
    <p:extLst>
      <p:ext uri="{BB962C8B-B14F-4D97-AF65-F5344CB8AC3E}">
        <p14:creationId xmlns:p14="http://schemas.microsoft.com/office/powerpoint/2010/main" val="26798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0887F12-0621-444A-98BB-AA2C7FAC9A69}"/>
              </a:ext>
            </a:extLst>
          </p:cNvPr>
          <p:cNvSpPr>
            <a:spLocks noGrp="1"/>
          </p:cNvSpPr>
          <p:nvPr>
            <p:ph type="tbl" sz="quarter" idx="10"/>
          </p:nvPr>
        </p:nvSpPr>
        <p:spPr>
          <a:xfrm>
            <a:off x="4432300" y="482600"/>
            <a:ext cx="6921500" cy="5791200"/>
          </a:xfrm>
          <a:prstGeom prst="rect">
            <a:avLst/>
          </a:prstGeom>
        </p:spPr>
        <p:txBody>
          <a:bodyPr/>
          <a:lstStyle/>
          <a:p>
            <a:endParaRPr lang="en-US" dirty="0"/>
          </a:p>
        </p:txBody>
      </p:sp>
    </p:spTree>
    <p:extLst>
      <p:ext uri="{BB962C8B-B14F-4D97-AF65-F5344CB8AC3E}">
        <p14:creationId xmlns:p14="http://schemas.microsoft.com/office/powerpoint/2010/main" val="171773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20823B-0C37-446C-9E02-755FF2284CC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78925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11248293" y="6381758"/>
            <a:ext cx="8714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defRPr/>
            </a:pPr>
            <a:fld id="{EAB97EDB-2E71-42DA-BF2E-6334C8EF7041}" type="slidenum">
              <a:rPr lang="en-GB" altLang="en-US" sz="1000" smtClean="0">
                <a:solidFill>
                  <a:prstClr val="black"/>
                </a:solidFill>
              </a:rPr>
              <a:pPr algn="r" eaLnBrk="1" fontAlgn="base" hangingPunct="1">
                <a:spcBef>
                  <a:spcPct val="0"/>
                </a:spcBef>
                <a:spcAft>
                  <a:spcPct val="0"/>
                </a:spcAft>
                <a:defRPr/>
              </a:pPr>
              <a:t>‹#›</a:t>
            </a:fld>
            <a:endParaRPr lang="en-GB" altLang="en-US" sz="1000">
              <a:solidFill>
                <a:prstClr val="black"/>
              </a:solidFill>
            </a:endParaRPr>
          </a:p>
        </p:txBody>
      </p:sp>
      <p:sp>
        <p:nvSpPr>
          <p:cNvPr id="6149" name="Rectangle 5"/>
          <p:cNvSpPr>
            <a:spLocks noGrp="1" noChangeArrowheads="1"/>
          </p:cNvSpPr>
          <p:nvPr>
            <p:ph type="ctrTitle" sz="quarter"/>
          </p:nvPr>
        </p:nvSpPr>
        <p:spPr>
          <a:xfrm>
            <a:off x="795224" y="2230450"/>
            <a:ext cx="5183553" cy="16843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b="1"/>
            </a:lvl1pPr>
          </a:lstStyle>
          <a:p>
            <a:pPr lvl="0"/>
            <a:r>
              <a:rPr lang="en-GB" noProof="0"/>
              <a:t>Click to edit Master title style</a:t>
            </a:r>
          </a:p>
        </p:txBody>
      </p:sp>
      <p:sp>
        <p:nvSpPr>
          <p:cNvPr id="6150" name="Rectangle 6"/>
          <p:cNvSpPr>
            <a:spLocks noGrp="1" noChangeArrowheads="1"/>
          </p:cNvSpPr>
          <p:nvPr>
            <p:ph type="subTitle" sz="quarter" idx="1"/>
          </p:nvPr>
        </p:nvSpPr>
        <p:spPr>
          <a:xfrm>
            <a:off x="795224" y="3937000"/>
            <a:ext cx="5183553" cy="7175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spcBef>
                <a:spcPct val="0"/>
              </a:spcBef>
              <a:buClrTx/>
              <a:buFontTx/>
              <a:buNone/>
              <a:defRPr sz="1800"/>
            </a:lvl1pPr>
          </a:lstStyle>
          <a:p>
            <a:pPr lvl="0"/>
            <a:r>
              <a:rPr lang="en-GB" noProof="0"/>
              <a:t>Click to edit Master subtitle style</a:t>
            </a:r>
          </a:p>
        </p:txBody>
      </p:sp>
    </p:spTree>
    <p:extLst>
      <p:ext uri="{BB962C8B-B14F-4D97-AF65-F5344CB8AC3E}">
        <p14:creationId xmlns:p14="http://schemas.microsoft.com/office/powerpoint/2010/main" val="289721914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1" y="1196975"/>
            <a:ext cx="5568951" cy="5040314"/>
          </a:xfrm>
        </p:spPr>
        <p:txBody>
          <a:bodyPr/>
          <a:lstStyle>
            <a:lvl1pPr marL="0" indent="0">
              <a:buNone/>
              <a:defRPr sz="1200">
                <a:solidFill>
                  <a:schemeClr val="tx1">
                    <a:lumMod val="85000"/>
                    <a:lumOff val="15000"/>
                  </a:schemeClr>
                </a:solidFill>
                <a:latin typeface="Calibri" panose="020F0502020204030204" pitchFamily="34" charset="0"/>
              </a:defRPr>
            </a:lvl1pPr>
            <a:lvl2pPr>
              <a:defRPr sz="1200">
                <a:solidFill>
                  <a:schemeClr val="tx1">
                    <a:lumMod val="85000"/>
                    <a:lumOff val="15000"/>
                  </a:schemeClr>
                </a:solidFill>
                <a:latin typeface="Calibri" panose="020F0502020204030204" pitchFamily="34" charset="0"/>
              </a:defRPr>
            </a:lvl2pPr>
            <a:lvl3pPr>
              <a:defRPr sz="1200">
                <a:solidFill>
                  <a:schemeClr val="tx1">
                    <a:lumMod val="85000"/>
                    <a:lumOff val="15000"/>
                  </a:schemeClr>
                </a:solidFill>
                <a:latin typeface="Calibri" panose="020F0502020204030204" pitchFamily="34" charset="0"/>
              </a:defRPr>
            </a:lvl3pPr>
            <a:lvl4pPr>
              <a:defRPr sz="1200">
                <a:solidFill>
                  <a:schemeClr val="tx1">
                    <a:lumMod val="85000"/>
                    <a:lumOff val="15000"/>
                  </a:schemeClr>
                </a:solidFill>
                <a:latin typeface="Calibri" panose="020F0502020204030204" pitchFamily="34" charset="0"/>
              </a:defRPr>
            </a:lvl4pPr>
            <a:lvl5pPr>
              <a:defRPr sz="12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0"/>
          </p:nvPr>
        </p:nvSpPr>
        <p:spPr>
          <a:xfrm>
            <a:off x="6191250" y="1196975"/>
            <a:ext cx="5568951" cy="5040313"/>
          </a:xfrm>
        </p:spPr>
        <p:txBody>
          <a:bodyPr/>
          <a:lstStyle>
            <a:lvl1pPr marL="0" indent="0">
              <a:buNone/>
              <a:defRPr sz="1200">
                <a:solidFill>
                  <a:schemeClr val="tx1">
                    <a:lumMod val="85000"/>
                    <a:lumOff val="15000"/>
                  </a:schemeClr>
                </a:solidFill>
                <a:latin typeface="Calibri" panose="020F0502020204030204" pitchFamily="34" charset="0"/>
              </a:defRPr>
            </a:lvl1pPr>
            <a:lvl2pPr>
              <a:defRPr sz="1200">
                <a:solidFill>
                  <a:schemeClr val="tx1">
                    <a:lumMod val="85000"/>
                    <a:lumOff val="15000"/>
                  </a:schemeClr>
                </a:solidFill>
                <a:latin typeface="Calibri" panose="020F0502020204030204" pitchFamily="34" charset="0"/>
              </a:defRPr>
            </a:lvl2pPr>
            <a:lvl3pPr>
              <a:defRPr sz="1200">
                <a:solidFill>
                  <a:schemeClr val="tx1">
                    <a:lumMod val="85000"/>
                    <a:lumOff val="15000"/>
                  </a:schemeClr>
                </a:solidFill>
                <a:latin typeface="Calibri" panose="020F0502020204030204" pitchFamily="34" charset="0"/>
              </a:defRPr>
            </a:lvl3pPr>
            <a:lvl4pPr>
              <a:defRPr sz="1200">
                <a:solidFill>
                  <a:schemeClr val="tx1">
                    <a:lumMod val="85000"/>
                    <a:lumOff val="15000"/>
                  </a:schemeClr>
                </a:solidFill>
                <a:latin typeface="Calibri" panose="020F0502020204030204" pitchFamily="34" charset="0"/>
              </a:defRPr>
            </a:lvl4pPr>
            <a:lvl5pPr>
              <a:defRPr sz="12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noChangeArrowheads="1"/>
          </p:cNvSpPr>
          <p:nvPr>
            <p:ph type="title"/>
          </p:nvPr>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362269172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txBox="1">
            <a:spLocks noChangeArrowheads="1"/>
          </p:cNvSpPr>
          <p:nvPr userDrawn="1"/>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r>
              <a:rPr lang="en-GB" altLang="en-US" sz="2400" kern="0"/>
              <a:t>Click to edit Master title style</a:t>
            </a:r>
          </a:p>
        </p:txBody>
      </p:sp>
    </p:spTree>
    <p:extLst>
      <p:ext uri="{BB962C8B-B14F-4D97-AF65-F5344CB8AC3E}">
        <p14:creationId xmlns:p14="http://schemas.microsoft.com/office/powerpoint/2010/main" val="166855589"/>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ags" Target="../tags/tag2.xml"/><Relationship Id="rId2" Type="http://schemas.openxmlformats.org/officeDocument/2006/relationships/slideLayout" Target="../slideLayouts/slideLayout8.xml"/><Relationship Id="rId16" Type="http://schemas.openxmlformats.org/officeDocument/2006/relationships/tags" Target="../tags/tag1.xml"/><Relationship Id="rId20"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vmlDrawing" Target="../drawings/vmlDrawing1.vml"/><Relationship Id="rId10" Type="http://schemas.openxmlformats.org/officeDocument/2006/relationships/slideLayout" Target="../slideLayouts/slideLayout16.xml"/><Relationship Id="rId19" Type="http://schemas.openxmlformats.org/officeDocument/2006/relationships/oleObject" Target="../embeddings/oleObject1.bin"/><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61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165414797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61"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17"/>
            </p:custDataLst>
          </p:nvPr>
        </p:nvSpPr>
        <p:spPr bwMode="auto">
          <a:xfrm>
            <a:off x="0" y="0"/>
            <a:ext cx="211667"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pitchFamily="34" charset="0"/>
              <a:ea typeface="ＭＳ Ｐゴシック" panose="020B0600070205080204" pitchFamily="34" charset="-128"/>
              <a:cs typeface="+mj-cs"/>
              <a:sym typeface="Arial" panose="020B0604020202020204" pitchFamily="34" charset="0"/>
            </a:endParaRPr>
          </a:p>
        </p:txBody>
      </p:sp>
      <p:sp>
        <p:nvSpPr>
          <p:cNvPr id="1026" name="Rectangle 5"/>
          <p:cNvSpPr>
            <a:spLocks noChangeArrowheads="1"/>
          </p:cNvSpPr>
          <p:nvPr/>
        </p:nvSpPr>
        <p:spPr bwMode="auto">
          <a:xfrm>
            <a:off x="10439402" y="77788"/>
            <a:ext cx="1656861"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20000"/>
              </a:spcBef>
              <a:spcAft>
                <a:spcPct val="0"/>
              </a:spcAft>
              <a:buClr>
                <a:srgbClr val="006EB3"/>
              </a:buClr>
              <a:buFont typeface="Wingdings" pitchFamily="2" charset="2"/>
              <a:buNone/>
              <a:defRPr/>
            </a:pPr>
            <a:r>
              <a:rPr lang="en-GB" altLang="en-US" sz="1200">
                <a:solidFill>
                  <a:prstClr val="white"/>
                </a:solidFill>
              </a:rPr>
              <a:t>Strategy Unit</a:t>
            </a:r>
          </a:p>
        </p:txBody>
      </p:sp>
      <p:sp>
        <p:nvSpPr>
          <p:cNvPr id="1027" name="Rectangle 5"/>
          <p:cNvSpPr>
            <a:spLocks noGrp="1" noChangeArrowheads="1"/>
          </p:cNvSpPr>
          <p:nvPr>
            <p:ph type="title"/>
          </p:nvPr>
        </p:nvSpPr>
        <p:spPr bwMode="auto">
          <a:xfrm>
            <a:off x="201248"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6"/>
          <p:cNvSpPr>
            <a:spLocks noGrp="1" noChangeArrowheads="1"/>
          </p:cNvSpPr>
          <p:nvPr>
            <p:ph type="body" idx="1"/>
          </p:nvPr>
        </p:nvSpPr>
        <p:spPr bwMode="auto">
          <a:xfrm>
            <a:off x="201248" y="1130300"/>
            <a:ext cx="11769969"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1029" name="Rectangle 11"/>
          <p:cNvSpPr>
            <a:spLocks noChangeArrowheads="1"/>
          </p:cNvSpPr>
          <p:nvPr/>
        </p:nvSpPr>
        <p:spPr bwMode="auto">
          <a:xfrm>
            <a:off x="11248293" y="6381758"/>
            <a:ext cx="8714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defRPr/>
            </a:pPr>
            <a:fld id="{4C8F8CD4-4A7F-4C09-975E-FD2DD974C9ED}" type="slidenum">
              <a:rPr lang="en-GB" altLang="en-US" sz="1000" smtClean="0">
                <a:solidFill>
                  <a:srgbClr val="C2C2C2"/>
                </a:solidFill>
              </a:rPr>
              <a:pPr algn="r" eaLnBrk="1" fontAlgn="base" hangingPunct="1">
                <a:spcBef>
                  <a:spcPct val="0"/>
                </a:spcBef>
                <a:spcAft>
                  <a:spcPct val="0"/>
                </a:spcAft>
                <a:defRPr/>
              </a:pPr>
              <a:t>‹#›</a:t>
            </a:fld>
            <a:endParaRPr lang="en-GB" altLang="en-US" sz="1000">
              <a:solidFill>
                <a:srgbClr val="C2C2C2"/>
              </a:solidFill>
            </a:endParaRPr>
          </a:p>
        </p:txBody>
      </p:sp>
    </p:spTree>
    <p:extLst>
      <p:ext uri="{BB962C8B-B14F-4D97-AF65-F5344CB8AC3E}">
        <p14:creationId xmlns:p14="http://schemas.microsoft.com/office/powerpoint/2010/main" val="41704364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spd="slow"/>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0F4F73"/>
        </a:buClr>
        <a:buFont typeface="Wingdings" pitchFamily="2" charset="2"/>
        <a:buChar char="§"/>
        <a:defRPr sz="2000">
          <a:solidFill>
            <a:schemeClr val="tx1"/>
          </a:solidFill>
          <a:latin typeface="+mn-lt"/>
          <a:ea typeface="+mn-ea"/>
          <a:cs typeface="+mn-cs"/>
        </a:defRPr>
      </a:lvl1pPr>
      <a:lvl2pPr marL="538163" indent="-184150" algn="l" rtl="0" eaLnBrk="0" fontAlgn="base" hangingPunct="0">
        <a:spcBef>
          <a:spcPct val="20000"/>
        </a:spcBef>
        <a:spcAft>
          <a:spcPct val="0"/>
        </a:spcAft>
        <a:buClr>
          <a:srgbClr val="FF9900"/>
        </a:buClr>
        <a:buFont typeface="Wingdings" pitchFamily="2" charset="2"/>
        <a:buChar char="§"/>
        <a:defRPr>
          <a:solidFill>
            <a:schemeClr val="tx1"/>
          </a:solidFill>
          <a:latin typeface="+mn-lt"/>
          <a:ea typeface="+mn-ea"/>
        </a:defRPr>
      </a:lvl2pPr>
      <a:lvl3pPr marL="901700" indent="-184150" algn="l" rtl="0" eaLnBrk="0" fontAlgn="base" hangingPunct="0">
        <a:spcBef>
          <a:spcPct val="20000"/>
        </a:spcBef>
        <a:spcAft>
          <a:spcPct val="0"/>
        </a:spcAft>
        <a:buClr>
          <a:schemeClr val="tx2"/>
        </a:buClr>
        <a:buFont typeface="Wingdings" pitchFamily="2" charset="2"/>
        <a:buChar char="§"/>
        <a:defRPr sz="1600" i="1">
          <a:solidFill>
            <a:schemeClr val="tx1"/>
          </a:solidFill>
          <a:latin typeface="+mn-lt"/>
          <a:ea typeface="+mn-ea"/>
        </a:defRPr>
      </a:lvl3pPr>
      <a:lvl4pPr marL="1654175" indent="-228600" algn="l" rtl="0" eaLnBrk="0" fontAlgn="base" hangingPunct="0">
        <a:spcBef>
          <a:spcPct val="20000"/>
        </a:spcBef>
        <a:spcAft>
          <a:spcPct val="0"/>
        </a:spcAft>
        <a:buClr>
          <a:srgbClr val="006EB3"/>
        </a:buClr>
        <a:buFont typeface="Arial Unicode MS" pitchFamily="34" charset="-128"/>
        <a:buChar char="‒"/>
        <a:defRPr sz="2000">
          <a:solidFill>
            <a:schemeClr val="tx1"/>
          </a:solidFill>
          <a:latin typeface="+mn-lt"/>
          <a:ea typeface="+mn-ea"/>
        </a:defRPr>
      </a:lvl4pPr>
      <a:lvl5pPr marL="2062163" indent="-228600" algn="l" rtl="0" eaLnBrk="0" fontAlgn="base" hangingPunct="0">
        <a:spcBef>
          <a:spcPct val="20000"/>
        </a:spcBef>
        <a:spcAft>
          <a:spcPct val="0"/>
        </a:spcAft>
        <a:buClr>
          <a:srgbClr val="006EB3"/>
        </a:buClr>
        <a:buFont typeface="Arial Unicode MS" pitchFamily="34" charset="-128"/>
        <a:buChar char="‒"/>
        <a:defRPr sz="2000">
          <a:solidFill>
            <a:schemeClr val="tx1"/>
          </a:solidFill>
          <a:latin typeface="+mn-lt"/>
          <a:ea typeface="+mn-ea"/>
        </a:defRPr>
      </a:lvl5pPr>
      <a:lvl6pPr marL="2519363" indent="-228600" algn="l" rtl="0" fontAlgn="base">
        <a:spcBef>
          <a:spcPct val="20000"/>
        </a:spcBef>
        <a:spcAft>
          <a:spcPct val="0"/>
        </a:spcAft>
        <a:buClr>
          <a:srgbClr val="006EB3"/>
        </a:buClr>
        <a:buFont typeface="Arial Unicode MS" pitchFamily="34" charset="-128"/>
        <a:buChar char="‒"/>
        <a:defRPr sz="2000">
          <a:solidFill>
            <a:schemeClr val="tx1"/>
          </a:solidFill>
          <a:latin typeface="+mn-lt"/>
          <a:ea typeface="+mn-ea"/>
        </a:defRPr>
      </a:lvl6pPr>
      <a:lvl7pPr marL="2976563" indent="-228600" algn="l" rtl="0" fontAlgn="base">
        <a:spcBef>
          <a:spcPct val="20000"/>
        </a:spcBef>
        <a:spcAft>
          <a:spcPct val="0"/>
        </a:spcAft>
        <a:buClr>
          <a:srgbClr val="006EB3"/>
        </a:buClr>
        <a:buFont typeface="Arial Unicode MS" pitchFamily="34" charset="-128"/>
        <a:buChar char="‒"/>
        <a:defRPr sz="2000">
          <a:solidFill>
            <a:schemeClr val="tx1"/>
          </a:solidFill>
          <a:latin typeface="+mn-lt"/>
          <a:ea typeface="+mn-ea"/>
        </a:defRPr>
      </a:lvl7pPr>
      <a:lvl8pPr marL="3433763" indent="-228600" algn="l" rtl="0" fontAlgn="base">
        <a:spcBef>
          <a:spcPct val="20000"/>
        </a:spcBef>
        <a:spcAft>
          <a:spcPct val="0"/>
        </a:spcAft>
        <a:buClr>
          <a:srgbClr val="006EB3"/>
        </a:buClr>
        <a:buFont typeface="Arial Unicode MS" pitchFamily="34" charset="-128"/>
        <a:buChar char="‒"/>
        <a:defRPr sz="2000">
          <a:solidFill>
            <a:schemeClr val="tx1"/>
          </a:solidFill>
          <a:latin typeface="+mn-lt"/>
          <a:ea typeface="+mn-ea"/>
        </a:defRPr>
      </a:lvl8pPr>
      <a:lvl9pPr marL="3890963" indent="-228600" algn="l" rtl="0" fontAlgn="base">
        <a:spcBef>
          <a:spcPct val="20000"/>
        </a:spcBef>
        <a:spcAft>
          <a:spcPct val="0"/>
        </a:spcAft>
        <a:buClr>
          <a:srgbClr val="006EB3"/>
        </a:buClr>
        <a:buFont typeface="Arial Unicode MS" pitchFamily="34" charset="-12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41" y="104744"/>
            <a:ext cx="12077918" cy="6858000"/>
          </a:xfrm>
          <a:prstGeom prst="rect">
            <a:avLst/>
          </a:prstGeom>
        </p:spPr>
      </p:pic>
      <p:sp>
        <p:nvSpPr>
          <p:cNvPr id="2" name="Title 1">
            <a:extLst>
              <a:ext uri="{FF2B5EF4-FFF2-40B4-BE49-F238E27FC236}">
                <a16:creationId xmlns:a16="http://schemas.microsoft.com/office/drawing/2014/main" id="{E390B709-C2E1-4E34-9976-3009B4E84DB2}"/>
              </a:ext>
            </a:extLst>
          </p:cNvPr>
          <p:cNvSpPr>
            <a:spLocks noGrp="1"/>
          </p:cNvSpPr>
          <p:nvPr>
            <p:ph type="title" idx="4294967295"/>
          </p:nvPr>
        </p:nvSpPr>
        <p:spPr>
          <a:xfrm>
            <a:off x="157998" y="229627"/>
            <a:ext cx="5691009" cy="630621"/>
          </a:xfrm>
          <a:prstGeom prst="round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Schools Forum – High Needs Block national updates</a:t>
            </a:r>
            <a:endPar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descr="High Needs Block consultation: DfE consultation end date: 24 March 2021.&#10;Covid-specialist provision Ministerial letter: Minister's letter to C&amp;YP and families for SEND. &#10;National SEN review: Likely consultation second half of summer term.">
            <a:extLst>
              <a:ext uri="{FF2B5EF4-FFF2-40B4-BE49-F238E27FC236}">
                <a16:creationId xmlns:a16="http://schemas.microsoft.com/office/drawing/2014/main" id="{8C26E8B6-1D68-48B1-9943-4C0B214773CC}"/>
              </a:ext>
            </a:extLst>
          </p:cNvPr>
          <p:cNvGraphicFramePr/>
          <p:nvPr>
            <p:extLst>
              <p:ext uri="{D42A27DB-BD31-4B8C-83A1-F6EECF244321}">
                <p14:modId xmlns:p14="http://schemas.microsoft.com/office/powerpoint/2010/main" val="4236286186"/>
              </p:ext>
            </p:extLst>
          </p:nvPr>
        </p:nvGraphicFramePr>
        <p:xfrm>
          <a:off x="643446" y="1433259"/>
          <a:ext cx="6229405" cy="3991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29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E202BBCC-6F78-4502-BD12-FE3EEAD062A4}"/>
              </a:ext>
            </a:extLst>
          </p:cNvPr>
          <p:cNvSpPr txBox="1">
            <a:spLocks noGrp="1"/>
          </p:cNvSpPr>
          <p:nvPr>
            <p:ph type="title" idx="4294967295"/>
          </p:nvPr>
        </p:nvSpPr>
        <p:spPr bwMode="auto">
          <a:xfrm>
            <a:off x="2655846" y="75769"/>
            <a:ext cx="7962578" cy="852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Times New Roman" panose="02020603050405020304" pitchFamily="18" charset="0"/>
              </a:rPr>
              <a:t>The SEND Review is just the first stage of a long-term set of reforms, learning from the successes and challenges of the past six years. </a:t>
            </a:r>
            <a:endParaRPr kumimoji="0" lang="en-GB" sz="2400" b="1" i="0" u="none" strike="noStrike" kern="0" cap="none" spc="0" normalizeH="0" baseline="0" noProof="0" dirty="0">
              <a:ln>
                <a:noFill/>
              </a:ln>
              <a:solidFill>
                <a:srgbClr val="1F497D"/>
              </a:solidFill>
              <a:effectLst/>
              <a:uLnTx/>
              <a:uFillTx/>
              <a:latin typeface="Arial" panose="020B0604020202020204" pitchFamily="34" charset="0"/>
              <a:ea typeface="ＭＳ Ｐゴシック"/>
              <a:cs typeface="Arial" panose="020B0604020202020204" pitchFamily="34" charset="0"/>
            </a:endParaRPr>
          </a:p>
        </p:txBody>
      </p:sp>
      <p:sp>
        <p:nvSpPr>
          <p:cNvPr id="2" name="Slide Number Placeholder 1">
            <a:extLst>
              <a:ext uri="{FF2B5EF4-FFF2-40B4-BE49-F238E27FC236}">
                <a16:creationId xmlns:a16="http://schemas.microsoft.com/office/drawing/2014/main" id="{2F1FBF8D-2354-4394-B169-DAF1D76740EA}"/>
              </a:ext>
              <a:ext uri="{C183D7F6-B498-43B3-948B-1728B52AA6E4}">
                <adec:decorative xmlns:adec="http://schemas.microsoft.com/office/drawing/2017/decorative" val="1"/>
              </a:ext>
            </a:extLst>
          </p:cNvPr>
          <p:cNvSpPr>
            <a:spLocks noGrp="1"/>
          </p:cNvSpPr>
          <p:nvPr>
            <p:ph type="sldNum" sz="quarter" idx="12"/>
          </p:nvPr>
        </p:nvSpPr>
        <p:spPr>
          <a:xfrm>
            <a:off x="10216322" y="5952499"/>
            <a:ext cx="378941" cy="271849"/>
          </a:xfrm>
        </p:spPr>
        <p:txBody>
          <a:bodyPr/>
          <a:lstStyle/>
          <a:p>
            <a:pPr defTabSz="457200"/>
            <a:fld id="{74A395F6-6AB0-4D53-9FF4-98B0755717BE}" type="slidenum">
              <a:rPr lang="en-GB">
                <a:solidFill>
                  <a:prstClr val="black"/>
                </a:solidFill>
                <a:latin typeface="Arial"/>
                <a:ea typeface="ＭＳ Ｐゴシック"/>
              </a:rPr>
              <a:pPr defTabSz="457200"/>
              <a:t>10</a:t>
            </a:fld>
            <a:endParaRPr lang="en-GB">
              <a:solidFill>
                <a:prstClr val="black"/>
              </a:solidFill>
              <a:latin typeface="Arial"/>
              <a:ea typeface="ＭＳ Ｐゴシック"/>
            </a:endParaRPr>
          </a:p>
        </p:txBody>
      </p:sp>
      <p:sp>
        <p:nvSpPr>
          <p:cNvPr id="17" name="Rectangle 16">
            <a:extLst>
              <a:ext uri="{FF2B5EF4-FFF2-40B4-BE49-F238E27FC236}">
                <a16:creationId xmlns:a16="http://schemas.microsoft.com/office/drawing/2014/main" id="{585C935E-ED96-4416-BBAB-4C139666D153}"/>
              </a:ext>
              <a:ext uri="{C183D7F6-B498-43B3-948B-1728B52AA6E4}">
                <adec:decorative xmlns:adec="http://schemas.microsoft.com/office/drawing/2017/decorative" val="1"/>
              </a:ext>
            </a:extLst>
          </p:cNvPr>
          <p:cNvSpPr/>
          <p:nvPr/>
        </p:nvSpPr>
        <p:spPr bwMode="auto">
          <a:xfrm>
            <a:off x="1524000" y="5952498"/>
            <a:ext cx="9144000" cy="56060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GB">
              <a:solidFill>
                <a:prstClr val="black"/>
              </a:solidFill>
              <a:latin typeface="Arial" pitchFamily="34" charset="0"/>
              <a:ea typeface="ＭＳ Ｐゴシック"/>
            </a:endParaRPr>
          </a:p>
        </p:txBody>
      </p:sp>
      <p:sp>
        <p:nvSpPr>
          <p:cNvPr id="23" name="TextBox 22">
            <a:extLst>
              <a:ext uri="{FF2B5EF4-FFF2-40B4-BE49-F238E27FC236}">
                <a16:creationId xmlns:a16="http://schemas.microsoft.com/office/drawing/2014/main" id="{7D7313A8-A6C2-4A39-A62A-7313A49F3FD3}"/>
              </a:ext>
            </a:extLst>
          </p:cNvPr>
          <p:cNvSpPr txBox="1"/>
          <p:nvPr/>
        </p:nvSpPr>
        <p:spPr>
          <a:xfrm>
            <a:off x="1700646" y="1112400"/>
            <a:ext cx="8722593" cy="276999"/>
          </a:xfrm>
          <a:prstGeom prst="rect">
            <a:avLst/>
          </a:prstGeom>
          <a:solidFill>
            <a:srgbClr val="D5DCEA"/>
          </a:solidFill>
        </p:spPr>
        <p:txBody>
          <a:bodyPr wrap="square">
            <a:spAutoFit/>
          </a:bodyPr>
          <a:lstStyle/>
          <a:p>
            <a:pPr defTabSz="457200"/>
            <a:r>
              <a:rPr lang="en-GB" sz="1200" b="1">
                <a:solidFill>
                  <a:prstClr val="black"/>
                </a:solidFill>
                <a:latin typeface="Arial"/>
                <a:ea typeface="Times New Roman" panose="02020603050405020304" pitchFamily="18" charset="0"/>
              </a:rPr>
              <a:t>The SEND Review wants to achieve three goals​:</a:t>
            </a:r>
          </a:p>
        </p:txBody>
      </p:sp>
      <p:sp>
        <p:nvSpPr>
          <p:cNvPr id="20" name="TextBox 19">
            <a:extLst>
              <a:ext uri="{FF2B5EF4-FFF2-40B4-BE49-F238E27FC236}">
                <a16:creationId xmlns:a16="http://schemas.microsoft.com/office/drawing/2014/main" id="{B9830F71-B301-4B9F-975B-533BC7728F0A}"/>
              </a:ext>
            </a:extLst>
          </p:cNvPr>
          <p:cNvSpPr txBox="1"/>
          <p:nvPr/>
        </p:nvSpPr>
        <p:spPr>
          <a:xfrm>
            <a:off x="1627909" y="1452252"/>
            <a:ext cx="8936183" cy="1754326"/>
          </a:xfrm>
          <a:prstGeom prst="rect">
            <a:avLst/>
          </a:prstGeom>
          <a:noFill/>
        </p:spPr>
        <p:txBody>
          <a:bodyPr wrap="square">
            <a:spAutoFit/>
          </a:bodyPr>
          <a:lstStyle/>
          <a:p>
            <a:pPr marL="228600" indent="-228600" defTabSz="457200">
              <a:buFont typeface="+mj-lt"/>
              <a:buAutoNum type="arabicPeriod"/>
            </a:pPr>
            <a:r>
              <a:rPr lang="en-GB" sz="1200" b="1" dirty="0">
                <a:solidFill>
                  <a:prstClr val="black"/>
                </a:solidFill>
                <a:latin typeface="Arial"/>
                <a:ea typeface="Times New Roman" panose="02020603050405020304" pitchFamily="18" charset="0"/>
              </a:rPr>
              <a:t>To improve the outcomes children and young people achieve: </a:t>
            </a:r>
            <a:r>
              <a:rPr lang="en-GB" sz="1200" dirty="0">
                <a:solidFill>
                  <a:prstClr val="black"/>
                </a:solidFill>
                <a:latin typeface="Arial"/>
                <a:ea typeface="Calibri" panose="020F0502020204030204" pitchFamily="34" charset="0"/>
              </a:rPr>
              <a:t>Meaning a renewed focus on what works, quality first teaching, finding and addressing needs early, and offering help faster than we currently can.</a:t>
            </a:r>
          </a:p>
          <a:p>
            <a:pPr marL="228600" indent="-228600" defTabSz="457200">
              <a:buFont typeface="+mj-lt"/>
              <a:buAutoNum type="arabicPeriod"/>
            </a:pPr>
            <a:endParaRPr lang="en-GB" sz="1200" b="1" dirty="0">
              <a:solidFill>
                <a:prstClr val="black"/>
              </a:solidFill>
              <a:latin typeface="Arial"/>
              <a:ea typeface="Times New Roman" panose="02020603050405020304" pitchFamily="18" charset="0"/>
            </a:endParaRPr>
          </a:p>
          <a:p>
            <a:pPr marL="228600" indent="-228600" defTabSz="457200">
              <a:buFont typeface="+mj-lt"/>
              <a:buAutoNum type="arabicPeriod"/>
            </a:pPr>
            <a:r>
              <a:rPr lang="en-GB" sz="1200" b="1" dirty="0">
                <a:solidFill>
                  <a:prstClr val="black"/>
                </a:solidFill>
                <a:latin typeface="Arial"/>
                <a:ea typeface="Times New Roman" panose="02020603050405020304" pitchFamily="18" charset="0"/>
              </a:rPr>
              <a:t>Finding ways of being more financially sustainable: </a:t>
            </a:r>
            <a:r>
              <a:rPr lang="en-GB" sz="1200" dirty="0">
                <a:solidFill>
                  <a:prstClr val="black"/>
                </a:solidFill>
                <a:latin typeface="Arial"/>
                <a:ea typeface="Calibri" panose="020F0502020204030204" pitchFamily="34" charset="0"/>
              </a:rPr>
              <a:t>Making big improvements to early intervention focusing our precious time, energy, funding and expertise where it will make most difference; supporting children and young people, rather than paperwork.</a:t>
            </a:r>
          </a:p>
          <a:p>
            <a:pPr marL="228600" indent="-228600" defTabSz="457200">
              <a:buFont typeface="+mj-lt"/>
              <a:buAutoNum type="arabicPeriod"/>
            </a:pPr>
            <a:endParaRPr lang="en-GB" sz="1200" b="1" dirty="0">
              <a:solidFill>
                <a:prstClr val="black"/>
              </a:solidFill>
              <a:latin typeface="Arial"/>
              <a:ea typeface="Times New Roman" panose="02020603050405020304" pitchFamily="18" charset="0"/>
            </a:endParaRPr>
          </a:p>
          <a:p>
            <a:pPr marL="228600" indent="-228600" defTabSz="457200">
              <a:buFont typeface="+mj-lt"/>
              <a:buAutoNum type="arabicPeriod"/>
            </a:pPr>
            <a:r>
              <a:rPr lang="en-GB" sz="1200" b="1" dirty="0">
                <a:solidFill>
                  <a:prstClr val="black"/>
                </a:solidFill>
                <a:latin typeface="Arial"/>
                <a:ea typeface="Times New Roman" panose="02020603050405020304" pitchFamily="18" charset="0"/>
              </a:rPr>
              <a:t>Improving everyone’s experience of this system: </a:t>
            </a:r>
            <a:r>
              <a:rPr lang="en-GB" sz="1200" dirty="0">
                <a:solidFill>
                  <a:prstClr val="black"/>
                </a:solidFill>
                <a:latin typeface="Arial"/>
                <a:ea typeface="Calibri" panose="020F0502020204030204" pitchFamily="34" charset="0"/>
              </a:rPr>
              <a:t>Looking at ways to lead culture change; everyone involved in the system should be treated with empathy and respect. </a:t>
            </a:r>
          </a:p>
        </p:txBody>
      </p:sp>
      <p:sp>
        <p:nvSpPr>
          <p:cNvPr id="12" name="TextBox 11">
            <a:extLst>
              <a:ext uri="{FF2B5EF4-FFF2-40B4-BE49-F238E27FC236}">
                <a16:creationId xmlns:a16="http://schemas.microsoft.com/office/drawing/2014/main" id="{74F76EBC-1471-4656-9881-9CE722AA60B2}"/>
              </a:ext>
            </a:extLst>
          </p:cNvPr>
          <p:cNvSpPr txBox="1"/>
          <p:nvPr/>
        </p:nvSpPr>
        <p:spPr>
          <a:xfrm>
            <a:off x="1735846" y="3512276"/>
            <a:ext cx="8790709" cy="276999"/>
          </a:xfrm>
          <a:prstGeom prst="rect">
            <a:avLst/>
          </a:prstGeom>
          <a:solidFill>
            <a:srgbClr val="D5DCEA"/>
          </a:solidFill>
        </p:spPr>
        <p:txBody>
          <a:bodyPr wrap="square">
            <a:spAutoFit/>
          </a:bodyPr>
          <a:lstStyle/>
          <a:p>
            <a:pPr defTabSz="457200"/>
            <a:r>
              <a:rPr lang="en-GB" sz="1200" b="1">
                <a:solidFill>
                  <a:prstClr val="black"/>
                </a:solidFill>
                <a:latin typeface="Arial"/>
                <a:ea typeface="Times New Roman" panose="02020603050405020304" pitchFamily="18" charset="0"/>
              </a:rPr>
              <a:t>Based on the evidence and feedback from our partners, we think that the future system should operate at three levels: </a:t>
            </a:r>
            <a:endParaRPr lang="en-GB" sz="1200">
              <a:solidFill>
                <a:prstClr val="black"/>
              </a:solidFill>
              <a:latin typeface="Arial"/>
              <a:ea typeface="Calibri" panose="020F0502020204030204" pitchFamily="34" charset="0"/>
            </a:endParaRPr>
          </a:p>
        </p:txBody>
      </p:sp>
      <p:grpSp>
        <p:nvGrpSpPr>
          <p:cNvPr id="24" name="Group 23" descr="Three levels proposed for the future system.">
            <a:extLst>
              <a:ext uri="{FF2B5EF4-FFF2-40B4-BE49-F238E27FC236}">
                <a16:creationId xmlns:a16="http://schemas.microsoft.com/office/drawing/2014/main" id="{5E00918C-457F-44BE-B396-7E61C5AA4C76}"/>
              </a:ext>
            </a:extLst>
          </p:cNvPr>
          <p:cNvGrpSpPr/>
          <p:nvPr/>
        </p:nvGrpSpPr>
        <p:grpSpPr>
          <a:xfrm>
            <a:off x="1700646" y="3891039"/>
            <a:ext cx="8917778" cy="3046988"/>
            <a:chOff x="211846" y="3919908"/>
            <a:chExt cx="8763578" cy="3046988"/>
          </a:xfrm>
        </p:grpSpPr>
        <p:sp>
          <p:nvSpPr>
            <p:cNvPr id="10" name="TextBox 9">
              <a:extLst>
                <a:ext uri="{FF2B5EF4-FFF2-40B4-BE49-F238E27FC236}">
                  <a16:creationId xmlns:a16="http://schemas.microsoft.com/office/drawing/2014/main" id="{02A4ECD7-23AA-4F36-9344-59AC5D6972F5}"/>
                </a:ext>
              </a:extLst>
            </p:cNvPr>
            <p:cNvSpPr txBox="1"/>
            <p:nvPr/>
          </p:nvSpPr>
          <p:spPr>
            <a:xfrm>
              <a:off x="244762" y="3919908"/>
              <a:ext cx="8654476" cy="3046988"/>
            </a:xfrm>
            <a:prstGeom prst="rect">
              <a:avLst/>
            </a:prstGeom>
            <a:noFill/>
          </p:spPr>
          <p:txBody>
            <a:bodyPr wrap="square" lIns="91440" tIns="45720" rIns="91440" bIns="45720" anchor="t">
              <a:spAutoFit/>
            </a:bodyPr>
            <a:lstStyle/>
            <a:p>
              <a:pPr defTabSz="457200"/>
              <a:r>
                <a:rPr lang="en-GB" sz="1200" b="1">
                  <a:solidFill>
                    <a:prstClr val="black"/>
                  </a:solidFill>
                  <a:latin typeface="Arial"/>
                  <a:ea typeface="Times New Roman" panose="02020603050405020304" pitchFamily="18" charset="0"/>
                </a:rPr>
                <a:t>    A better universal offer for those with needs which can and should be met in mainstream</a:t>
              </a:r>
            </a:p>
            <a:p>
              <a:pPr marL="171450" indent="-171450" defTabSz="457200">
                <a:buFont typeface="Arial" panose="020B0604020202020204" pitchFamily="34" charset="0"/>
                <a:buChar char="•"/>
              </a:pPr>
              <a:r>
                <a:rPr lang="en-GB" sz="1200">
                  <a:solidFill>
                    <a:prstClr val="black"/>
                  </a:solidFill>
                  <a:latin typeface="Arial"/>
                  <a:ea typeface="Calibri" panose="020F0502020204030204" pitchFamily="34" charset="0"/>
                </a:rPr>
                <a:t>We want to make better use of the screening tools we have so we can identify and help children and young people if they begin to fall behind.</a:t>
              </a:r>
            </a:p>
            <a:p>
              <a:pPr marL="171450" indent="-171450" defTabSz="457200">
                <a:buFont typeface="Arial" panose="020B0604020202020204" pitchFamily="34" charset="0"/>
                <a:buChar char="•"/>
              </a:pPr>
              <a:r>
                <a:rPr lang="en-GB" sz="1200">
                  <a:solidFill>
                    <a:prstClr val="black"/>
                  </a:solidFill>
                  <a:latin typeface="Arial"/>
                  <a:ea typeface="Calibri" panose="020F0502020204030204" pitchFamily="34" charset="0"/>
                </a:rPr>
                <a:t>We will find ways to help mainstream schools make the best use of the expertise they have, so they can get good specialist advice and help quickly, and make both the funding and accountability reflect that new role. </a:t>
              </a:r>
              <a:endParaRPr lang="en-GB" sz="1200">
                <a:solidFill>
                  <a:prstClr val="black"/>
                </a:solidFill>
                <a:latin typeface="Arial"/>
                <a:ea typeface="Calibri" panose="020F0502020204030204" pitchFamily="34" charset="0"/>
                <a:cs typeface="Arial"/>
              </a:endParaRPr>
            </a:p>
            <a:p>
              <a:pPr defTabSz="457200"/>
              <a:endParaRPr lang="en-GB" sz="1200" b="1">
                <a:solidFill>
                  <a:prstClr val="black"/>
                </a:solidFill>
                <a:latin typeface="Arial"/>
                <a:ea typeface="Times New Roman" panose="02020603050405020304" pitchFamily="18" charset="0"/>
              </a:endParaRPr>
            </a:p>
            <a:p>
              <a:pPr defTabSz="457200"/>
              <a:r>
                <a:rPr lang="en-GB" sz="1200" b="1">
                  <a:solidFill>
                    <a:prstClr val="black"/>
                  </a:solidFill>
                  <a:latin typeface="Arial"/>
                  <a:ea typeface="Times New Roman" panose="02020603050405020304" pitchFamily="18" charset="0"/>
                </a:rPr>
                <a:t>    Work for those needing more targeted support:</a:t>
              </a:r>
            </a:p>
            <a:p>
              <a:pPr marL="171450" indent="-171450" defTabSz="457200">
                <a:buFont typeface="Arial" panose="020B0604020202020204" pitchFamily="34" charset="0"/>
                <a:buChar char="•"/>
              </a:pPr>
              <a:r>
                <a:rPr lang="en-GB" sz="1200">
                  <a:solidFill>
                    <a:prstClr val="black"/>
                  </a:solidFill>
                  <a:latin typeface="Arial"/>
                  <a:ea typeface="Calibri" panose="020F0502020204030204" pitchFamily="34" charset="0"/>
                </a:rPr>
                <a:t>Where children need additional support, we will explore ways to make best use of precious expertise so they can get </a:t>
              </a:r>
            </a:p>
            <a:p>
              <a:pPr defTabSz="457200"/>
              <a:r>
                <a:rPr lang="en-GB" sz="1200">
                  <a:solidFill>
                    <a:prstClr val="black"/>
                  </a:solidFill>
                  <a:latin typeface="Arial"/>
                  <a:ea typeface="Calibri" panose="020F0502020204030204" pitchFamily="34" charset="0"/>
                </a:rPr>
                <a:t>    specialist advice and support quickly, and again – make the funding and accountability reflect that.</a:t>
              </a:r>
              <a:endParaRPr lang="en-GB" sz="1200">
                <a:solidFill>
                  <a:prstClr val="black"/>
                </a:solidFill>
                <a:latin typeface="Arial"/>
                <a:ea typeface="Calibri" panose="020F0502020204030204" pitchFamily="34" charset="0"/>
                <a:cs typeface="Arial"/>
              </a:endParaRPr>
            </a:p>
            <a:p>
              <a:pPr marL="171450" indent="-171450" defTabSz="457200">
                <a:buFont typeface="Arial" panose="020B0604020202020204" pitchFamily="34" charset="0"/>
                <a:buChar char="•"/>
              </a:pPr>
              <a:r>
                <a:rPr lang="en-GB" sz="1200">
                  <a:solidFill>
                    <a:prstClr val="black"/>
                  </a:solidFill>
                  <a:latin typeface="Arial"/>
                  <a:ea typeface="Calibri" panose="020F0502020204030204" pitchFamily="34" charset="0"/>
                </a:rPr>
                <a:t>We will improve and streamline the EHCP process, so children who require that additional support can get the help they need more easily.</a:t>
              </a:r>
            </a:p>
            <a:p>
              <a:pPr marL="171450" indent="-171450" algn="ctr" defTabSz="457200">
                <a:buFont typeface="Arial" panose="020B0604020202020204" pitchFamily="34" charset="0"/>
                <a:buChar char="•"/>
              </a:pPr>
              <a:endParaRPr lang="en-GB" sz="1200">
                <a:solidFill>
                  <a:prstClr val="black"/>
                </a:solidFill>
                <a:latin typeface="Arial"/>
                <a:ea typeface="Times New Roman" panose="02020603050405020304" pitchFamily="18" charset="0"/>
              </a:endParaRPr>
            </a:p>
            <a:p>
              <a:pPr defTabSz="457200"/>
              <a:r>
                <a:rPr lang="en-GB" sz="1200" b="1">
                  <a:solidFill>
                    <a:prstClr val="black"/>
                  </a:solidFill>
                  <a:latin typeface="Arial"/>
                  <a:ea typeface="Times New Roman" panose="02020603050405020304" pitchFamily="18" charset="0"/>
                </a:rPr>
                <a:t>    Work for those with the most specialist and challenging needs:</a:t>
              </a:r>
            </a:p>
            <a:p>
              <a:pPr marL="171450" indent="-171450" defTabSz="457200">
                <a:buFont typeface="Arial" panose="020B0604020202020204" pitchFamily="34" charset="0"/>
                <a:buChar char="•"/>
              </a:pPr>
              <a:r>
                <a:rPr lang="en-GB" sz="1200">
                  <a:solidFill>
                    <a:prstClr val="black"/>
                  </a:solidFill>
                  <a:latin typeface="Arial"/>
                  <a:ea typeface="Calibri" panose="020F0502020204030204" pitchFamily="34" charset="0"/>
                </a:rPr>
                <a:t>We will explore best practice in getting agencies across education, health and care to work together, to make sure specialist help and placements are available close to home.</a:t>
              </a:r>
            </a:p>
            <a:p>
              <a:pPr marL="171450" indent="-171450" algn="ctr" defTabSz="457200">
                <a:buFont typeface="Arial" panose="020B0604020202020204" pitchFamily="34" charset="0"/>
                <a:buChar char="•"/>
              </a:pPr>
              <a:endParaRPr lang="en-GB" sz="1200">
                <a:solidFill>
                  <a:prstClr val="black"/>
                </a:solidFill>
                <a:latin typeface="Aria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D1675001-369B-4ED2-A436-A228E8A7AD48}"/>
                </a:ext>
              </a:extLst>
            </p:cNvPr>
            <p:cNvSpPr/>
            <p:nvPr/>
          </p:nvSpPr>
          <p:spPr>
            <a:xfrm rot="5400000">
              <a:off x="3162473" y="969281"/>
              <a:ext cx="2862324" cy="8763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662">
                <a:solidFill>
                  <a:prstClr val="white"/>
                </a:solidFill>
                <a:latin typeface="Arial"/>
                <a:ea typeface="ＭＳ Ｐゴシック"/>
              </a:endParaRPr>
            </a:p>
          </p:txBody>
        </p:sp>
      </p:grpSp>
    </p:spTree>
    <p:extLst>
      <p:ext uri="{BB962C8B-B14F-4D97-AF65-F5344CB8AC3E}">
        <p14:creationId xmlns:p14="http://schemas.microsoft.com/office/powerpoint/2010/main" val="365229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41" y="104744"/>
            <a:ext cx="12077918" cy="6858000"/>
          </a:xfrm>
          <a:prstGeom prst="rect">
            <a:avLst/>
          </a:prstGeom>
        </p:spPr>
      </p:pic>
      <p:pic>
        <p:nvPicPr>
          <p:cNvPr id="6" name="Picture 5">
            <a:extLst>
              <a:ext uri="{FF2B5EF4-FFF2-40B4-BE49-F238E27FC236}">
                <a16:creationId xmlns:a16="http://schemas.microsoft.com/office/drawing/2014/main" id="{E7289BC9-6B6F-482F-AE80-90619D5F78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282" y="189411"/>
            <a:ext cx="6609205" cy="3625884"/>
          </a:xfrm>
          <a:prstGeom prst="rect">
            <a:avLst/>
          </a:prstGeom>
        </p:spPr>
      </p:pic>
      <p:pic>
        <p:nvPicPr>
          <p:cNvPr id="8" name="Picture 7">
            <a:extLst>
              <a:ext uri="{FF2B5EF4-FFF2-40B4-BE49-F238E27FC236}">
                <a16:creationId xmlns:a16="http://schemas.microsoft.com/office/drawing/2014/main" id="{A5E83DC4-1354-4AFB-8C7B-E1E903DDFA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282" y="3815295"/>
            <a:ext cx="6609205" cy="2348837"/>
          </a:xfrm>
          <a:prstGeom prst="rect">
            <a:avLst/>
          </a:prstGeom>
        </p:spPr>
      </p:pic>
      <p:pic>
        <p:nvPicPr>
          <p:cNvPr id="9" name="Picture 8">
            <a:extLst>
              <a:ext uri="{FF2B5EF4-FFF2-40B4-BE49-F238E27FC236}">
                <a16:creationId xmlns:a16="http://schemas.microsoft.com/office/drawing/2014/main" id="{FC06FD15-8269-4F63-AC84-11F8526D89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98229" y="1836719"/>
            <a:ext cx="5133489" cy="3184561"/>
          </a:xfrm>
          <a:prstGeom prst="rect">
            <a:avLst/>
          </a:prstGeom>
        </p:spPr>
      </p:pic>
      <p:pic>
        <p:nvPicPr>
          <p:cNvPr id="10" name="Picture 9" descr="6: Conclusion&#10;6.1: This consultation forms the first stage of our review of the high needs national funding formula, and focuses on specific proposals for the allocations to local authorities in the 2022-23 financial year. Future consultations will cover further proposals for changes to the formula and to the arrangements for the funding for SEND and AP. An equalities impact assessment has been carried out for the changes that we have proposed in this consultation; see annex C for further details.&#10;6.2: If you have any comments on the equalities impact of these proposals for change, please answer question 6 in the online survey.">
            <a:extLst>
              <a:ext uri="{FF2B5EF4-FFF2-40B4-BE49-F238E27FC236}">
                <a16:creationId xmlns:a16="http://schemas.microsoft.com/office/drawing/2014/main" id="{D940E858-0F2C-4E2C-B098-E43E5BEC5D1F}"/>
              </a:ext>
            </a:extLst>
          </p:cNvPr>
          <p:cNvPicPr>
            <a:picLocks noChangeAspect="1"/>
          </p:cNvPicPr>
          <p:nvPr/>
        </p:nvPicPr>
        <p:blipFill>
          <a:blip r:embed="rId6"/>
          <a:stretch>
            <a:fillRect/>
          </a:stretch>
        </p:blipFill>
        <p:spPr>
          <a:xfrm>
            <a:off x="1738312" y="1495425"/>
            <a:ext cx="8715375" cy="3867150"/>
          </a:xfrm>
          <a:prstGeom prst="rect">
            <a:avLst/>
          </a:prstGeom>
        </p:spPr>
      </p:pic>
      <p:sp>
        <p:nvSpPr>
          <p:cNvPr id="2" name="Title 1">
            <a:extLst>
              <a:ext uri="{FF2B5EF4-FFF2-40B4-BE49-F238E27FC236}">
                <a16:creationId xmlns:a16="http://schemas.microsoft.com/office/drawing/2014/main" id="{2F5CEAA5-71E3-465E-A97C-8A8AD305B494}"/>
              </a:ext>
            </a:extLst>
          </p:cNvPr>
          <p:cNvSpPr>
            <a:spLocks noGrp="1"/>
          </p:cNvSpPr>
          <p:nvPr>
            <p:ph type="title" idx="4294967295"/>
          </p:nvPr>
        </p:nvSpPr>
        <p:spPr>
          <a:xfrm>
            <a:off x="838200" y="-1325563"/>
            <a:ext cx="10515600" cy="1325563"/>
          </a:xfrm>
          <a:prstGeom prst="rect">
            <a:avLst/>
          </a:prstGeom>
        </p:spPr>
        <p:txBody>
          <a:bodyPr anchor="b"/>
          <a:lstStyle/>
          <a:p>
            <a:r>
              <a:rPr lang="en-GB" dirty="0"/>
              <a:t>DfE HNB proposed changes, Section 6 conclusion</a:t>
            </a:r>
          </a:p>
        </p:txBody>
      </p:sp>
    </p:spTree>
    <p:extLst>
      <p:ext uri="{BB962C8B-B14F-4D97-AF65-F5344CB8AC3E}">
        <p14:creationId xmlns:p14="http://schemas.microsoft.com/office/powerpoint/2010/main" val="37673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7BF-A3D5-4AD6-9BD4-65DF35026AB7}"/>
              </a:ext>
            </a:extLst>
          </p:cNvPr>
          <p:cNvSpPr>
            <a:spLocks noGrp="1"/>
          </p:cNvSpPr>
          <p:nvPr>
            <p:ph type="title" idx="4294967295"/>
          </p:nvPr>
        </p:nvSpPr>
        <p:spPr>
          <a:xfrm>
            <a:off x="838200" y="-1325563"/>
            <a:ext cx="10515600" cy="1325563"/>
          </a:xfrm>
          <a:prstGeom prst="rect">
            <a:avLst/>
          </a:prstGeom>
        </p:spPr>
        <p:txBody>
          <a:bodyPr anchor="b"/>
          <a:lstStyle/>
          <a:p>
            <a:r>
              <a:rPr lang="en-GB" dirty="0"/>
              <a:t>Historic spend factor question 1</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41" y="104744"/>
            <a:ext cx="12077918" cy="6858000"/>
          </a:xfrm>
          <a:prstGeom prst="rect">
            <a:avLst/>
          </a:prstGeom>
        </p:spPr>
      </p:pic>
      <p:pic>
        <p:nvPicPr>
          <p:cNvPr id="3" name="Picture 2" descr="Historic spend factor - question 1">
            <a:extLst>
              <a:ext uri="{FF2B5EF4-FFF2-40B4-BE49-F238E27FC236}">
                <a16:creationId xmlns:a16="http://schemas.microsoft.com/office/drawing/2014/main" id="{955A520A-37CD-4781-9B19-B9321A8A661E}"/>
              </a:ext>
            </a:extLst>
          </p:cNvPr>
          <p:cNvPicPr>
            <a:picLocks noChangeAspect="1"/>
          </p:cNvPicPr>
          <p:nvPr/>
        </p:nvPicPr>
        <p:blipFill>
          <a:blip r:embed="rId3"/>
          <a:stretch>
            <a:fillRect/>
          </a:stretch>
        </p:blipFill>
        <p:spPr>
          <a:xfrm>
            <a:off x="150388" y="392288"/>
            <a:ext cx="6533075" cy="6073424"/>
          </a:xfrm>
          <a:prstGeom prst="rect">
            <a:avLst/>
          </a:prstGeom>
        </p:spPr>
      </p:pic>
      <p:pic>
        <p:nvPicPr>
          <p:cNvPr id="5" name="Picture 4" descr="Comments on Historic spend factor - question 1">
            <a:extLst>
              <a:ext uri="{FF2B5EF4-FFF2-40B4-BE49-F238E27FC236}">
                <a16:creationId xmlns:a16="http://schemas.microsoft.com/office/drawing/2014/main" id="{44942151-4E0B-42F0-9E57-BDDA2A42A0AE}"/>
              </a:ext>
            </a:extLst>
          </p:cNvPr>
          <p:cNvPicPr>
            <a:picLocks noChangeAspect="1"/>
          </p:cNvPicPr>
          <p:nvPr/>
        </p:nvPicPr>
        <p:blipFill>
          <a:blip r:embed="rId4"/>
          <a:stretch>
            <a:fillRect/>
          </a:stretch>
        </p:blipFill>
        <p:spPr>
          <a:xfrm>
            <a:off x="6816808" y="2088931"/>
            <a:ext cx="5224804" cy="2169728"/>
          </a:xfrm>
          <a:prstGeom prst="rect">
            <a:avLst/>
          </a:prstGeom>
        </p:spPr>
      </p:pic>
    </p:spTree>
    <p:extLst>
      <p:ext uri="{BB962C8B-B14F-4D97-AF65-F5344CB8AC3E}">
        <p14:creationId xmlns:p14="http://schemas.microsoft.com/office/powerpoint/2010/main" val="14010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375F33-DFC9-4818-8FC5-11A2CCC342DB}"/>
              </a:ext>
            </a:extLst>
          </p:cNvPr>
          <p:cNvSpPr>
            <a:spLocks noGrp="1"/>
          </p:cNvSpPr>
          <p:nvPr>
            <p:ph type="title" idx="4294967295"/>
          </p:nvPr>
        </p:nvSpPr>
        <p:spPr>
          <a:xfrm>
            <a:off x="838200" y="-1325563"/>
            <a:ext cx="10515600" cy="1325563"/>
          </a:xfrm>
          <a:prstGeom prst="rect">
            <a:avLst/>
          </a:prstGeom>
        </p:spPr>
        <p:txBody>
          <a:bodyPr anchor="b"/>
          <a:lstStyle/>
          <a:p>
            <a:r>
              <a:rPr lang="en-GB" dirty="0"/>
              <a:t>Historic spend factor – question 2</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3213"/>
            <a:ext cx="12077918" cy="6858000"/>
          </a:xfrm>
          <a:prstGeom prst="rect">
            <a:avLst/>
          </a:prstGeom>
        </p:spPr>
      </p:pic>
      <p:pic>
        <p:nvPicPr>
          <p:cNvPr id="2" name="Picture 1" descr="Historic spend factor - question 2">
            <a:extLst>
              <a:ext uri="{FF2B5EF4-FFF2-40B4-BE49-F238E27FC236}">
                <a16:creationId xmlns:a16="http://schemas.microsoft.com/office/drawing/2014/main" id="{BF17F509-D836-4504-8107-2CA580867E31}"/>
              </a:ext>
            </a:extLst>
          </p:cNvPr>
          <p:cNvPicPr>
            <a:picLocks noChangeAspect="1"/>
          </p:cNvPicPr>
          <p:nvPr/>
        </p:nvPicPr>
        <p:blipFill>
          <a:blip r:embed="rId3"/>
          <a:stretch>
            <a:fillRect/>
          </a:stretch>
        </p:blipFill>
        <p:spPr>
          <a:xfrm>
            <a:off x="114082" y="203295"/>
            <a:ext cx="6809882" cy="5631095"/>
          </a:xfrm>
          <a:prstGeom prst="rect">
            <a:avLst/>
          </a:prstGeom>
        </p:spPr>
      </p:pic>
      <p:pic>
        <p:nvPicPr>
          <p:cNvPr id="5" name="Picture 4" descr="Response to Historic spend factor - question 2">
            <a:extLst>
              <a:ext uri="{FF2B5EF4-FFF2-40B4-BE49-F238E27FC236}">
                <a16:creationId xmlns:a16="http://schemas.microsoft.com/office/drawing/2014/main" id="{3C1141EA-0249-48A1-8AD2-536C247672CA}"/>
              </a:ext>
            </a:extLst>
          </p:cNvPr>
          <p:cNvPicPr>
            <a:picLocks noChangeAspect="1"/>
          </p:cNvPicPr>
          <p:nvPr/>
        </p:nvPicPr>
        <p:blipFill>
          <a:blip r:embed="rId4"/>
          <a:stretch>
            <a:fillRect/>
          </a:stretch>
        </p:blipFill>
        <p:spPr>
          <a:xfrm>
            <a:off x="7031163" y="2680138"/>
            <a:ext cx="4919428" cy="1793663"/>
          </a:xfrm>
          <a:prstGeom prst="rect">
            <a:avLst/>
          </a:prstGeom>
        </p:spPr>
      </p:pic>
    </p:spTree>
    <p:extLst>
      <p:ext uri="{BB962C8B-B14F-4D97-AF65-F5344CB8AC3E}">
        <p14:creationId xmlns:p14="http://schemas.microsoft.com/office/powerpoint/2010/main" val="407375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A175E-7C01-4AF5-922E-13C24E97E257}"/>
              </a:ext>
            </a:extLst>
          </p:cNvPr>
          <p:cNvSpPr>
            <a:spLocks noGrp="1"/>
          </p:cNvSpPr>
          <p:nvPr>
            <p:ph type="title" idx="4294967295"/>
          </p:nvPr>
        </p:nvSpPr>
        <p:spPr>
          <a:xfrm>
            <a:off x="838200" y="-1325563"/>
            <a:ext cx="10515600" cy="1325563"/>
          </a:xfrm>
          <a:prstGeom prst="rect">
            <a:avLst/>
          </a:prstGeom>
        </p:spPr>
        <p:txBody>
          <a:bodyPr anchor="b"/>
          <a:lstStyle/>
          <a:p>
            <a:r>
              <a:rPr lang="en-GB" dirty="0"/>
              <a:t>Historic spend factor – question 3</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3213"/>
            <a:ext cx="12077918" cy="6858000"/>
          </a:xfrm>
          <a:prstGeom prst="rect">
            <a:avLst/>
          </a:prstGeom>
        </p:spPr>
      </p:pic>
      <p:pic>
        <p:nvPicPr>
          <p:cNvPr id="2" name="Picture 1" descr="Historic spend factor - question 3">
            <a:extLst>
              <a:ext uri="{FF2B5EF4-FFF2-40B4-BE49-F238E27FC236}">
                <a16:creationId xmlns:a16="http://schemas.microsoft.com/office/drawing/2014/main" id="{C076E44C-5392-49D4-8BA8-452AD1F7471F}"/>
              </a:ext>
            </a:extLst>
          </p:cNvPr>
          <p:cNvPicPr>
            <a:picLocks noChangeAspect="1"/>
          </p:cNvPicPr>
          <p:nvPr/>
        </p:nvPicPr>
        <p:blipFill>
          <a:blip r:embed="rId3"/>
          <a:stretch>
            <a:fillRect/>
          </a:stretch>
        </p:blipFill>
        <p:spPr>
          <a:xfrm>
            <a:off x="114081" y="228599"/>
            <a:ext cx="6467841" cy="6369269"/>
          </a:xfrm>
          <a:prstGeom prst="rect">
            <a:avLst/>
          </a:prstGeom>
        </p:spPr>
      </p:pic>
      <p:pic>
        <p:nvPicPr>
          <p:cNvPr id="3" name="Picture 2" descr="Response to Historic spend factor - question 3">
            <a:extLst>
              <a:ext uri="{FF2B5EF4-FFF2-40B4-BE49-F238E27FC236}">
                <a16:creationId xmlns:a16="http://schemas.microsoft.com/office/drawing/2014/main" id="{E65D4281-582C-498F-B0CC-B18D9F14FE1D}"/>
              </a:ext>
            </a:extLst>
          </p:cNvPr>
          <p:cNvPicPr>
            <a:picLocks noChangeAspect="1"/>
          </p:cNvPicPr>
          <p:nvPr/>
        </p:nvPicPr>
        <p:blipFill>
          <a:blip r:embed="rId4"/>
          <a:stretch>
            <a:fillRect/>
          </a:stretch>
        </p:blipFill>
        <p:spPr>
          <a:xfrm>
            <a:off x="6769790" y="890750"/>
            <a:ext cx="5120259" cy="4516822"/>
          </a:xfrm>
          <a:prstGeom prst="rect">
            <a:avLst/>
          </a:prstGeom>
        </p:spPr>
      </p:pic>
    </p:spTree>
    <p:extLst>
      <p:ext uri="{BB962C8B-B14F-4D97-AF65-F5344CB8AC3E}">
        <p14:creationId xmlns:p14="http://schemas.microsoft.com/office/powerpoint/2010/main" val="207201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3AF7D-9AD2-4430-AB83-9D613A1444A5}"/>
              </a:ext>
            </a:extLst>
          </p:cNvPr>
          <p:cNvSpPr>
            <a:spLocks noGrp="1"/>
          </p:cNvSpPr>
          <p:nvPr>
            <p:ph type="title" idx="4294967295"/>
          </p:nvPr>
        </p:nvSpPr>
        <p:spPr>
          <a:xfrm>
            <a:off x="838200" y="-1325563"/>
            <a:ext cx="10515600" cy="1325563"/>
          </a:xfrm>
          <a:prstGeom prst="rect">
            <a:avLst/>
          </a:prstGeom>
        </p:spPr>
        <p:txBody>
          <a:bodyPr anchor="b"/>
          <a:lstStyle/>
          <a:p>
            <a:r>
              <a:rPr lang="en-GB" dirty="0"/>
              <a:t>Low attainment factor - question 4</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3213"/>
            <a:ext cx="12077918" cy="6858000"/>
          </a:xfrm>
          <a:prstGeom prst="rect">
            <a:avLst/>
          </a:prstGeom>
        </p:spPr>
      </p:pic>
      <p:pic>
        <p:nvPicPr>
          <p:cNvPr id="2" name="Picture 1" descr="Low attainment factor - question 4">
            <a:extLst>
              <a:ext uri="{FF2B5EF4-FFF2-40B4-BE49-F238E27FC236}">
                <a16:creationId xmlns:a16="http://schemas.microsoft.com/office/drawing/2014/main" id="{82DC316C-92E2-491C-8D46-0A7D68649DBF}"/>
              </a:ext>
            </a:extLst>
          </p:cNvPr>
          <p:cNvPicPr>
            <a:picLocks noChangeAspect="1"/>
          </p:cNvPicPr>
          <p:nvPr/>
        </p:nvPicPr>
        <p:blipFill>
          <a:blip r:embed="rId3"/>
          <a:stretch>
            <a:fillRect/>
          </a:stretch>
        </p:blipFill>
        <p:spPr>
          <a:xfrm>
            <a:off x="173421" y="239392"/>
            <a:ext cx="5841124" cy="6552694"/>
          </a:xfrm>
          <a:prstGeom prst="rect">
            <a:avLst/>
          </a:prstGeom>
        </p:spPr>
      </p:pic>
      <p:pic>
        <p:nvPicPr>
          <p:cNvPr id="3" name="Picture 2" descr="Response to Low attainment factor - question 4">
            <a:extLst>
              <a:ext uri="{FF2B5EF4-FFF2-40B4-BE49-F238E27FC236}">
                <a16:creationId xmlns:a16="http://schemas.microsoft.com/office/drawing/2014/main" id="{BD8587C3-1F61-433B-8685-A498392306A1}"/>
              </a:ext>
            </a:extLst>
          </p:cNvPr>
          <p:cNvPicPr>
            <a:picLocks noChangeAspect="1"/>
          </p:cNvPicPr>
          <p:nvPr/>
        </p:nvPicPr>
        <p:blipFill>
          <a:blip r:embed="rId4"/>
          <a:stretch>
            <a:fillRect/>
          </a:stretch>
        </p:blipFill>
        <p:spPr>
          <a:xfrm>
            <a:off x="6697881" y="2905782"/>
            <a:ext cx="4219575" cy="400050"/>
          </a:xfrm>
          <a:prstGeom prst="rect">
            <a:avLst/>
          </a:prstGeom>
        </p:spPr>
      </p:pic>
    </p:spTree>
    <p:extLst>
      <p:ext uri="{BB962C8B-B14F-4D97-AF65-F5344CB8AC3E}">
        <p14:creationId xmlns:p14="http://schemas.microsoft.com/office/powerpoint/2010/main" val="97546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971C7-F225-4DCE-B965-DE06366C2305}"/>
              </a:ext>
            </a:extLst>
          </p:cNvPr>
          <p:cNvSpPr>
            <a:spLocks noGrp="1"/>
          </p:cNvSpPr>
          <p:nvPr>
            <p:ph type="title" idx="4294967295"/>
          </p:nvPr>
        </p:nvSpPr>
        <p:spPr>
          <a:xfrm>
            <a:off x="838200" y="-1325563"/>
            <a:ext cx="10515600" cy="1325563"/>
          </a:xfrm>
          <a:prstGeom prst="rect">
            <a:avLst/>
          </a:prstGeom>
        </p:spPr>
        <p:txBody>
          <a:bodyPr anchor="b"/>
          <a:lstStyle/>
          <a:p>
            <a:r>
              <a:rPr lang="en-GB" dirty="0"/>
              <a:t>SEND and AP proxies – question 5</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3213"/>
            <a:ext cx="12077918" cy="6858000"/>
          </a:xfrm>
          <a:prstGeom prst="rect">
            <a:avLst/>
          </a:prstGeom>
        </p:spPr>
      </p:pic>
      <p:pic>
        <p:nvPicPr>
          <p:cNvPr id="2" name="Picture 1" descr="SEND and AP proxies - question 5">
            <a:extLst>
              <a:ext uri="{FF2B5EF4-FFF2-40B4-BE49-F238E27FC236}">
                <a16:creationId xmlns:a16="http://schemas.microsoft.com/office/drawing/2014/main" id="{0ED8616D-16AA-4091-B7EE-CF4D6CA102A2}"/>
              </a:ext>
            </a:extLst>
          </p:cNvPr>
          <p:cNvPicPr>
            <a:picLocks noChangeAspect="1"/>
          </p:cNvPicPr>
          <p:nvPr/>
        </p:nvPicPr>
        <p:blipFill>
          <a:blip r:embed="rId3"/>
          <a:stretch>
            <a:fillRect/>
          </a:stretch>
        </p:blipFill>
        <p:spPr>
          <a:xfrm>
            <a:off x="114082" y="238124"/>
            <a:ext cx="5813752" cy="6543321"/>
          </a:xfrm>
          <a:prstGeom prst="rect">
            <a:avLst/>
          </a:prstGeom>
        </p:spPr>
      </p:pic>
    </p:spTree>
    <p:extLst>
      <p:ext uri="{BB962C8B-B14F-4D97-AF65-F5344CB8AC3E}">
        <p14:creationId xmlns:p14="http://schemas.microsoft.com/office/powerpoint/2010/main" val="39090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3213"/>
            <a:ext cx="12077918" cy="6858000"/>
          </a:xfrm>
          <a:prstGeom prst="rect">
            <a:avLst/>
          </a:prstGeom>
        </p:spPr>
      </p:pic>
      <p:pic>
        <p:nvPicPr>
          <p:cNvPr id="2" name="Picture 1">
            <a:extLst>
              <a:ext uri="{FF2B5EF4-FFF2-40B4-BE49-F238E27FC236}">
                <a16:creationId xmlns:a16="http://schemas.microsoft.com/office/drawing/2014/main" id="{4C468975-9B7E-460F-8DA7-526B449171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9838" y="1497613"/>
            <a:ext cx="11632324" cy="4009199"/>
          </a:xfrm>
          <a:prstGeom prst="rect">
            <a:avLst/>
          </a:prstGeom>
        </p:spPr>
      </p:pic>
      <p:pic>
        <p:nvPicPr>
          <p:cNvPr id="3" name="Picture 2" descr="Figures for Norfolk - actual and proposed expenditures, etc.">
            <a:extLst>
              <a:ext uri="{FF2B5EF4-FFF2-40B4-BE49-F238E27FC236}">
                <a16:creationId xmlns:a16="http://schemas.microsoft.com/office/drawing/2014/main" id="{9A5BD04A-5EC2-4BDA-9107-603E17E88C24}"/>
              </a:ext>
            </a:extLst>
          </p:cNvPr>
          <p:cNvPicPr>
            <a:picLocks noChangeAspect="1"/>
          </p:cNvPicPr>
          <p:nvPr/>
        </p:nvPicPr>
        <p:blipFill>
          <a:blip r:embed="rId4"/>
          <a:stretch>
            <a:fillRect/>
          </a:stretch>
        </p:blipFill>
        <p:spPr>
          <a:xfrm>
            <a:off x="567558" y="243983"/>
            <a:ext cx="11056883" cy="2970046"/>
          </a:xfrm>
          <a:prstGeom prst="rect">
            <a:avLst/>
          </a:prstGeom>
        </p:spPr>
      </p:pic>
      <p:sp>
        <p:nvSpPr>
          <p:cNvPr id="5" name="Title 4">
            <a:extLst>
              <a:ext uri="{FF2B5EF4-FFF2-40B4-BE49-F238E27FC236}">
                <a16:creationId xmlns:a16="http://schemas.microsoft.com/office/drawing/2014/main" id="{938EB867-46DD-4F46-9762-9314D1B76600}"/>
              </a:ext>
            </a:extLst>
          </p:cNvPr>
          <p:cNvSpPr>
            <a:spLocks noGrp="1"/>
          </p:cNvSpPr>
          <p:nvPr>
            <p:ph type="title" idx="4294967295"/>
          </p:nvPr>
        </p:nvSpPr>
        <p:spPr>
          <a:xfrm>
            <a:off x="838200" y="-1325563"/>
            <a:ext cx="10515600" cy="1325563"/>
          </a:xfrm>
          <a:prstGeom prst="rect">
            <a:avLst/>
          </a:prstGeom>
        </p:spPr>
        <p:txBody>
          <a:bodyPr anchor="b"/>
          <a:lstStyle/>
          <a:p>
            <a:r>
              <a:rPr lang="en-GB" dirty="0"/>
              <a:t>Norfolk figures – expenditures, proposed, etc</a:t>
            </a:r>
          </a:p>
        </p:txBody>
      </p:sp>
    </p:spTree>
    <p:extLst>
      <p:ext uri="{BB962C8B-B14F-4D97-AF65-F5344CB8AC3E}">
        <p14:creationId xmlns:p14="http://schemas.microsoft.com/office/powerpoint/2010/main" val="27457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6E5C5A-5D0E-4233-B45E-3194619062E4}"/>
              </a:ext>
            </a:extLst>
          </p:cNvPr>
          <p:cNvSpPr>
            <a:spLocks noGrp="1"/>
          </p:cNvSpPr>
          <p:nvPr>
            <p:ph type="title" idx="4294967295"/>
          </p:nvPr>
        </p:nvSpPr>
        <p:spPr>
          <a:xfrm>
            <a:off x="838200" y="-1325563"/>
            <a:ext cx="10515600" cy="1325563"/>
          </a:xfrm>
          <a:prstGeom prst="rect">
            <a:avLst/>
          </a:prstGeom>
        </p:spPr>
        <p:txBody>
          <a:bodyPr anchor="b"/>
          <a:lstStyle/>
          <a:p>
            <a:r>
              <a:rPr lang="en-GB" dirty="0"/>
              <a:t>Education recovery</a:t>
            </a:r>
          </a:p>
        </p:txBody>
      </p:sp>
      <p:pic>
        <p:nvPicPr>
          <p:cNvPr id="4" name="Picture 3">
            <a:extLst>
              <a:ext uri="{FF2B5EF4-FFF2-40B4-BE49-F238E27FC236}">
                <a16:creationId xmlns:a16="http://schemas.microsoft.com/office/drawing/2014/main" id="{07E4F931-BDE3-4522-B421-BBC7414C39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41" y="104744"/>
            <a:ext cx="12077918" cy="6858000"/>
          </a:xfrm>
          <a:prstGeom prst="rect">
            <a:avLst/>
          </a:prstGeom>
        </p:spPr>
      </p:pic>
      <p:pic>
        <p:nvPicPr>
          <p:cNvPr id="2" name="Picture 1" descr="Minster's letter">
            <a:extLst>
              <a:ext uri="{FF2B5EF4-FFF2-40B4-BE49-F238E27FC236}">
                <a16:creationId xmlns:a16="http://schemas.microsoft.com/office/drawing/2014/main" id="{17822AD2-5415-4E9B-9309-C5B45BE12CE1}"/>
              </a:ext>
            </a:extLst>
          </p:cNvPr>
          <p:cNvPicPr>
            <a:picLocks noChangeAspect="1"/>
          </p:cNvPicPr>
          <p:nvPr/>
        </p:nvPicPr>
        <p:blipFill>
          <a:blip r:embed="rId3"/>
          <a:stretch>
            <a:fillRect/>
          </a:stretch>
        </p:blipFill>
        <p:spPr>
          <a:xfrm>
            <a:off x="212834" y="221142"/>
            <a:ext cx="4410622" cy="4145118"/>
          </a:xfrm>
          <a:prstGeom prst="rect">
            <a:avLst/>
          </a:prstGeom>
        </p:spPr>
      </p:pic>
      <p:pic>
        <p:nvPicPr>
          <p:cNvPr id="3" name="Picture 2">
            <a:extLst>
              <a:ext uri="{FF2B5EF4-FFF2-40B4-BE49-F238E27FC236}">
                <a16:creationId xmlns:a16="http://schemas.microsoft.com/office/drawing/2014/main" id="{17652F3F-098F-407C-9D88-1209216529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2835" y="4320764"/>
            <a:ext cx="4410622" cy="2432491"/>
          </a:xfrm>
          <a:prstGeom prst="rect">
            <a:avLst/>
          </a:prstGeom>
        </p:spPr>
      </p:pic>
      <p:pic>
        <p:nvPicPr>
          <p:cNvPr id="5" name="Picture 4" descr="Education recovery - part of Minister's letter">
            <a:extLst>
              <a:ext uri="{FF2B5EF4-FFF2-40B4-BE49-F238E27FC236}">
                <a16:creationId xmlns:a16="http://schemas.microsoft.com/office/drawing/2014/main" id="{A6B745C1-4275-4D57-B271-042E342C6CAF}"/>
              </a:ext>
            </a:extLst>
          </p:cNvPr>
          <p:cNvPicPr>
            <a:picLocks noChangeAspect="1"/>
          </p:cNvPicPr>
          <p:nvPr/>
        </p:nvPicPr>
        <p:blipFill>
          <a:blip r:embed="rId5"/>
          <a:stretch>
            <a:fillRect/>
          </a:stretch>
        </p:blipFill>
        <p:spPr>
          <a:xfrm>
            <a:off x="4716844" y="1947862"/>
            <a:ext cx="7324725" cy="2962275"/>
          </a:xfrm>
          <a:prstGeom prst="rect">
            <a:avLst/>
          </a:prstGeom>
        </p:spPr>
      </p:pic>
    </p:spTree>
    <p:extLst>
      <p:ext uri="{BB962C8B-B14F-4D97-AF65-F5344CB8AC3E}">
        <p14:creationId xmlns:p14="http://schemas.microsoft.com/office/powerpoint/2010/main" val="20094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BEopVYemOTM.oHdrz4TlA"/>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fT Pr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fT Print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fT Print Master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DfT Print Master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DfT Print Master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DfT Print Master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DfT Print Master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DfT Print Master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DfT Print Master 7">
        <a:dk1>
          <a:srgbClr val="000000"/>
        </a:dk1>
        <a:lt1>
          <a:srgbClr val="FFFFFF"/>
        </a:lt1>
        <a:dk2>
          <a:srgbClr val="C58BFF"/>
        </a:dk2>
        <a:lt2>
          <a:srgbClr val="777777"/>
        </a:lt2>
        <a:accent1>
          <a:srgbClr val="006EB3"/>
        </a:accent1>
        <a:accent2>
          <a:srgbClr val="99CCFF"/>
        </a:accent2>
        <a:accent3>
          <a:srgbClr val="FFFFFF"/>
        </a:accent3>
        <a:accent4>
          <a:srgbClr val="000000"/>
        </a:accent4>
        <a:accent5>
          <a:srgbClr val="AABAD6"/>
        </a:accent5>
        <a:accent6>
          <a:srgbClr val="8AB9E7"/>
        </a:accent6>
        <a:hlink>
          <a:srgbClr val="FFCC00"/>
        </a:hlink>
        <a:folHlink>
          <a:srgbClr val="C0C0C0"/>
        </a:folHlink>
      </a:clrScheme>
      <a:clrMap bg1="lt1" tx1="dk1" bg2="lt2" tx2="dk2" accent1="accent1" accent2="accent2" accent3="accent3" accent4="accent4" accent5="accent5" accent6="accent6" hlink="hlink" folHlink="folHlink"/>
    </a:extraClrScheme>
    <a:extraClrScheme>
      <a:clrScheme name="DfT Print Master 8">
        <a:dk1>
          <a:srgbClr val="000000"/>
        </a:dk1>
        <a:lt1>
          <a:srgbClr val="FFFFFF"/>
        </a:lt1>
        <a:dk2>
          <a:srgbClr val="FFB343"/>
        </a:dk2>
        <a:lt2>
          <a:srgbClr val="777777"/>
        </a:lt2>
        <a:accent1>
          <a:srgbClr val="006EB3"/>
        </a:accent1>
        <a:accent2>
          <a:srgbClr val="9CC7E4"/>
        </a:accent2>
        <a:accent3>
          <a:srgbClr val="FFFFFF"/>
        </a:accent3>
        <a:accent4>
          <a:srgbClr val="000000"/>
        </a:accent4>
        <a:accent5>
          <a:srgbClr val="AABAD6"/>
        </a:accent5>
        <a:accent6>
          <a:srgbClr val="8DB4CF"/>
        </a:accent6>
        <a:hlink>
          <a:srgbClr val="DC3F47"/>
        </a:hlink>
        <a:folHlink>
          <a:srgbClr val="C0C0C0"/>
        </a:folHlink>
      </a:clrScheme>
      <a:clrMap bg1="lt1" tx1="dk1" bg2="lt2" tx2="dk2" accent1="accent1" accent2="accent2" accent3="accent3" accent4="accent4" accent5="accent5" accent6="accent6" hlink="hlink" folHlink="folHlink"/>
    </a:extraClrScheme>
    <a:extraClrScheme>
      <a:clrScheme name="DfT Print Master 9">
        <a:dk1>
          <a:srgbClr val="000000"/>
        </a:dk1>
        <a:lt1>
          <a:srgbClr val="FFFFFF"/>
        </a:lt1>
        <a:dk2>
          <a:srgbClr val="FFB343"/>
        </a:dk2>
        <a:lt2>
          <a:srgbClr val="777777"/>
        </a:lt2>
        <a:accent1>
          <a:srgbClr val="007662"/>
        </a:accent1>
        <a:accent2>
          <a:srgbClr val="4D9F91"/>
        </a:accent2>
        <a:accent3>
          <a:srgbClr val="FFFFFF"/>
        </a:accent3>
        <a:accent4>
          <a:srgbClr val="000000"/>
        </a:accent4>
        <a:accent5>
          <a:srgbClr val="AABDB7"/>
        </a:accent5>
        <a:accent6>
          <a:srgbClr val="459083"/>
        </a:accent6>
        <a:hlink>
          <a:srgbClr val="99C8C0"/>
        </a:hlink>
        <a:folHlink>
          <a:srgbClr val="CCE4E0"/>
        </a:folHlink>
      </a:clrScheme>
      <a:clrMap bg1="lt1" tx1="dk1" bg2="lt2" tx2="dk2" accent1="accent1" accent2="accent2" accent3="accent3" accent4="accent4" accent5="accent5" accent6="accent6" hlink="hlink" folHlink="folHlink"/>
    </a:extraClrScheme>
    <a:extraClrScheme>
      <a:clrScheme name="DfT Print Master 10">
        <a:dk1>
          <a:srgbClr val="000000"/>
        </a:dk1>
        <a:lt1>
          <a:srgbClr val="FFFFFF"/>
        </a:lt1>
        <a:dk2>
          <a:srgbClr val="FF9900"/>
        </a:dk2>
        <a:lt2>
          <a:srgbClr val="777777"/>
        </a:lt2>
        <a:accent1>
          <a:srgbClr val="007662"/>
        </a:accent1>
        <a:accent2>
          <a:srgbClr val="4D9F91"/>
        </a:accent2>
        <a:accent3>
          <a:srgbClr val="FFFFFF"/>
        </a:accent3>
        <a:accent4>
          <a:srgbClr val="000000"/>
        </a:accent4>
        <a:accent5>
          <a:srgbClr val="AABDB7"/>
        </a:accent5>
        <a:accent6>
          <a:srgbClr val="459083"/>
        </a:accent6>
        <a:hlink>
          <a:srgbClr val="99C8C0"/>
        </a:hlink>
        <a:folHlink>
          <a:srgbClr val="CCE4E0"/>
        </a:folHlink>
      </a:clrScheme>
      <a:clrMap bg1="lt1" tx1="dk1" bg2="lt2" tx2="dk2" accent1="accent1" accent2="accent2" accent3="accent3" accent4="accent4" accent5="accent5" accent6="accent6" hlink="hlink" folHlink="folHlink"/>
    </a:extraClrScheme>
    <a:extraClrScheme>
      <a:clrScheme name="DfT Print Master 11">
        <a:dk1>
          <a:srgbClr val="000000"/>
        </a:dk1>
        <a:lt1>
          <a:srgbClr val="FFFFFF"/>
        </a:lt1>
        <a:dk2>
          <a:srgbClr val="A6CFC8"/>
        </a:dk2>
        <a:lt2>
          <a:srgbClr val="3F465B"/>
        </a:lt2>
        <a:accent1>
          <a:srgbClr val="007662"/>
        </a:accent1>
        <a:accent2>
          <a:srgbClr val="FF9900"/>
        </a:accent2>
        <a:accent3>
          <a:srgbClr val="FFFFFF"/>
        </a:accent3>
        <a:accent4>
          <a:srgbClr val="000000"/>
        </a:accent4>
        <a:accent5>
          <a:srgbClr val="AABDB7"/>
        </a:accent5>
        <a:accent6>
          <a:srgbClr val="E78A00"/>
        </a:accent6>
        <a:hlink>
          <a:srgbClr val="01598D"/>
        </a:hlink>
        <a:folHlink>
          <a:srgbClr val="84305C"/>
        </a:folHlink>
      </a:clrScheme>
      <a:clrMap bg1="lt1" tx1="dk1" bg2="lt2" tx2="dk2" accent1="accent1" accent2="accent2" accent3="accent3" accent4="accent4" accent5="accent5" accent6="accent6" hlink="hlink" folHlink="folHlink"/>
    </a:extraClrScheme>
    <a:extraClrScheme>
      <a:clrScheme name="DfT Print Master 12">
        <a:dk1>
          <a:srgbClr val="000000"/>
        </a:dk1>
        <a:lt1>
          <a:srgbClr val="FFFFFF"/>
        </a:lt1>
        <a:dk2>
          <a:srgbClr val="A6CFC8"/>
        </a:dk2>
        <a:lt2>
          <a:srgbClr val="3F465B"/>
        </a:lt2>
        <a:accent1>
          <a:srgbClr val="007662"/>
        </a:accent1>
        <a:accent2>
          <a:srgbClr val="FF7F00"/>
        </a:accent2>
        <a:accent3>
          <a:srgbClr val="FFFFFF"/>
        </a:accent3>
        <a:accent4>
          <a:srgbClr val="000000"/>
        </a:accent4>
        <a:accent5>
          <a:srgbClr val="AABDB7"/>
        </a:accent5>
        <a:accent6>
          <a:srgbClr val="E77200"/>
        </a:accent6>
        <a:hlink>
          <a:srgbClr val="01598D"/>
        </a:hlink>
        <a:folHlink>
          <a:srgbClr val="84305C"/>
        </a:folHlink>
      </a:clrScheme>
      <a:clrMap bg1="lt1" tx1="dk1" bg2="lt2" tx2="dk2" accent1="accent1" accent2="accent2" accent3="accent3" accent4="accent4" accent5="accent5" accent6="accent6" hlink="hlink" folHlink="folHlink"/>
    </a:extraClrScheme>
    <a:extraClrScheme>
      <a:clrScheme name="DfT Print Master 13">
        <a:dk1>
          <a:srgbClr val="000000"/>
        </a:dk1>
        <a:lt1>
          <a:srgbClr val="FFFFFF"/>
        </a:lt1>
        <a:dk2>
          <a:srgbClr val="A6CFC8"/>
        </a:dk2>
        <a:lt2>
          <a:srgbClr val="3F465B"/>
        </a:lt2>
        <a:accent1>
          <a:srgbClr val="007662"/>
        </a:accent1>
        <a:accent2>
          <a:srgbClr val="FF7F00"/>
        </a:accent2>
        <a:accent3>
          <a:srgbClr val="FFFFFF"/>
        </a:accent3>
        <a:accent4>
          <a:srgbClr val="000000"/>
        </a:accent4>
        <a:accent5>
          <a:srgbClr val="AABDB7"/>
        </a:accent5>
        <a:accent6>
          <a:srgbClr val="E77200"/>
        </a:accent6>
        <a:hlink>
          <a:srgbClr val="00408E"/>
        </a:hlink>
        <a:folHlink>
          <a:srgbClr val="682649"/>
        </a:folHlink>
      </a:clrScheme>
      <a:clrMap bg1="lt1" tx1="dk1" bg2="lt2" tx2="dk2" accent1="accent1" accent2="accent2" accent3="accent3" accent4="accent4" accent5="accent5" accent6="accent6" hlink="hlink" folHlink="folHlink"/>
    </a:extraClrScheme>
    <a:extraClrScheme>
      <a:clrScheme name="DfT Print Master 14">
        <a:dk1>
          <a:srgbClr val="000000"/>
        </a:dk1>
        <a:lt1>
          <a:srgbClr val="FFFFFF"/>
        </a:lt1>
        <a:dk2>
          <a:srgbClr val="A6CFC8"/>
        </a:dk2>
        <a:lt2>
          <a:srgbClr val="3F465B"/>
        </a:lt2>
        <a:accent1>
          <a:srgbClr val="007662"/>
        </a:accent1>
        <a:accent2>
          <a:srgbClr val="FF7F00"/>
        </a:accent2>
        <a:accent3>
          <a:srgbClr val="FFFFFF"/>
        </a:accent3>
        <a:accent4>
          <a:srgbClr val="000000"/>
        </a:accent4>
        <a:accent5>
          <a:srgbClr val="AABDB7"/>
        </a:accent5>
        <a:accent6>
          <a:srgbClr val="E77200"/>
        </a:accent6>
        <a:hlink>
          <a:srgbClr val="273C7F"/>
        </a:hlink>
        <a:folHlink>
          <a:srgbClr val="851B53"/>
        </a:folHlink>
      </a:clrScheme>
      <a:clrMap bg1="lt1" tx1="dk1" bg2="lt2" tx2="dk2" accent1="accent1" accent2="accent2" accent3="accent3" accent4="accent4" accent5="accent5" accent6="accent6" hlink="hlink" folHlink="folHlink"/>
    </a:extraClrScheme>
    <a:extraClrScheme>
      <a:clrScheme name="DfT Print Master 15">
        <a:dk1>
          <a:srgbClr val="000000"/>
        </a:dk1>
        <a:lt1>
          <a:srgbClr val="FFFFFF"/>
        </a:lt1>
        <a:dk2>
          <a:srgbClr val="99C8C0"/>
        </a:dk2>
        <a:lt2>
          <a:srgbClr val="3F465B"/>
        </a:lt2>
        <a:accent1>
          <a:srgbClr val="007662"/>
        </a:accent1>
        <a:accent2>
          <a:srgbClr val="FF7F00"/>
        </a:accent2>
        <a:accent3>
          <a:srgbClr val="FFFFFF"/>
        </a:accent3>
        <a:accent4>
          <a:srgbClr val="000000"/>
        </a:accent4>
        <a:accent5>
          <a:srgbClr val="AABDB7"/>
        </a:accent5>
        <a:accent6>
          <a:srgbClr val="E77200"/>
        </a:accent6>
        <a:hlink>
          <a:srgbClr val="273C7F"/>
        </a:hlink>
        <a:folHlink>
          <a:srgbClr val="851B53"/>
        </a:folHlink>
      </a:clrScheme>
      <a:clrMap bg1="lt1" tx1="dk1" bg2="lt2" tx2="dk2" accent1="accent1" accent2="accent2" accent3="accent3" accent4="accent4" accent5="accent5" accent6="accent6" hlink="hlink" folHlink="folHlink"/>
    </a:extraClrScheme>
    <a:extraClrScheme>
      <a:clrScheme name="DfT Print Master 16">
        <a:dk1>
          <a:srgbClr val="000000"/>
        </a:dk1>
        <a:lt1>
          <a:srgbClr val="FFFFFF"/>
        </a:lt1>
        <a:dk2>
          <a:srgbClr val="66ADA1"/>
        </a:dk2>
        <a:lt2>
          <a:srgbClr val="3F4B4B"/>
        </a:lt2>
        <a:accent1>
          <a:srgbClr val="007662"/>
        </a:accent1>
        <a:accent2>
          <a:srgbClr val="FF7F00"/>
        </a:accent2>
        <a:accent3>
          <a:srgbClr val="FFFFFF"/>
        </a:accent3>
        <a:accent4>
          <a:srgbClr val="000000"/>
        </a:accent4>
        <a:accent5>
          <a:srgbClr val="AABDB7"/>
        </a:accent5>
        <a:accent6>
          <a:srgbClr val="E77200"/>
        </a:accent6>
        <a:hlink>
          <a:srgbClr val="273C7F"/>
        </a:hlink>
        <a:folHlink>
          <a:srgbClr val="851B5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15236</TotalTime>
  <Words>465</Words>
  <Application>Microsoft Office PowerPoint</Application>
  <PresentationFormat>Widescreen</PresentationFormat>
  <Paragraphs>35</Paragraphs>
  <Slides>10</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Arial</vt:lpstr>
      <vt:lpstr>Arial Unicode MS</vt:lpstr>
      <vt:lpstr>Calibri</vt:lpstr>
      <vt:lpstr>Calibri Light</vt:lpstr>
      <vt:lpstr>Wingdings</vt:lpstr>
      <vt:lpstr>1_Office Theme</vt:lpstr>
      <vt:lpstr>1_DfT Print Master</vt:lpstr>
      <vt:lpstr>think-cell Slide</vt:lpstr>
      <vt:lpstr>Schools Forum – High Needs Block national updates</vt:lpstr>
      <vt:lpstr>DfE HNB proposed changes, Section 6 conclusion</vt:lpstr>
      <vt:lpstr>Historic spend factor question 1</vt:lpstr>
      <vt:lpstr>Historic spend factor – question 2</vt:lpstr>
      <vt:lpstr>Historic spend factor – question 3</vt:lpstr>
      <vt:lpstr>Low attainment factor - question 4</vt:lpstr>
      <vt:lpstr>SEND and AP proxies – question 5</vt:lpstr>
      <vt:lpstr>Norfolk figures – expenditures, proposed, etc</vt:lpstr>
      <vt:lpstr>Education recovery</vt:lpstr>
      <vt:lpstr>The SEND Review is just the first stage of a long-term set of reforms, learning from the successes and challenges of the past six years.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 Steve</dc:creator>
  <cp:lastModifiedBy>Harding, Deborah</cp:lastModifiedBy>
  <cp:revision>171</cp:revision>
  <dcterms:created xsi:type="dcterms:W3CDTF">2020-10-02T06:14:36Z</dcterms:created>
  <dcterms:modified xsi:type="dcterms:W3CDTF">2021-04-14T17:44:14Z</dcterms:modified>
</cp:coreProperties>
</file>