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xml" ContentType="application/inkml+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508" r:id="rId5"/>
    <p:sldId id="1761" r:id="rId6"/>
    <p:sldId id="1738" r:id="rId7"/>
    <p:sldId id="1736" r:id="rId8"/>
    <p:sldId id="1735" r:id="rId9"/>
    <p:sldId id="1739" r:id="rId10"/>
    <p:sldId id="1741" r:id="rId11"/>
    <p:sldId id="1742" r:id="rId12"/>
    <p:sldId id="1745" r:id="rId13"/>
    <p:sldId id="1748" r:id="rId14"/>
    <p:sldId id="1747" r:id="rId15"/>
    <p:sldId id="1769" r:id="rId16"/>
    <p:sldId id="1773" r:id="rId17"/>
    <p:sldId id="1752" r:id="rId18"/>
    <p:sldId id="1744" r:id="rId19"/>
    <p:sldId id="1750" r:id="rId20"/>
    <p:sldId id="1759" r:id="rId21"/>
    <p:sldId id="1737" r:id="rId22"/>
    <p:sldId id="1751" r:id="rId23"/>
    <p:sldId id="1740" r:id="rId24"/>
    <p:sldId id="1753" r:id="rId25"/>
    <p:sldId id="1754" r:id="rId26"/>
    <p:sldId id="1758" r:id="rId27"/>
    <p:sldId id="1756" r:id="rId28"/>
    <p:sldId id="1771" r:id="rId29"/>
    <p:sldId id="1779" r:id="rId30"/>
    <p:sldId id="1762" r:id="rId31"/>
    <p:sldId id="1763" r:id="rId32"/>
    <p:sldId id="1764" r:id="rId33"/>
    <p:sldId id="1774" r:id="rId34"/>
    <p:sldId id="1760" r:id="rId35"/>
    <p:sldId id="1768" r:id="rId36"/>
    <p:sldId id="1767" r:id="rId37"/>
    <p:sldId id="1777" r:id="rId38"/>
    <p:sldId id="177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Suzanne" initials="AS" lastIdx="7" clrIdx="0">
    <p:extLst>
      <p:ext uri="{19B8F6BF-5375-455C-9EA6-DF929625EA0E}">
        <p15:presenceInfo xmlns:p15="http://schemas.microsoft.com/office/powerpoint/2012/main" userId="S::suzanne.allen@norfolk.gov.uk::945bce01-bcb7-4c62-a5f5-c800697563ea" providerId="AD"/>
      </p:ext>
    </p:extLst>
  </p:cmAuthor>
  <p:cmAuthor id="2" name="Toombs, Alison" initials="TA" lastIdx="4" clrIdx="1">
    <p:extLst>
      <p:ext uri="{19B8F6BF-5375-455C-9EA6-DF929625EA0E}">
        <p15:presenceInfo xmlns:p15="http://schemas.microsoft.com/office/powerpoint/2012/main" userId="S::alison.toombs2@norfolk.gov.uk::a7f80ea4-61b7-41a6-91ae-072238a6ea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A"/>
    <a:srgbClr val="E6E6E6"/>
    <a:srgbClr val="1D2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704A8-282F-4369-8DDC-A7CDDD9DB1D5}" v="539" dt="2022-09-29T06:47:48.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varScale="1">
        <p:scale>
          <a:sx n="57" d="100"/>
          <a:sy n="57" d="100"/>
        </p:scale>
        <p:origin x="216" y="-588"/>
      </p:cViewPr>
      <p:guideLst/>
    </p:cSldViewPr>
  </p:slideViewPr>
  <p:outlineViewPr>
    <p:cViewPr>
      <p:scale>
        <a:sx n="33" d="100"/>
        <a:sy n="33" d="100"/>
      </p:scale>
      <p:origin x="0" y="-7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Suzanne" userId="945bce01-bcb7-4c62-a5f5-c800697563ea" providerId="ADAL" clId="{36E704A8-282F-4369-8DDC-A7CDDD9DB1D5}"/>
    <pc:docChg chg="undo custSel modSld">
      <pc:chgData name="Allen, Suzanne" userId="945bce01-bcb7-4c62-a5f5-c800697563ea" providerId="ADAL" clId="{36E704A8-282F-4369-8DDC-A7CDDD9DB1D5}" dt="2022-09-29T06:53:00.328" v="2826" actId="962"/>
      <pc:docMkLst>
        <pc:docMk/>
      </pc:docMkLst>
      <pc:sldChg chg="modSp mod">
        <pc:chgData name="Allen, Suzanne" userId="945bce01-bcb7-4c62-a5f5-c800697563ea" providerId="ADAL" clId="{36E704A8-282F-4369-8DDC-A7CDDD9DB1D5}" dt="2022-09-29T06:38:16.424" v="966" actId="962"/>
        <pc:sldMkLst>
          <pc:docMk/>
          <pc:sldMk cId="2750970983" sldId="508"/>
        </pc:sldMkLst>
        <pc:picChg chg="mod">
          <ac:chgData name="Allen, Suzanne" userId="945bce01-bcb7-4c62-a5f5-c800697563ea" providerId="ADAL" clId="{36E704A8-282F-4369-8DDC-A7CDDD9DB1D5}" dt="2022-09-29T06:36:03.846" v="666" actId="962"/>
          <ac:picMkLst>
            <pc:docMk/>
            <pc:sldMk cId="2750970983" sldId="508"/>
            <ac:picMk id="5" creationId="{5A171052-2AB4-7C22-20A0-12AA92A669E2}"/>
          </ac:picMkLst>
        </pc:picChg>
        <pc:picChg chg="mod">
          <ac:chgData name="Allen, Suzanne" userId="945bce01-bcb7-4c62-a5f5-c800697563ea" providerId="ADAL" clId="{36E704A8-282F-4369-8DDC-A7CDDD9DB1D5}" dt="2022-09-29T06:26:33.246" v="194" actId="962"/>
          <ac:picMkLst>
            <pc:docMk/>
            <pc:sldMk cId="2750970983" sldId="508"/>
            <ac:picMk id="7" creationId="{0680FE16-AE28-42B8-A1AF-599B3AF163BA}"/>
          </ac:picMkLst>
        </pc:picChg>
        <pc:picChg chg="mod">
          <ac:chgData name="Allen, Suzanne" userId="945bce01-bcb7-4c62-a5f5-c800697563ea" providerId="ADAL" clId="{36E704A8-282F-4369-8DDC-A7CDDD9DB1D5}" dt="2022-09-29T06:38:16.424" v="966" actId="962"/>
          <ac:picMkLst>
            <pc:docMk/>
            <pc:sldMk cId="2750970983" sldId="508"/>
            <ac:picMk id="17" creationId="{AC5D2845-BA8A-4B9F-802E-EA18F68BD308}"/>
          </ac:picMkLst>
        </pc:picChg>
      </pc:sldChg>
      <pc:sldChg chg="modSp mod">
        <pc:chgData name="Allen, Suzanne" userId="945bce01-bcb7-4c62-a5f5-c800697563ea" providerId="ADAL" clId="{36E704A8-282F-4369-8DDC-A7CDDD9DB1D5}" dt="2022-09-29T06:43:37.546" v="1192" actId="962"/>
        <pc:sldMkLst>
          <pc:docMk/>
          <pc:sldMk cId="4284858854" sldId="1735"/>
        </pc:sldMkLst>
        <pc:graphicFrameChg chg="mod">
          <ac:chgData name="Allen, Suzanne" userId="945bce01-bcb7-4c62-a5f5-c800697563ea" providerId="ADAL" clId="{36E704A8-282F-4369-8DDC-A7CDDD9DB1D5}" dt="2022-09-29T06:43:37.546" v="1192" actId="962"/>
          <ac:graphicFrameMkLst>
            <pc:docMk/>
            <pc:sldMk cId="4284858854" sldId="1735"/>
            <ac:graphicFrameMk id="10" creationId="{2E3975B0-2372-4258-A3B1-2D756543A18D}"/>
          </ac:graphicFrameMkLst>
        </pc:graphicFrameChg>
        <pc:picChg chg="mod">
          <ac:chgData name="Allen, Suzanne" userId="945bce01-bcb7-4c62-a5f5-c800697563ea" providerId="ADAL" clId="{36E704A8-282F-4369-8DDC-A7CDDD9DB1D5}" dt="2022-09-29T06:27:18.729" v="206" actId="962"/>
          <ac:picMkLst>
            <pc:docMk/>
            <pc:sldMk cId="4284858854" sldId="1735"/>
            <ac:picMk id="7" creationId="{315210F3-EA72-4751-902D-01CBFD1EF698}"/>
          </ac:picMkLst>
        </pc:picChg>
        <pc:picChg chg="mod">
          <ac:chgData name="Allen, Suzanne" userId="945bce01-bcb7-4c62-a5f5-c800697563ea" providerId="ADAL" clId="{36E704A8-282F-4369-8DDC-A7CDDD9DB1D5}" dt="2022-09-29T06:38:37.004" v="974" actId="962"/>
          <ac:picMkLst>
            <pc:docMk/>
            <pc:sldMk cId="4284858854" sldId="1735"/>
            <ac:picMk id="11" creationId="{42BE15EB-7E12-4F3C-9742-3A890BAE5A48}"/>
          </ac:picMkLst>
        </pc:picChg>
        <pc:picChg chg="mod">
          <ac:chgData name="Allen, Suzanne" userId="945bce01-bcb7-4c62-a5f5-c800697563ea" providerId="ADAL" clId="{36E704A8-282F-4369-8DDC-A7CDDD9DB1D5}" dt="2022-09-29T06:35:45.776" v="658" actId="962"/>
          <ac:picMkLst>
            <pc:docMk/>
            <pc:sldMk cId="4284858854" sldId="1735"/>
            <ac:picMk id="12" creationId="{6B03B074-3F1B-4AE9-8C93-1FCCAA1FBCA9}"/>
          </ac:picMkLst>
        </pc:picChg>
      </pc:sldChg>
      <pc:sldChg chg="modSp mod">
        <pc:chgData name="Allen, Suzanne" userId="945bce01-bcb7-4c62-a5f5-c800697563ea" providerId="ADAL" clId="{36E704A8-282F-4369-8DDC-A7CDDD9DB1D5}" dt="2022-09-29T06:38:33.629" v="972" actId="962"/>
        <pc:sldMkLst>
          <pc:docMk/>
          <pc:sldMk cId="1079702629" sldId="1736"/>
        </pc:sldMkLst>
        <pc:spChg chg="mod">
          <ac:chgData name="Allen, Suzanne" userId="945bce01-bcb7-4c62-a5f5-c800697563ea" providerId="ADAL" clId="{36E704A8-282F-4369-8DDC-A7CDDD9DB1D5}" dt="2022-09-29T06:24:37.465" v="0" actId="33553"/>
          <ac:spMkLst>
            <pc:docMk/>
            <pc:sldMk cId="1079702629" sldId="1736"/>
            <ac:spMk id="9" creationId="{B619AEEE-1E68-4AA8-8518-938B4399A354}"/>
          </ac:spMkLst>
        </pc:spChg>
        <pc:picChg chg="mod">
          <ac:chgData name="Allen, Suzanne" userId="945bce01-bcb7-4c62-a5f5-c800697563ea" providerId="ADAL" clId="{36E704A8-282F-4369-8DDC-A7CDDD9DB1D5}" dt="2022-09-29T06:27:12.529" v="203" actId="962"/>
          <ac:picMkLst>
            <pc:docMk/>
            <pc:sldMk cId="1079702629" sldId="1736"/>
            <ac:picMk id="4" creationId="{F6307AC5-3C39-4665-B1A6-10C8C3672CB0}"/>
          </ac:picMkLst>
        </pc:picChg>
        <pc:picChg chg="mod">
          <ac:chgData name="Allen, Suzanne" userId="945bce01-bcb7-4c62-a5f5-c800697563ea" providerId="ADAL" clId="{36E704A8-282F-4369-8DDC-A7CDDD9DB1D5}" dt="2022-09-29T06:38:33.629" v="972" actId="962"/>
          <ac:picMkLst>
            <pc:docMk/>
            <pc:sldMk cId="1079702629" sldId="1736"/>
            <ac:picMk id="7" creationId="{D8627D3E-FA71-4E2B-9F9F-8D63A2E1DC5C}"/>
          </ac:picMkLst>
        </pc:picChg>
        <pc:picChg chg="mod">
          <ac:chgData name="Allen, Suzanne" userId="945bce01-bcb7-4c62-a5f5-c800697563ea" providerId="ADAL" clId="{36E704A8-282F-4369-8DDC-A7CDDD9DB1D5}" dt="2022-09-29T06:35:49.847" v="660" actId="962"/>
          <ac:picMkLst>
            <pc:docMk/>
            <pc:sldMk cId="1079702629" sldId="1736"/>
            <ac:picMk id="8" creationId="{BE7546D8-3819-4DF8-9137-3AF0B4D3D614}"/>
          </ac:picMkLst>
        </pc:picChg>
      </pc:sldChg>
      <pc:sldChg chg="modSp mod">
        <pc:chgData name="Allen, Suzanne" userId="945bce01-bcb7-4c62-a5f5-c800697563ea" providerId="ADAL" clId="{36E704A8-282F-4369-8DDC-A7CDDD9DB1D5}" dt="2022-09-29T06:48:30.266" v="2079" actId="962"/>
        <pc:sldMkLst>
          <pc:docMk/>
          <pc:sldMk cId="498458592" sldId="1737"/>
        </pc:sldMkLst>
        <pc:spChg chg="mod">
          <ac:chgData name="Allen, Suzanne" userId="945bce01-bcb7-4c62-a5f5-c800697563ea" providerId="ADAL" clId="{36E704A8-282F-4369-8DDC-A7CDDD9DB1D5}" dt="2022-09-29T06:48:27.491" v="2078" actId="962"/>
          <ac:spMkLst>
            <pc:docMk/>
            <pc:sldMk cId="498458592" sldId="1737"/>
            <ac:spMk id="18" creationId="{AD9923BF-D428-4C8F-8C9C-DD8F02198D27}"/>
          </ac:spMkLst>
        </pc:spChg>
        <pc:spChg chg="mod">
          <ac:chgData name="Allen, Suzanne" userId="945bce01-bcb7-4c62-a5f5-c800697563ea" providerId="ADAL" clId="{36E704A8-282F-4369-8DDC-A7CDDD9DB1D5}" dt="2022-09-29T06:48:24.601" v="2077" actId="962"/>
          <ac:spMkLst>
            <pc:docMk/>
            <pc:sldMk cId="498458592" sldId="1737"/>
            <ac:spMk id="23" creationId="{B87D55E9-434A-4E9E-8E8D-36E14F90C26C}"/>
          </ac:spMkLst>
        </pc:spChg>
        <pc:grpChg chg="mod">
          <ac:chgData name="Allen, Suzanne" userId="945bce01-bcb7-4c62-a5f5-c800697563ea" providerId="ADAL" clId="{36E704A8-282F-4369-8DDC-A7CDDD9DB1D5}" dt="2022-09-29T06:48:30.266" v="2079" actId="962"/>
          <ac:grpSpMkLst>
            <pc:docMk/>
            <pc:sldMk cId="498458592" sldId="1737"/>
            <ac:grpSpMk id="24" creationId="{DA539113-7DBE-4783-9299-695F7B633494}"/>
          </ac:grpSpMkLst>
        </pc:grpChg>
        <pc:picChg chg="mod">
          <ac:chgData name="Allen, Suzanne" userId="945bce01-bcb7-4c62-a5f5-c800697563ea" providerId="ADAL" clId="{36E704A8-282F-4369-8DDC-A7CDDD9DB1D5}" dt="2022-09-29T06:29:49.714" v="245" actId="962"/>
          <ac:picMkLst>
            <pc:docMk/>
            <pc:sldMk cId="498458592" sldId="1737"/>
            <ac:picMk id="4" creationId="{F6307AC5-3C39-4665-B1A6-10C8C3672CB0}"/>
          </ac:picMkLst>
        </pc:picChg>
        <pc:picChg chg="mod">
          <ac:chgData name="Allen, Suzanne" userId="945bce01-bcb7-4c62-a5f5-c800697563ea" providerId="ADAL" clId="{36E704A8-282F-4369-8DDC-A7CDDD9DB1D5}" dt="2022-09-29T06:40:55.485" v="1000" actId="962"/>
          <ac:picMkLst>
            <pc:docMk/>
            <pc:sldMk cId="498458592" sldId="1737"/>
            <ac:picMk id="25" creationId="{E9D753DB-24ED-4DCE-B5AE-C902225EBC08}"/>
          </ac:picMkLst>
        </pc:picChg>
        <pc:picChg chg="mod">
          <ac:chgData name="Allen, Suzanne" userId="945bce01-bcb7-4c62-a5f5-c800697563ea" providerId="ADAL" clId="{36E704A8-282F-4369-8DDC-A7CDDD9DB1D5}" dt="2022-09-29T06:34:30.237" v="634" actId="962"/>
          <ac:picMkLst>
            <pc:docMk/>
            <pc:sldMk cId="498458592" sldId="1737"/>
            <ac:picMk id="26" creationId="{6B46466E-F8B3-454F-A562-EC6981CBBDAA}"/>
          </ac:picMkLst>
        </pc:picChg>
      </pc:sldChg>
      <pc:sldChg chg="modSp mod">
        <pc:chgData name="Allen, Suzanne" userId="945bce01-bcb7-4c62-a5f5-c800697563ea" providerId="ADAL" clId="{36E704A8-282F-4369-8DDC-A7CDDD9DB1D5}" dt="2022-09-29T06:38:29.023" v="970" actId="962"/>
        <pc:sldMkLst>
          <pc:docMk/>
          <pc:sldMk cId="1182074739" sldId="1738"/>
        </pc:sldMkLst>
        <pc:picChg chg="mod">
          <ac:chgData name="Allen, Suzanne" userId="945bce01-bcb7-4c62-a5f5-c800697563ea" providerId="ADAL" clId="{36E704A8-282F-4369-8DDC-A7CDDD9DB1D5}" dt="2022-09-29T06:27:05.315" v="200" actId="962"/>
          <ac:picMkLst>
            <pc:docMk/>
            <pc:sldMk cId="1182074739" sldId="1738"/>
            <ac:picMk id="4" creationId="{F6307AC5-3C39-4665-B1A6-10C8C3672CB0}"/>
          </ac:picMkLst>
        </pc:picChg>
        <pc:picChg chg="mod">
          <ac:chgData name="Allen, Suzanne" userId="945bce01-bcb7-4c62-a5f5-c800697563ea" providerId="ADAL" clId="{36E704A8-282F-4369-8DDC-A7CDDD9DB1D5}" dt="2022-09-29T06:38:29.023" v="970" actId="962"/>
          <ac:picMkLst>
            <pc:docMk/>
            <pc:sldMk cId="1182074739" sldId="1738"/>
            <ac:picMk id="7" creationId="{BE01F9A7-4073-426E-B7B7-46BC260957CE}"/>
          </ac:picMkLst>
        </pc:picChg>
        <pc:picChg chg="mod">
          <ac:chgData name="Allen, Suzanne" userId="945bce01-bcb7-4c62-a5f5-c800697563ea" providerId="ADAL" clId="{36E704A8-282F-4369-8DDC-A7CDDD9DB1D5}" dt="2022-09-29T06:35:53.800" v="662" actId="962"/>
          <ac:picMkLst>
            <pc:docMk/>
            <pc:sldMk cId="1182074739" sldId="1738"/>
            <ac:picMk id="8" creationId="{7F4FEB80-6F63-4314-90C9-4D859C3AAF23}"/>
          </ac:picMkLst>
        </pc:picChg>
      </pc:sldChg>
      <pc:sldChg chg="modSp mod">
        <pc:chgData name="Allen, Suzanne" userId="945bce01-bcb7-4c62-a5f5-c800697563ea" providerId="ADAL" clId="{36E704A8-282F-4369-8DDC-A7CDDD9DB1D5}" dt="2022-09-29T06:44:23.643" v="1411" actId="962"/>
        <pc:sldMkLst>
          <pc:docMk/>
          <pc:sldMk cId="3258639883" sldId="1739"/>
        </pc:sldMkLst>
        <pc:grpChg chg="mod">
          <ac:chgData name="Allen, Suzanne" userId="945bce01-bcb7-4c62-a5f5-c800697563ea" providerId="ADAL" clId="{36E704A8-282F-4369-8DDC-A7CDDD9DB1D5}" dt="2022-09-29T06:44:02.142" v="1406" actId="962"/>
          <ac:grpSpMkLst>
            <pc:docMk/>
            <pc:sldMk cId="3258639883" sldId="1739"/>
            <ac:grpSpMk id="6" creationId="{0088B122-446D-455A-B891-270B1814E0D6}"/>
          </ac:grpSpMkLst>
        </pc:grpChg>
        <pc:grpChg chg="mod">
          <ac:chgData name="Allen, Suzanne" userId="945bce01-bcb7-4c62-a5f5-c800697563ea" providerId="ADAL" clId="{36E704A8-282F-4369-8DDC-A7CDDD9DB1D5}" dt="2022-09-29T06:44:11.640" v="1408" actId="962"/>
          <ac:grpSpMkLst>
            <pc:docMk/>
            <pc:sldMk cId="3258639883" sldId="1739"/>
            <ac:grpSpMk id="14" creationId="{4088B64E-06DF-44A4-8CAB-7B1FDA43E882}"/>
          </ac:grpSpMkLst>
        </pc:grpChg>
        <pc:picChg chg="mod">
          <ac:chgData name="Allen, Suzanne" userId="945bce01-bcb7-4c62-a5f5-c800697563ea" providerId="ADAL" clId="{36E704A8-282F-4369-8DDC-A7CDDD9DB1D5}" dt="2022-09-29T06:27:23.760" v="209" actId="962"/>
          <ac:picMkLst>
            <pc:docMk/>
            <pc:sldMk cId="3258639883" sldId="1739"/>
            <ac:picMk id="7" creationId="{315210F3-EA72-4751-902D-01CBFD1EF698}"/>
          </ac:picMkLst>
        </pc:picChg>
        <pc:picChg chg="mod">
          <ac:chgData name="Allen, Suzanne" userId="945bce01-bcb7-4c62-a5f5-c800697563ea" providerId="ADAL" clId="{36E704A8-282F-4369-8DDC-A7CDDD9DB1D5}" dt="2022-09-29T06:38:40.610" v="976" actId="962"/>
          <ac:picMkLst>
            <pc:docMk/>
            <pc:sldMk cId="3258639883" sldId="1739"/>
            <ac:picMk id="21" creationId="{393BF9CB-D352-4C03-AA1F-1CB3FCB66B80}"/>
          </ac:picMkLst>
        </pc:picChg>
        <pc:picChg chg="mod">
          <ac:chgData name="Allen, Suzanne" userId="945bce01-bcb7-4c62-a5f5-c800697563ea" providerId="ADAL" clId="{36E704A8-282F-4369-8DDC-A7CDDD9DB1D5}" dt="2022-09-29T06:35:41.843" v="656" actId="962"/>
          <ac:picMkLst>
            <pc:docMk/>
            <pc:sldMk cId="3258639883" sldId="1739"/>
            <ac:picMk id="22" creationId="{0554307D-0E3A-4721-A680-1D510D6564CC}"/>
          </ac:picMkLst>
        </pc:picChg>
        <pc:cxnChg chg="mod">
          <ac:chgData name="Allen, Suzanne" userId="945bce01-bcb7-4c62-a5f5-c800697563ea" providerId="ADAL" clId="{36E704A8-282F-4369-8DDC-A7CDDD9DB1D5}" dt="2022-09-29T06:44:16.463" v="1409" actId="962"/>
          <ac:cxnSpMkLst>
            <pc:docMk/>
            <pc:sldMk cId="3258639883" sldId="1739"/>
            <ac:cxnSpMk id="3" creationId="{F4FC58F0-ED21-4B20-81CD-074471508A35}"/>
          </ac:cxnSpMkLst>
        </pc:cxnChg>
        <pc:cxnChg chg="mod">
          <ac:chgData name="Allen, Suzanne" userId="945bce01-bcb7-4c62-a5f5-c800697563ea" providerId="ADAL" clId="{36E704A8-282F-4369-8DDC-A7CDDD9DB1D5}" dt="2022-09-29T06:44:18.932" v="1410" actId="962"/>
          <ac:cxnSpMkLst>
            <pc:docMk/>
            <pc:sldMk cId="3258639883" sldId="1739"/>
            <ac:cxnSpMk id="23" creationId="{64C21EC9-631A-4538-812A-90DA9EB78CC6}"/>
          </ac:cxnSpMkLst>
        </pc:cxnChg>
        <pc:cxnChg chg="mod">
          <ac:chgData name="Allen, Suzanne" userId="945bce01-bcb7-4c62-a5f5-c800697563ea" providerId="ADAL" clId="{36E704A8-282F-4369-8DDC-A7CDDD9DB1D5}" dt="2022-09-29T06:44:23.643" v="1411" actId="962"/>
          <ac:cxnSpMkLst>
            <pc:docMk/>
            <pc:sldMk cId="3258639883" sldId="1739"/>
            <ac:cxnSpMk id="24" creationId="{9DC6C514-A234-4CFF-B22A-B38A406231D5}"/>
          </ac:cxnSpMkLst>
        </pc:cxnChg>
      </pc:sldChg>
      <pc:sldChg chg="modSp mod">
        <pc:chgData name="Allen, Suzanne" userId="945bce01-bcb7-4c62-a5f5-c800697563ea" providerId="ADAL" clId="{36E704A8-282F-4369-8DDC-A7CDDD9DB1D5}" dt="2022-09-29T06:48:49.146" v="2084" actId="962"/>
        <pc:sldMkLst>
          <pc:docMk/>
          <pc:sldMk cId="388107696" sldId="1740"/>
        </pc:sldMkLst>
        <pc:spChg chg="mod">
          <ac:chgData name="Allen, Suzanne" userId="945bce01-bcb7-4c62-a5f5-c800697563ea" providerId="ADAL" clId="{36E704A8-282F-4369-8DDC-A7CDDD9DB1D5}" dt="2022-09-29T06:48:46.779" v="2083" actId="962"/>
          <ac:spMkLst>
            <pc:docMk/>
            <pc:sldMk cId="388107696" sldId="1740"/>
            <ac:spMk id="10" creationId="{63E841C2-92F0-4FAD-952B-EECB72FFE060}"/>
          </ac:spMkLst>
        </pc:spChg>
        <pc:spChg chg="mod">
          <ac:chgData name="Allen, Suzanne" userId="945bce01-bcb7-4c62-a5f5-c800697563ea" providerId="ADAL" clId="{36E704A8-282F-4369-8DDC-A7CDDD9DB1D5}" dt="2022-09-29T06:48:49.146" v="2084" actId="962"/>
          <ac:spMkLst>
            <pc:docMk/>
            <pc:sldMk cId="388107696" sldId="1740"/>
            <ac:spMk id="13" creationId="{70337A2E-BD63-4C5B-A278-39AC2E5B1C6F}"/>
          </ac:spMkLst>
        </pc:spChg>
        <pc:picChg chg="mod">
          <ac:chgData name="Allen, Suzanne" userId="945bce01-bcb7-4c62-a5f5-c800697563ea" providerId="ADAL" clId="{36E704A8-282F-4369-8DDC-A7CDDD9DB1D5}" dt="2022-09-29T06:29:58.101" v="251" actId="962"/>
          <ac:picMkLst>
            <pc:docMk/>
            <pc:sldMk cId="388107696" sldId="1740"/>
            <ac:picMk id="7" creationId="{315210F3-EA72-4751-902D-01CBFD1EF698}"/>
          </ac:picMkLst>
        </pc:picChg>
        <pc:picChg chg="mod">
          <ac:chgData name="Allen, Suzanne" userId="945bce01-bcb7-4c62-a5f5-c800697563ea" providerId="ADAL" clId="{36E704A8-282F-4369-8DDC-A7CDDD9DB1D5}" dt="2022-09-29T06:41:11.567" v="1004" actId="962"/>
          <ac:picMkLst>
            <pc:docMk/>
            <pc:sldMk cId="388107696" sldId="1740"/>
            <ac:picMk id="17" creationId="{A3E8DC08-5EFF-434A-A37B-F1AD9BAF9FF1}"/>
          </ac:picMkLst>
        </pc:picChg>
        <pc:picChg chg="mod">
          <ac:chgData name="Allen, Suzanne" userId="945bce01-bcb7-4c62-a5f5-c800697563ea" providerId="ADAL" clId="{36E704A8-282F-4369-8DDC-A7CDDD9DB1D5}" dt="2022-09-29T06:34:17.032" v="630" actId="962"/>
          <ac:picMkLst>
            <pc:docMk/>
            <pc:sldMk cId="388107696" sldId="1740"/>
            <ac:picMk id="18" creationId="{CFB9634E-0F96-423F-BCFE-19BEACC4D69E}"/>
          </ac:picMkLst>
        </pc:picChg>
      </pc:sldChg>
      <pc:sldChg chg="modSp mod">
        <pc:chgData name="Allen, Suzanne" userId="945bce01-bcb7-4c62-a5f5-c800697563ea" providerId="ADAL" clId="{36E704A8-282F-4369-8DDC-A7CDDD9DB1D5}" dt="2022-09-29T06:38:44.263" v="978" actId="962"/>
        <pc:sldMkLst>
          <pc:docMk/>
          <pc:sldMk cId="3403658383" sldId="1741"/>
        </pc:sldMkLst>
        <pc:picChg chg="mod">
          <ac:chgData name="Allen, Suzanne" userId="945bce01-bcb7-4c62-a5f5-c800697563ea" providerId="ADAL" clId="{36E704A8-282F-4369-8DDC-A7CDDD9DB1D5}" dt="2022-09-29T06:38:44.263" v="978" actId="962"/>
          <ac:picMkLst>
            <pc:docMk/>
            <pc:sldMk cId="3403658383" sldId="1741"/>
            <ac:picMk id="6" creationId="{161AC2C2-1A9D-4EE8-A26C-E7D2F61C8969}"/>
          </ac:picMkLst>
        </pc:picChg>
        <pc:picChg chg="mod">
          <ac:chgData name="Allen, Suzanne" userId="945bce01-bcb7-4c62-a5f5-c800697563ea" providerId="ADAL" clId="{36E704A8-282F-4369-8DDC-A7CDDD9DB1D5}" dt="2022-09-29T06:28:01.290" v="212" actId="962"/>
          <ac:picMkLst>
            <pc:docMk/>
            <pc:sldMk cId="3403658383" sldId="1741"/>
            <ac:picMk id="7" creationId="{315210F3-EA72-4751-902D-01CBFD1EF698}"/>
          </ac:picMkLst>
        </pc:picChg>
        <pc:picChg chg="mod">
          <ac:chgData name="Allen, Suzanne" userId="945bce01-bcb7-4c62-a5f5-c800697563ea" providerId="ADAL" clId="{36E704A8-282F-4369-8DDC-A7CDDD9DB1D5}" dt="2022-09-29T06:35:38.274" v="654" actId="962"/>
          <ac:picMkLst>
            <pc:docMk/>
            <pc:sldMk cId="3403658383" sldId="1741"/>
            <ac:picMk id="8" creationId="{858AA9C2-3298-4F2B-804C-C0091CD7250E}"/>
          </ac:picMkLst>
        </pc:picChg>
      </pc:sldChg>
      <pc:sldChg chg="modSp mod">
        <pc:chgData name="Allen, Suzanne" userId="945bce01-bcb7-4c62-a5f5-c800697563ea" providerId="ADAL" clId="{36E704A8-282F-4369-8DDC-A7CDDD9DB1D5}" dt="2022-09-29T06:38:56.423" v="980" actId="962"/>
        <pc:sldMkLst>
          <pc:docMk/>
          <pc:sldMk cId="4096961810" sldId="1742"/>
        </pc:sldMkLst>
        <pc:picChg chg="mod">
          <ac:chgData name="Allen, Suzanne" userId="945bce01-bcb7-4c62-a5f5-c800697563ea" providerId="ADAL" clId="{36E704A8-282F-4369-8DDC-A7CDDD9DB1D5}" dt="2022-09-29T06:28:06.122" v="215" actId="962"/>
          <ac:picMkLst>
            <pc:docMk/>
            <pc:sldMk cId="4096961810" sldId="1742"/>
            <ac:picMk id="4" creationId="{F6307AC5-3C39-4665-B1A6-10C8C3672CB0}"/>
          </ac:picMkLst>
        </pc:picChg>
        <pc:picChg chg="mod">
          <ac:chgData name="Allen, Suzanne" userId="945bce01-bcb7-4c62-a5f5-c800697563ea" providerId="ADAL" clId="{36E704A8-282F-4369-8DDC-A7CDDD9DB1D5}" dt="2022-09-29T06:38:56.423" v="980" actId="962"/>
          <ac:picMkLst>
            <pc:docMk/>
            <pc:sldMk cId="4096961810" sldId="1742"/>
            <ac:picMk id="15" creationId="{F39EEE9B-BC83-4F11-B248-1A371598981F}"/>
          </ac:picMkLst>
        </pc:picChg>
        <pc:picChg chg="mod">
          <ac:chgData name="Allen, Suzanne" userId="945bce01-bcb7-4c62-a5f5-c800697563ea" providerId="ADAL" clId="{36E704A8-282F-4369-8DDC-A7CDDD9DB1D5}" dt="2022-09-29T06:35:31.315" v="652" actId="962"/>
          <ac:picMkLst>
            <pc:docMk/>
            <pc:sldMk cId="4096961810" sldId="1742"/>
            <ac:picMk id="16" creationId="{41F8A6D8-339A-4A29-9E77-E3AA59E0E7A1}"/>
          </ac:picMkLst>
        </pc:picChg>
      </pc:sldChg>
      <pc:sldChg chg="modSp mod">
        <pc:chgData name="Allen, Suzanne" userId="945bce01-bcb7-4c62-a5f5-c800697563ea" providerId="ADAL" clId="{36E704A8-282F-4369-8DDC-A7CDDD9DB1D5}" dt="2022-09-29T06:40:41.277" v="994" actId="962"/>
        <pc:sldMkLst>
          <pc:docMk/>
          <pc:sldMk cId="1262408214" sldId="1744"/>
        </pc:sldMkLst>
        <pc:picChg chg="mod">
          <ac:chgData name="Allen, Suzanne" userId="945bce01-bcb7-4c62-a5f5-c800697563ea" providerId="ADAL" clId="{36E704A8-282F-4369-8DDC-A7CDDD9DB1D5}" dt="2022-09-29T06:29:24.002" v="236" actId="962"/>
          <ac:picMkLst>
            <pc:docMk/>
            <pc:sldMk cId="1262408214" sldId="1744"/>
            <ac:picMk id="4" creationId="{F6307AC5-3C39-4665-B1A6-10C8C3672CB0}"/>
          </ac:picMkLst>
        </pc:picChg>
        <pc:picChg chg="mod">
          <ac:chgData name="Allen, Suzanne" userId="945bce01-bcb7-4c62-a5f5-c800697563ea" providerId="ADAL" clId="{36E704A8-282F-4369-8DDC-A7CDDD9DB1D5}" dt="2022-09-29T06:40:41.277" v="994" actId="962"/>
          <ac:picMkLst>
            <pc:docMk/>
            <pc:sldMk cId="1262408214" sldId="1744"/>
            <ac:picMk id="7" creationId="{13E703B4-AA1E-4366-A00A-14BB6937BCF8}"/>
          </ac:picMkLst>
        </pc:picChg>
        <pc:picChg chg="mod">
          <ac:chgData name="Allen, Suzanne" userId="945bce01-bcb7-4c62-a5f5-c800697563ea" providerId="ADAL" clId="{36E704A8-282F-4369-8DDC-A7CDDD9DB1D5}" dt="2022-09-29T06:34:55.872" v="640" actId="962"/>
          <ac:picMkLst>
            <pc:docMk/>
            <pc:sldMk cId="1262408214" sldId="1744"/>
            <ac:picMk id="8" creationId="{1A8F270C-4668-4BA6-9BFA-9250408B6C38}"/>
          </ac:picMkLst>
        </pc:picChg>
      </pc:sldChg>
      <pc:sldChg chg="modSp mod">
        <pc:chgData name="Allen, Suzanne" userId="945bce01-bcb7-4c62-a5f5-c800697563ea" providerId="ADAL" clId="{36E704A8-282F-4369-8DDC-A7CDDD9DB1D5}" dt="2022-09-29T06:45:21.845" v="1663" actId="962"/>
        <pc:sldMkLst>
          <pc:docMk/>
          <pc:sldMk cId="2444541466" sldId="1745"/>
        </pc:sldMkLst>
        <pc:grpChg chg="mod">
          <ac:chgData name="Allen, Suzanne" userId="945bce01-bcb7-4c62-a5f5-c800697563ea" providerId="ADAL" clId="{36E704A8-282F-4369-8DDC-A7CDDD9DB1D5}" dt="2022-09-29T06:45:21.845" v="1663" actId="962"/>
          <ac:grpSpMkLst>
            <pc:docMk/>
            <pc:sldMk cId="2444541466" sldId="1745"/>
            <ac:grpSpMk id="6" creationId="{0AD97B7D-50C4-48FF-ABFA-B95A53586613}"/>
          </ac:grpSpMkLst>
        </pc:grpChg>
        <pc:picChg chg="mod">
          <ac:chgData name="Allen, Suzanne" userId="945bce01-bcb7-4c62-a5f5-c800697563ea" providerId="ADAL" clId="{36E704A8-282F-4369-8DDC-A7CDDD9DB1D5}" dt="2022-09-29T06:28:11.031" v="218" actId="962"/>
          <ac:picMkLst>
            <pc:docMk/>
            <pc:sldMk cId="2444541466" sldId="1745"/>
            <ac:picMk id="7" creationId="{315210F3-EA72-4751-902D-01CBFD1EF698}"/>
          </ac:picMkLst>
        </pc:picChg>
        <pc:picChg chg="mod">
          <ac:chgData name="Allen, Suzanne" userId="945bce01-bcb7-4c62-a5f5-c800697563ea" providerId="ADAL" clId="{36E704A8-282F-4369-8DDC-A7CDDD9DB1D5}" dt="2022-09-29T06:39:00.692" v="982" actId="962"/>
          <ac:picMkLst>
            <pc:docMk/>
            <pc:sldMk cId="2444541466" sldId="1745"/>
            <ac:picMk id="23" creationId="{02BC4710-EBA0-49D7-86DF-9BE7EB805C1D}"/>
          </ac:picMkLst>
        </pc:picChg>
        <pc:picChg chg="mod">
          <ac:chgData name="Allen, Suzanne" userId="945bce01-bcb7-4c62-a5f5-c800697563ea" providerId="ADAL" clId="{36E704A8-282F-4369-8DDC-A7CDDD9DB1D5}" dt="2022-09-29T06:35:26.920" v="650" actId="962"/>
          <ac:picMkLst>
            <pc:docMk/>
            <pc:sldMk cId="2444541466" sldId="1745"/>
            <ac:picMk id="24" creationId="{30829D29-C3B5-4B06-950D-DD8F1AB167D4}"/>
          </ac:picMkLst>
        </pc:picChg>
      </pc:sldChg>
      <pc:sldChg chg="modSp mod">
        <pc:chgData name="Allen, Suzanne" userId="945bce01-bcb7-4c62-a5f5-c800697563ea" providerId="ADAL" clId="{36E704A8-282F-4369-8DDC-A7CDDD9DB1D5}" dt="2022-09-29T06:45:41.564" v="1711" actId="962"/>
        <pc:sldMkLst>
          <pc:docMk/>
          <pc:sldMk cId="2381503553" sldId="1747"/>
        </pc:sldMkLst>
        <pc:spChg chg="mod">
          <ac:chgData name="Allen, Suzanne" userId="945bce01-bcb7-4c62-a5f5-c800697563ea" providerId="ADAL" clId="{36E704A8-282F-4369-8DDC-A7CDDD9DB1D5}" dt="2022-09-29T06:35:18.615" v="646" actId="962"/>
          <ac:spMkLst>
            <pc:docMk/>
            <pc:sldMk cId="2381503553" sldId="1747"/>
            <ac:spMk id="12" creationId="{FB9629E8-B302-4C52-98B4-D9EC24EF33E0}"/>
          </ac:spMkLst>
        </pc:spChg>
        <pc:grpChg chg="mod">
          <ac:chgData name="Allen, Suzanne" userId="945bce01-bcb7-4c62-a5f5-c800697563ea" providerId="ADAL" clId="{36E704A8-282F-4369-8DDC-A7CDDD9DB1D5}" dt="2022-09-29T06:45:41.564" v="1711" actId="962"/>
          <ac:grpSpMkLst>
            <pc:docMk/>
            <pc:sldMk cId="2381503553" sldId="1747"/>
            <ac:grpSpMk id="9" creationId="{604DF36B-D124-4EA8-8E3D-F0A6DA746BBC}"/>
          </ac:grpSpMkLst>
        </pc:grpChg>
        <pc:picChg chg="mod">
          <ac:chgData name="Allen, Suzanne" userId="945bce01-bcb7-4c62-a5f5-c800697563ea" providerId="ADAL" clId="{36E704A8-282F-4369-8DDC-A7CDDD9DB1D5}" dt="2022-09-29T06:39:09.308" v="986" actId="962"/>
          <ac:picMkLst>
            <pc:docMk/>
            <pc:sldMk cId="2381503553" sldId="1747"/>
            <ac:picMk id="6" creationId="{9C9BC82F-B5F9-4DA3-8C0A-222943B3BD30}"/>
          </ac:picMkLst>
        </pc:picChg>
        <pc:picChg chg="mod">
          <ac:chgData name="Allen, Suzanne" userId="945bce01-bcb7-4c62-a5f5-c800697563ea" providerId="ADAL" clId="{36E704A8-282F-4369-8DDC-A7CDDD9DB1D5}" dt="2022-09-29T06:28:25.055" v="224" actId="962"/>
          <ac:picMkLst>
            <pc:docMk/>
            <pc:sldMk cId="2381503553" sldId="1747"/>
            <ac:picMk id="7" creationId="{315210F3-EA72-4751-902D-01CBFD1EF698}"/>
          </ac:picMkLst>
        </pc:picChg>
      </pc:sldChg>
      <pc:sldChg chg="modSp mod">
        <pc:chgData name="Allen, Suzanne" userId="945bce01-bcb7-4c62-a5f5-c800697563ea" providerId="ADAL" clId="{36E704A8-282F-4369-8DDC-A7CDDD9DB1D5}" dt="2022-09-29T06:45:31.751" v="1687" actId="962"/>
        <pc:sldMkLst>
          <pc:docMk/>
          <pc:sldMk cId="2764716895" sldId="1748"/>
        </pc:sldMkLst>
        <pc:grpChg chg="mod">
          <ac:chgData name="Allen, Suzanne" userId="945bce01-bcb7-4c62-a5f5-c800697563ea" providerId="ADAL" clId="{36E704A8-282F-4369-8DDC-A7CDDD9DB1D5}" dt="2022-09-29T06:45:31.751" v="1687" actId="962"/>
          <ac:grpSpMkLst>
            <pc:docMk/>
            <pc:sldMk cId="2764716895" sldId="1748"/>
            <ac:grpSpMk id="11" creationId="{ACEE6B67-0FBA-485C-8043-014CE3B128E6}"/>
          </ac:grpSpMkLst>
        </pc:grpChg>
        <pc:picChg chg="mod">
          <ac:chgData name="Allen, Suzanne" userId="945bce01-bcb7-4c62-a5f5-c800697563ea" providerId="ADAL" clId="{36E704A8-282F-4369-8DDC-A7CDDD9DB1D5}" dt="2022-09-29T06:28:14.875" v="221" actId="962"/>
          <ac:picMkLst>
            <pc:docMk/>
            <pc:sldMk cId="2764716895" sldId="1748"/>
            <ac:picMk id="7" creationId="{315210F3-EA72-4751-902D-01CBFD1EF698}"/>
          </ac:picMkLst>
        </pc:picChg>
        <pc:picChg chg="mod">
          <ac:chgData name="Allen, Suzanne" userId="945bce01-bcb7-4c62-a5f5-c800697563ea" providerId="ADAL" clId="{36E704A8-282F-4369-8DDC-A7CDDD9DB1D5}" dt="2022-09-29T06:39:05.110" v="984" actId="962"/>
          <ac:picMkLst>
            <pc:docMk/>
            <pc:sldMk cId="2764716895" sldId="1748"/>
            <ac:picMk id="15" creationId="{EBC355DA-EDED-465A-8E9B-9452CE575D7A}"/>
          </ac:picMkLst>
        </pc:picChg>
        <pc:picChg chg="mod">
          <ac:chgData name="Allen, Suzanne" userId="945bce01-bcb7-4c62-a5f5-c800697563ea" providerId="ADAL" clId="{36E704A8-282F-4369-8DDC-A7CDDD9DB1D5}" dt="2022-09-29T06:35:22.441" v="648" actId="962"/>
          <ac:picMkLst>
            <pc:docMk/>
            <pc:sldMk cId="2764716895" sldId="1748"/>
            <ac:picMk id="16" creationId="{2B3C90EF-6985-4048-828F-4A568A3572A7}"/>
          </ac:picMkLst>
        </pc:picChg>
      </pc:sldChg>
      <pc:sldChg chg="modSp mod">
        <pc:chgData name="Allen, Suzanne" userId="945bce01-bcb7-4c62-a5f5-c800697563ea" providerId="ADAL" clId="{36E704A8-282F-4369-8DDC-A7CDDD9DB1D5}" dt="2022-09-29T06:48:21.530" v="2076" actId="962"/>
        <pc:sldMkLst>
          <pc:docMk/>
          <pc:sldMk cId="1018512294" sldId="1750"/>
        </pc:sldMkLst>
        <pc:spChg chg="mod">
          <ac:chgData name="Allen, Suzanne" userId="945bce01-bcb7-4c62-a5f5-c800697563ea" providerId="ADAL" clId="{36E704A8-282F-4369-8DDC-A7CDDD9DB1D5}" dt="2022-09-29T06:47:48.392" v="1988" actId="962"/>
          <ac:spMkLst>
            <pc:docMk/>
            <pc:sldMk cId="1018512294" sldId="1750"/>
            <ac:spMk id="2" creationId="{33916E4C-8817-4790-9B54-29EF87641346}"/>
          </ac:spMkLst>
        </pc:spChg>
        <pc:spChg chg="mod">
          <ac:chgData name="Allen, Suzanne" userId="945bce01-bcb7-4c62-a5f5-c800697563ea" providerId="ADAL" clId="{36E704A8-282F-4369-8DDC-A7CDDD9DB1D5}" dt="2022-09-29T06:48:14.619" v="2073" actId="962"/>
          <ac:spMkLst>
            <pc:docMk/>
            <pc:sldMk cId="1018512294" sldId="1750"/>
            <ac:spMk id="8" creationId="{D43FA3E1-4ADC-4646-A8F8-928D1B49A181}"/>
          </ac:spMkLst>
        </pc:spChg>
        <pc:spChg chg="mod">
          <ac:chgData name="Allen, Suzanne" userId="945bce01-bcb7-4c62-a5f5-c800697563ea" providerId="ADAL" clId="{36E704A8-282F-4369-8DDC-A7CDDD9DB1D5}" dt="2022-09-29T06:48:19.577" v="2075" actId="962"/>
          <ac:spMkLst>
            <pc:docMk/>
            <pc:sldMk cId="1018512294" sldId="1750"/>
            <ac:spMk id="15" creationId="{ADF8F05E-13D2-4A3A-8849-FCC148B2DD2E}"/>
          </ac:spMkLst>
        </pc:spChg>
        <pc:picChg chg="mod">
          <ac:chgData name="Allen, Suzanne" userId="945bce01-bcb7-4c62-a5f5-c800697563ea" providerId="ADAL" clId="{36E704A8-282F-4369-8DDC-A7CDDD9DB1D5}" dt="2022-09-29T06:29:28.332" v="239" actId="962"/>
          <ac:picMkLst>
            <pc:docMk/>
            <pc:sldMk cId="1018512294" sldId="1750"/>
            <ac:picMk id="4" creationId="{F6307AC5-3C39-4665-B1A6-10C8C3672CB0}"/>
          </ac:picMkLst>
        </pc:picChg>
        <pc:picChg chg="mod">
          <ac:chgData name="Allen, Suzanne" userId="945bce01-bcb7-4c62-a5f5-c800697563ea" providerId="ADAL" clId="{36E704A8-282F-4369-8DDC-A7CDDD9DB1D5}" dt="2022-09-29T06:40:47.117" v="996" actId="962"/>
          <ac:picMkLst>
            <pc:docMk/>
            <pc:sldMk cId="1018512294" sldId="1750"/>
            <ac:picMk id="19" creationId="{CB620F35-D306-403E-8B13-4897118C4ABF}"/>
          </ac:picMkLst>
        </pc:picChg>
        <pc:picChg chg="mod">
          <ac:chgData name="Allen, Suzanne" userId="945bce01-bcb7-4c62-a5f5-c800697563ea" providerId="ADAL" clId="{36E704A8-282F-4369-8DDC-A7CDDD9DB1D5}" dt="2022-09-29T06:34:51.630" v="638" actId="962"/>
          <ac:picMkLst>
            <pc:docMk/>
            <pc:sldMk cId="1018512294" sldId="1750"/>
            <ac:picMk id="20" creationId="{F18BAB35-A1BA-4C2D-93B4-5F51B774F7C1}"/>
          </ac:picMkLst>
        </pc:picChg>
        <pc:picChg chg="mod">
          <ac:chgData name="Allen, Suzanne" userId="945bce01-bcb7-4c62-a5f5-c800697563ea" providerId="ADAL" clId="{36E704A8-282F-4369-8DDC-A7CDDD9DB1D5}" dt="2022-09-29T06:46:45.830" v="1987" actId="962"/>
          <ac:picMkLst>
            <pc:docMk/>
            <pc:sldMk cId="1018512294" sldId="1750"/>
            <ac:picMk id="1025" creationId="{C2CF0E57-BDAC-4F56-9C2F-AAD572F20B94}"/>
          </ac:picMkLst>
        </pc:picChg>
        <pc:picChg chg="mod">
          <ac:chgData name="Allen, Suzanne" userId="945bce01-bcb7-4c62-a5f5-c800697563ea" providerId="ADAL" clId="{36E704A8-282F-4369-8DDC-A7CDDD9DB1D5}" dt="2022-09-29T06:46:30.939" v="1891" actId="962"/>
          <ac:picMkLst>
            <pc:docMk/>
            <pc:sldMk cId="1018512294" sldId="1750"/>
            <ac:picMk id="1026" creationId="{779032F3-966A-4753-827C-1E0479163E8E}"/>
          </ac:picMkLst>
        </pc:picChg>
        <pc:cxnChg chg="mod">
          <ac:chgData name="Allen, Suzanne" userId="945bce01-bcb7-4c62-a5f5-c800697563ea" providerId="ADAL" clId="{36E704A8-282F-4369-8DDC-A7CDDD9DB1D5}" dt="2022-09-29T06:48:17.484" v="2074" actId="962"/>
          <ac:cxnSpMkLst>
            <pc:docMk/>
            <pc:sldMk cId="1018512294" sldId="1750"/>
            <ac:cxnSpMk id="12" creationId="{FEAD5841-6147-4D2F-8B70-D574008153D2}"/>
          </ac:cxnSpMkLst>
        </pc:cxnChg>
        <pc:cxnChg chg="mod">
          <ac:chgData name="Allen, Suzanne" userId="945bce01-bcb7-4c62-a5f5-c800697563ea" providerId="ADAL" clId="{36E704A8-282F-4369-8DDC-A7CDDD9DB1D5}" dt="2022-09-29T06:48:21.530" v="2076" actId="962"/>
          <ac:cxnSpMkLst>
            <pc:docMk/>
            <pc:sldMk cId="1018512294" sldId="1750"/>
            <ac:cxnSpMk id="17" creationId="{9AFC8984-5999-4A6A-BF94-7876486626CD}"/>
          </ac:cxnSpMkLst>
        </pc:cxnChg>
      </pc:sldChg>
      <pc:sldChg chg="modSp mod">
        <pc:chgData name="Allen, Suzanne" userId="945bce01-bcb7-4c62-a5f5-c800697563ea" providerId="ADAL" clId="{36E704A8-282F-4369-8DDC-A7CDDD9DB1D5}" dt="2022-09-29T06:48:43.249" v="2082" actId="962"/>
        <pc:sldMkLst>
          <pc:docMk/>
          <pc:sldMk cId="1575312525" sldId="1751"/>
        </pc:sldMkLst>
        <pc:spChg chg="mod">
          <ac:chgData name="Allen, Suzanne" userId="945bce01-bcb7-4c62-a5f5-c800697563ea" providerId="ADAL" clId="{36E704A8-282F-4369-8DDC-A7CDDD9DB1D5}" dt="2022-09-29T06:48:34.172" v="2080" actId="962"/>
          <ac:spMkLst>
            <pc:docMk/>
            <pc:sldMk cId="1575312525" sldId="1751"/>
            <ac:spMk id="6" creationId="{293AE18E-098E-435A-930D-E1562826D0C9}"/>
          </ac:spMkLst>
        </pc:spChg>
        <pc:spChg chg="mod">
          <ac:chgData name="Allen, Suzanne" userId="945bce01-bcb7-4c62-a5f5-c800697563ea" providerId="ADAL" clId="{36E704A8-282F-4369-8DDC-A7CDDD9DB1D5}" dt="2022-09-29T06:48:36.813" v="2081" actId="962"/>
          <ac:spMkLst>
            <pc:docMk/>
            <pc:sldMk cId="1575312525" sldId="1751"/>
            <ac:spMk id="18" creationId="{AD9923BF-D428-4C8F-8C9C-DD8F02198D27}"/>
          </ac:spMkLst>
        </pc:spChg>
        <pc:spChg chg="mod">
          <ac:chgData name="Allen, Suzanne" userId="945bce01-bcb7-4c62-a5f5-c800697563ea" providerId="ADAL" clId="{36E704A8-282F-4369-8DDC-A7CDDD9DB1D5}" dt="2022-09-29T06:24:42.630" v="1" actId="33553"/>
          <ac:spMkLst>
            <pc:docMk/>
            <pc:sldMk cId="1575312525" sldId="1751"/>
            <ac:spMk id="23" creationId="{56381E83-3727-4712-A6D6-E2FEFC106D29}"/>
          </ac:spMkLst>
        </pc:spChg>
        <pc:picChg chg="mod">
          <ac:chgData name="Allen, Suzanne" userId="945bce01-bcb7-4c62-a5f5-c800697563ea" providerId="ADAL" clId="{36E704A8-282F-4369-8DDC-A7CDDD9DB1D5}" dt="2022-09-29T06:29:53.983" v="248" actId="962"/>
          <ac:picMkLst>
            <pc:docMk/>
            <pc:sldMk cId="1575312525" sldId="1751"/>
            <ac:picMk id="4" creationId="{F6307AC5-3C39-4665-B1A6-10C8C3672CB0}"/>
          </ac:picMkLst>
        </pc:picChg>
        <pc:picChg chg="mod">
          <ac:chgData name="Allen, Suzanne" userId="945bce01-bcb7-4c62-a5f5-c800697563ea" providerId="ADAL" clId="{36E704A8-282F-4369-8DDC-A7CDDD9DB1D5}" dt="2022-09-29T06:41:07.264" v="1002" actId="962"/>
          <ac:picMkLst>
            <pc:docMk/>
            <pc:sldMk cId="1575312525" sldId="1751"/>
            <ac:picMk id="43" creationId="{D2B36BF9-91C3-43FD-B887-DFE279198E36}"/>
          </ac:picMkLst>
        </pc:picChg>
        <pc:picChg chg="mod">
          <ac:chgData name="Allen, Suzanne" userId="945bce01-bcb7-4c62-a5f5-c800697563ea" providerId="ADAL" clId="{36E704A8-282F-4369-8DDC-A7CDDD9DB1D5}" dt="2022-09-29T06:34:22.710" v="632" actId="962"/>
          <ac:picMkLst>
            <pc:docMk/>
            <pc:sldMk cId="1575312525" sldId="1751"/>
            <ac:picMk id="44" creationId="{51808D69-E750-45DC-8715-9A33AB3872B8}"/>
          </ac:picMkLst>
        </pc:picChg>
        <pc:inkChg chg="mod">
          <ac:chgData name="Allen, Suzanne" userId="945bce01-bcb7-4c62-a5f5-c800697563ea" providerId="ADAL" clId="{36E704A8-282F-4369-8DDC-A7CDDD9DB1D5}" dt="2022-09-29T06:48:43.249" v="2082" actId="962"/>
          <ac:inkMkLst>
            <pc:docMk/>
            <pc:sldMk cId="1575312525" sldId="1751"/>
            <ac:inkMk id="33" creationId="{A66322A9-3B63-4116-B2A4-4A6F6E8922FE}"/>
          </ac:inkMkLst>
        </pc:inkChg>
      </pc:sldChg>
      <pc:sldChg chg="modSp mod">
        <pc:chgData name="Allen, Suzanne" userId="945bce01-bcb7-4c62-a5f5-c800697563ea" providerId="ADAL" clId="{36E704A8-282F-4369-8DDC-A7CDDD9DB1D5}" dt="2022-09-29T06:46:17.112" v="1815" actId="962"/>
        <pc:sldMkLst>
          <pc:docMk/>
          <pc:sldMk cId="894007517" sldId="1752"/>
        </pc:sldMkLst>
        <pc:picChg chg="mod">
          <ac:chgData name="Allen, Suzanne" userId="945bce01-bcb7-4c62-a5f5-c800697563ea" providerId="ADAL" clId="{36E704A8-282F-4369-8DDC-A7CDDD9DB1D5}" dt="2022-09-29T06:29:19.738" v="233" actId="962"/>
          <ac:picMkLst>
            <pc:docMk/>
            <pc:sldMk cId="894007517" sldId="1752"/>
            <ac:picMk id="4" creationId="{F6307AC5-3C39-4665-B1A6-10C8C3672CB0}"/>
          </ac:picMkLst>
        </pc:picChg>
        <pc:picChg chg="mod">
          <ac:chgData name="Allen, Suzanne" userId="945bce01-bcb7-4c62-a5f5-c800697563ea" providerId="ADAL" clId="{36E704A8-282F-4369-8DDC-A7CDDD9DB1D5}" dt="2022-09-29T06:40:36.557" v="992" actId="962"/>
          <ac:picMkLst>
            <pc:docMk/>
            <pc:sldMk cId="894007517" sldId="1752"/>
            <ac:picMk id="6" creationId="{1333A9C5-6CCE-4877-ADFE-0D5DAFBC2592}"/>
          </ac:picMkLst>
        </pc:picChg>
        <pc:picChg chg="mod">
          <ac:chgData name="Allen, Suzanne" userId="945bce01-bcb7-4c62-a5f5-c800697563ea" providerId="ADAL" clId="{36E704A8-282F-4369-8DDC-A7CDDD9DB1D5}" dt="2022-09-29T06:46:17.112" v="1815" actId="962"/>
          <ac:picMkLst>
            <pc:docMk/>
            <pc:sldMk cId="894007517" sldId="1752"/>
            <ac:picMk id="7" creationId="{66AC98D2-7E40-4937-A6DD-0B6F1D398F4F}"/>
          </ac:picMkLst>
        </pc:picChg>
      </pc:sldChg>
      <pc:sldChg chg="modSp mod">
        <pc:chgData name="Allen, Suzanne" userId="945bce01-bcb7-4c62-a5f5-c800697563ea" providerId="ADAL" clId="{36E704A8-282F-4369-8DDC-A7CDDD9DB1D5}" dt="2022-09-29T06:48:59.059" v="2086" actId="962"/>
        <pc:sldMkLst>
          <pc:docMk/>
          <pc:sldMk cId="823142276" sldId="1753"/>
        </pc:sldMkLst>
        <pc:spChg chg="mod">
          <ac:chgData name="Allen, Suzanne" userId="945bce01-bcb7-4c62-a5f5-c800697563ea" providerId="ADAL" clId="{36E704A8-282F-4369-8DDC-A7CDDD9DB1D5}" dt="2022-09-29T06:48:57.182" v="2085" actId="962"/>
          <ac:spMkLst>
            <pc:docMk/>
            <pc:sldMk cId="823142276" sldId="1753"/>
            <ac:spMk id="10" creationId="{63E841C2-92F0-4FAD-952B-EECB72FFE060}"/>
          </ac:spMkLst>
        </pc:spChg>
        <pc:spChg chg="mod">
          <ac:chgData name="Allen, Suzanne" userId="945bce01-bcb7-4c62-a5f5-c800697563ea" providerId="ADAL" clId="{36E704A8-282F-4369-8DDC-A7CDDD9DB1D5}" dt="2022-09-29T06:48:59.059" v="2086" actId="962"/>
          <ac:spMkLst>
            <pc:docMk/>
            <pc:sldMk cId="823142276" sldId="1753"/>
            <ac:spMk id="13" creationId="{70337A2E-BD63-4C5B-A278-39AC2E5B1C6F}"/>
          </ac:spMkLst>
        </pc:spChg>
        <pc:picChg chg="mod">
          <ac:chgData name="Allen, Suzanne" userId="945bce01-bcb7-4c62-a5f5-c800697563ea" providerId="ADAL" clId="{36E704A8-282F-4369-8DDC-A7CDDD9DB1D5}" dt="2022-09-29T06:30:01.747" v="254" actId="962"/>
          <ac:picMkLst>
            <pc:docMk/>
            <pc:sldMk cId="823142276" sldId="1753"/>
            <ac:picMk id="7" creationId="{315210F3-EA72-4751-902D-01CBFD1EF698}"/>
          </ac:picMkLst>
        </pc:picChg>
        <pc:picChg chg="mod">
          <ac:chgData name="Allen, Suzanne" userId="945bce01-bcb7-4c62-a5f5-c800697563ea" providerId="ADAL" clId="{36E704A8-282F-4369-8DDC-A7CDDD9DB1D5}" dt="2022-09-29T06:41:15.656" v="1006" actId="962"/>
          <ac:picMkLst>
            <pc:docMk/>
            <pc:sldMk cId="823142276" sldId="1753"/>
            <ac:picMk id="17" creationId="{A3E8DC08-5EFF-434A-A37B-F1AD9BAF9FF1}"/>
          </ac:picMkLst>
        </pc:picChg>
        <pc:picChg chg="mod">
          <ac:chgData name="Allen, Suzanne" userId="945bce01-bcb7-4c62-a5f5-c800697563ea" providerId="ADAL" clId="{36E704A8-282F-4369-8DDC-A7CDDD9DB1D5}" dt="2022-09-29T06:34:13.048" v="628" actId="962"/>
          <ac:picMkLst>
            <pc:docMk/>
            <pc:sldMk cId="823142276" sldId="1753"/>
            <ac:picMk id="18" creationId="{CFB9634E-0F96-423F-BCFE-19BEACC4D69E}"/>
          </ac:picMkLst>
        </pc:picChg>
      </pc:sldChg>
      <pc:sldChg chg="modSp mod">
        <pc:chgData name="Allen, Suzanne" userId="945bce01-bcb7-4c62-a5f5-c800697563ea" providerId="ADAL" clId="{36E704A8-282F-4369-8DDC-A7CDDD9DB1D5}" dt="2022-09-29T06:49:03.246" v="2088" actId="962"/>
        <pc:sldMkLst>
          <pc:docMk/>
          <pc:sldMk cId="3089814891" sldId="1754"/>
        </pc:sldMkLst>
        <pc:spChg chg="mod">
          <ac:chgData name="Allen, Suzanne" userId="945bce01-bcb7-4c62-a5f5-c800697563ea" providerId="ADAL" clId="{36E704A8-282F-4369-8DDC-A7CDDD9DB1D5}" dt="2022-09-29T06:49:01.317" v="2087" actId="962"/>
          <ac:spMkLst>
            <pc:docMk/>
            <pc:sldMk cId="3089814891" sldId="1754"/>
            <ac:spMk id="10" creationId="{63E841C2-92F0-4FAD-952B-EECB72FFE060}"/>
          </ac:spMkLst>
        </pc:spChg>
        <pc:spChg chg="mod">
          <ac:chgData name="Allen, Suzanne" userId="945bce01-bcb7-4c62-a5f5-c800697563ea" providerId="ADAL" clId="{36E704A8-282F-4369-8DDC-A7CDDD9DB1D5}" dt="2022-09-29T06:49:03.246" v="2088" actId="962"/>
          <ac:spMkLst>
            <pc:docMk/>
            <pc:sldMk cId="3089814891" sldId="1754"/>
            <ac:spMk id="13" creationId="{70337A2E-BD63-4C5B-A278-39AC2E5B1C6F}"/>
          </ac:spMkLst>
        </pc:spChg>
        <pc:picChg chg="mod">
          <ac:chgData name="Allen, Suzanne" userId="945bce01-bcb7-4c62-a5f5-c800697563ea" providerId="ADAL" clId="{36E704A8-282F-4369-8DDC-A7CDDD9DB1D5}" dt="2022-09-29T06:30:08.254" v="257" actId="962"/>
          <ac:picMkLst>
            <pc:docMk/>
            <pc:sldMk cId="3089814891" sldId="1754"/>
            <ac:picMk id="7" creationId="{315210F3-EA72-4751-902D-01CBFD1EF698}"/>
          </ac:picMkLst>
        </pc:picChg>
        <pc:picChg chg="mod">
          <ac:chgData name="Allen, Suzanne" userId="945bce01-bcb7-4c62-a5f5-c800697563ea" providerId="ADAL" clId="{36E704A8-282F-4369-8DDC-A7CDDD9DB1D5}" dt="2022-09-29T06:41:19.972" v="1008" actId="962"/>
          <ac:picMkLst>
            <pc:docMk/>
            <pc:sldMk cId="3089814891" sldId="1754"/>
            <ac:picMk id="17" creationId="{A3E8DC08-5EFF-434A-A37B-F1AD9BAF9FF1}"/>
          </ac:picMkLst>
        </pc:picChg>
        <pc:picChg chg="mod">
          <ac:chgData name="Allen, Suzanne" userId="945bce01-bcb7-4c62-a5f5-c800697563ea" providerId="ADAL" clId="{36E704A8-282F-4369-8DDC-A7CDDD9DB1D5}" dt="2022-09-29T06:34:08.594" v="626" actId="962"/>
          <ac:picMkLst>
            <pc:docMk/>
            <pc:sldMk cId="3089814891" sldId="1754"/>
            <ac:picMk id="18" creationId="{CFB9634E-0F96-423F-BCFE-19BEACC4D69E}"/>
          </ac:picMkLst>
        </pc:picChg>
      </pc:sldChg>
      <pc:sldChg chg="modSp mod">
        <pc:chgData name="Allen, Suzanne" userId="945bce01-bcb7-4c62-a5f5-c800697563ea" providerId="ADAL" clId="{36E704A8-282F-4369-8DDC-A7CDDD9DB1D5}" dt="2022-09-29T06:51:14.321" v="2445" actId="962"/>
        <pc:sldMkLst>
          <pc:docMk/>
          <pc:sldMk cId="2360493250" sldId="1756"/>
        </pc:sldMkLst>
        <pc:grpChg chg="mod">
          <ac:chgData name="Allen, Suzanne" userId="945bce01-bcb7-4c62-a5f5-c800697563ea" providerId="ADAL" clId="{36E704A8-282F-4369-8DDC-A7CDDD9DB1D5}" dt="2022-09-29T06:51:14.321" v="2445" actId="962"/>
          <ac:grpSpMkLst>
            <pc:docMk/>
            <pc:sldMk cId="2360493250" sldId="1756"/>
            <ac:grpSpMk id="9" creationId="{6142042D-E95C-4519-8170-67DB6273E4D6}"/>
          </ac:grpSpMkLst>
        </pc:grpChg>
        <pc:picChg chg="mod">
          <ac:chgData name="Allen, Suzanne" userId="945bce01-bcb7-4c62-a5f5-c800697563ea" providerId="ADAL" clId="{36E704A8-282F-4369-8DDC-A7CDDD9DB1D5}" dt="2022-09-29T06:41:36.925" v="1012" actId="962"/>
          <ac:picMkLst>
            <pc:docMk/>
            <pc:sldMk cId="2360493250" sldId="1756"/>
            <ac:picMk id="6" creationId="{9C9BC82F-B5F9-4DA3-8C0A-222943B3BD30}"/>
          </ac:picMkLst>
        </pc:picChg>
        <pc:picChg chg="mod">
          <ac:chgData name="Allen, Suzanne" userId="945bce01-bcb7-4c62-a5f5-c800697563ea" providerId="ADAL" clId="{36E704A8-282F-4369-8DDC-A7CDDD9DB1D5}" dt="2022-09-29T06:30:42.215" v="263" actId="962"/>
          <ac:picMkLst>
            <pc:docMk/>
            <pc:sldMk cId="2360493250" sldId="1756"/>
            <ac:picMk id="7" creationId="{315210F3-EA72-4751-902D-01CBFD1EF698}"/>
          </ac:picMkLst>
        </pc:picChg>
        <pc:picChg chg="mod">
          <ac:chgData name="Allen, Suzanne" userId="945bce01-bcb7-4c62-a5f5-c800697563ea" providerId="ADAL" clId="{36E704A8-282F-4369-8DDC-A7CDDD9DB1D5}" dt="2022-09-29T06:33:55.181" v="622" actId="962"/>
          <ac:picMkLst>
            <pc:docMk/>
            <pc:sldMk cId="2360493250" sldId="1756"/>
            <ac:picMk id="8" creationId="{2AC75509-789A-44FC-B2E9-99EB8C8AFE11}"/>
          </ac:picMkLst>
        </pc:picChg>
      </pc:sldChg>
      <pc:sldChg chg="modSp mod">
        <pc:chgData name="Allen, Suzanne" userId="945bce01-bcb7-4c62-a5f5-c800697563ea" providerId="ADAL" clId="{36E704A8-282F-4369-8DDC-A7CDDD9DB1D5}" dt="2022-09-29T06:51:07.704" v="2421" actId="962"/>
        <pc:sldMkLst>
          <pc:docMk/>
          <pc:sldMk cId="385688208" sldId="1758"/>
        </pc:sldMkLst>
        <pc:spChg chg="mod">
          <ac:chgData name="Allen, Suzanne" userId="945bce01-bcb7-4c62-a5f5-c800697563ea" providerId="ADAL" clId="{36E704A8-282F-4369-8DDC-A7CDDD9DB1D5}" dt="2022-09-29T06:49:25.569" v="2207" actId="962"/>
          <ac:spMkLst>
            <pc:docMk/>
            <pc:sldMk cId="385688208" sldId="1758"/>
            <ac:spMk id="6" creationId="{293AE18E-098E-435A-930D-E1562826D0C9}"/>
          </ac:spMkLst>
        </pc:spChg>
        <pc:spChg chg="mod">
          <ac:chgData name="Allen, Suzanne" userId="945bce01-bcb7-4c62-a5f5-c800697563ea" providerId="ADAL" clId="{36E704A8-282F-4369-8DDC-A7CDDD9DB1D5}" dt="2022-09-29T06:51:05.510" v="2420" actId="962"/>
          <ac:spMkLst>
            <pc:docMk/>
            <pc:sldMk cId="385688208" sldId="1758"/>
            <ac:spMk id="17" creationId="{CB6B5600-B640-4D5B-935A-C2ECFB0793FD}"/>
          </ac:spMkLst>
        </pc:spChg>
        <pc:spChg chg="mod">
          <ac:chgData name="Allen, Suzanne" userId="945bce01-bcb7-4c62-a5f5-c800697563ea" providerId="ADAL" clId="{36E704A8-282F-4369-8DDC-A7CDDD9DB1D5}" dt="2022-09-29T06:49:28.249" v="2208" actId="962"/>
          <ac:spMkLst>
            <pc:docMk/>
            <pc:sldMk cId="385688208" sldId="1758"/>
            <ac:spMk id="18" creationId="{AD9923BF-D428-4C8F-8C9C-DD8F02198D27}"/>
          </ac:spMkLst>
        </pc:spChg>
        <pc:grpChg chg="mod">
          <ac:chgData name="Allen, Suzanne" userId="945bce01-bcb7-4c62-a5f5-c800697563ea" providerId="ADAL" clId="{36E704A8-282F-4369-8DDC-A7CDDD9DB1D5}" dt="2022-09-29T06:50:54.791" v="2419" actId="962"/>
          <ac:grpSpMkLst>
            <pc:docMk/>
            <pc:sldMk cId="385688208" sldId="1758"/>
            <ac:grpSpMk id="22" creationId="{701E1367-9B87-4140-98BA-651FE54BD6BC}"/>
          </ac:grpSpMkLst>
        </pc:grpChg>
        <pc:picChg chg="mod">
          <ac:chgData name="Allen, Suzanne" userId="945bce01-bcb7-4c62-a5f5-c800697563ea" providerId="ADAL" clId="{36E704A8-282F-4369-8DDC-A7CDDD9DB1D5}" dt="2022-09-29T06:30:33.402" v="260" actId="962"/>
          <ac:picMkLst>
            <pc:docMk/>
            <pc:sldMk cId="385688208" sldId="1758"/>
            <ac:picMk id="4" creationId="{F6307AC5-3C39-4665-B1A6-10C8C3672CB0}"/>
          </ac:picMkLst>
        </pc:picChg>
        <pc:picChg chg="mod">
          <ac:chgData name="Allen, Suzanne" userId="945bce01-bcb7-4c62-a5f5-c800697563ea" providerId="ADAL" clId="{36E704A8-282F-4369-8DDC-A7CDDD9DB1D5}" dt="2022-09-29T06:50:43.018" v="2395" actId="962"/>
          <ac:picMkLst>
            <pc:docMk/>
            <pc:sldMk cId="385688208" sldId="1758"/>
            <ac:picMk id="19" creationId="{CA502D2D-0DB9-4F3F-A531-62053D85CFBF}"/>
          </ac:picMkLst>
        </pc:picChg>
        <pc:picChg chg="mod">
          <ac:chgData name="Allen, Suzanne" userId="945bce01-bcb7-4c62-a5f5-c800697563ea" providerId="ADAL" clId="{36E704A8-282F-4369-8DDC-A7CDDD9DB1D5}" dt="2022-09-29T06:49:17.414" v="2206" actId="962"/>
          <ac:picMkLst>
            <pc:docMk/>
            <pc:sldMk cId="385688208" sldId="1758"/>
            <ac:picMk id="20" creationId="{A0655F83-9454-4FFB-8884-79C846756CD7}"/>
          </ac:picMkLst>
        </pc:picChg>
        <pc:picChg chg="mod">
          <ac:chgData name="Allen, Suzanne" userId="945bce01-bcb7-4c62-a5f5-c800697563ea" providerId="ADAL" clId="{36E704A8-282F-4369-8DDC-A7CDDD9DB1D5}" dt="2022-09-29T06:41:29.459" v="1010" actId="962"/>
          <ac:picMkLst>
            <pc:docMk/>
            <pc:sldMk cId="385688208" sldId="1758"/>
            <ac:picMk id="43" creationId="{D2B36BF9-91C3-43FD-B887-DFE279198E36}"/>
          </ac:picMkLst>
        </pc:picChg>
        <pc:picChg chg="mod">
          <ac:chgData name="Allen, Suzanne" userId="945bce01-bcb7-4c62-a5f5-c800697563ea" providerId="ADAL" clId="{36E704A8-282F-4369-8DDC-A7CDDD9DB1D5}" dt="2022-09-29T06:34:04.386" v="624" actId="962"/>
          <ac:picMkLst>
            <pc:docMk/>
            <pc:sldMk cId="385688208" sldId="1758"/>
            <ac:picMk id="44" creationId="{51808D69-E750-45DC-8715-9A33AB3872B8}"/>
          </ac:picMkLst>
        </pc:picChg>
        <pc:inkChg chg="mod">
          <ac:chgData name="Allen, Suzanne" userId="945bce01-bcb7-4c62-a5f5-c800697563ea" providerId="ADAL" clId="{36E704A8-282F-4369-8DDC-A7CDDD9DB1D5}" dt="2022-09-29T06:49:31.637" v="2209" actId="962"/>
          <ac:inkMkLst>
            <pc:docMk/>
            <pc:sldMk cId="385688208" sldId="1758"/>
            <ac:inkMk id="33" creationId="{A66322A9-3B63-4116-B2A4-4A6F6E8922FE}"/>
          </ac:inkMkLst>
        </pc:inkChg>
        <pc:cxnChg chg="mod">
          <ac:chgData name="Allen, Suzanne" userId="945bce01-bcb7-4c62-a5f5-c800697563ea" providerId="ADAL" clId="{36E704A8-282F-4369-8DDC-A7CDDD9DB1D5}" dt="2022-09-29T06:51:07.704" v="2421" actId="962"/>
          <ac:cxnSpMkLst>
            <pc:docMk/>
            <pc:sldMk cId="385688208" sldId="1758"/>
            <ac:cxnSpMk id="9" creationId="{2943D390-FEFE-4D92-AA5D-45B833162EF0}"/>
          </ac:cxnSpMkLst>
        </pc:cxnChg>
      </pc:sldChg>
      <pc:sldChg chg="modSp mod">
        <pc:chgData name="Allen, Suzanne" userId="945bce01-bcb7-4c62-a5f5-c800697563ea" providerId="ADAL" clId="{36E704A8-282F-4369-8DDC-A7CDDD9DB1D5}" dt="2022-09-29T06:40:51.358" v="998" actId="962"/>
        <pc:sldMkLst>
          <pc:docMk/>
          <pc:sldMk cId="3261314361" sldId="1759"/>
        </pc:sldMkLst>
        <pc:picChg chg="mod">
          <ac:chgData name="Allen, Suzanne" userId="945bce01-bcb7-4c62-a5f5-c800697563ea" providerId="ADAL" clId="{36E704A8-282F-4369-8DDC-A7CDDD9DB1D5}" dt="2022-09-29T06:29:43.288" v="242" actId="962"/>
          <ac:picMkLst>
            <pc:docMk/>
            <pc:sldMk cId="3261314361" sldId="1759"/>
            <ac:picMk id="4" creationId="{F6307AC5-3C39-4665-B1A6-10C8C3672CB0}"/>
          </ac:picMkLst>
        </pc:picChg>
        <pc:picChg chg="mod">
          <ac:chgData name="Allen, Suzanne" userId="945bce01-bcb7-4c62-a5f5-c800697563ea" providerId="ADAL" clId="{36E704A8-282F-4369-8DDC-A7CDDD9DB1D5}" dt="2022-09-29T06:40:51.358" v="998" actId="962"/>
          <ac:picMkLst>
            <pc:docMk/>
            <pc:sldMk cId="3261314361" sldId="1759"/>
            <ac:picMk id="7" creationId="{BE01F9A7-4073-426E-B7B7-46BC260957CE}"/>
          </ac:picMkLst>
        </pc:picChg>
        <pc:picChg chg="mod">
          <ac:chgData name="Allen, Suzanne" userId="945bce01-bcb7-4c62-a5f5-c800697563ea" providerId="ADAL" clId="{36E704A8-282F-4369-8DDC-A7CDDD9DB1D5}" dt="2022-09-29T06:34:33.899" v="636" actId="962"/>
          <ac:picMkLst>
            <pc:docMk/>
            <pc:sldMk cId="3261314361" sldId="1759"/>
            <ac:picMk id="8" creationId="{7F4FEB80-6F63-4314-90C9-4D859C3AAF23}"/>
          </ac:picMkLst>
        </pc:picChg>
      </pc:sldChg>
      <pc:sldChg chg="modSp mod">
        <pc:chgData name="Allen, Suzanne" userId="945bce01-bcb7-4c62-a5f5-c800697563ea" providerId="ADAL" clId="{36E704A8-282F-4369-8DDC-A7CDDD9DB1D5}" dt="2022-09-29T06:42:13.781" v="1026" actId="962"/>
        <pc:sldMkLst>
          <pc:docMk/>
          <pc:sldMk cId="1357319833" sldId="1760"/>
        </pc:sldMkLst>
        <pc:picChg chg="mod">
          <ac:chgData name="Allen, Suzanne" userId="945bce01-bcb7-4c62-a5f5-c800697563ea" providerId="ADAL" clId="{36E704A8-282F-4369-8DDC-A7CDDD9DB1D5}" dt="2022-09-29T06:31:30.500" v="284" actId="962"/>
          <ac:picMkLst>
            <pc:docMk/>
            <pc:sldMk cId="1357319833" sldId="1760"/>
            <ac:picMk id="4" creationId="{F6307AC5-3C39-4665-B1A6-10C8C3672CB0}"/>
          </ac:picMkLst>
        </pc:picChg>
        <pc:picChg chg="mod">
          <ac:chgData name="Allen, Suzanne" userId="945bce01-bcb7-4c62-a5f5-c800697563ea" providerId="ADAL" clId="{36E704A8-282F-4369-8DDC-A7CDDD9DB1D5}" dt="2022-09-29T06:42:13.781" v="1026" actId="962"/>
          <ac:picMkLst>
            <pc:docMk/>
            <pc:sldMk cId="1357319833" sldId="1760"/>
            <ac:picMk id="7" creationId="{BE01F9A7-4073-426E-B7B7-46BC260957CE}"/>
          </ac:picMkLst>
        </pc:picChg>
        <pc:picChg chg="mod">
          <ac:chgData name="Allen, Suzanne" userId="945bce01-bcb7-4c62-a5f5-c800697563ea" providerId="ADAL" clId="{36E704A8-282F-4369-8DDC-A7CDDD9DB1D5}" dt="2022-09-29T06:33:16.136" v="604" actId="962"/>
          <ac:picMkLst>
            <pc:docMk/>
            <pc:sldMk cId="1357319833" sldId="1760"/>
            <ac:picMk id="8" creationId="{7F4FEB80-6F63-4314-90C9-4D859C3AAF23}"/>
          </ac:picMkLst>
        </pc:picChg>
      </pc:sldChg>
      <pc:sldChg chg="modSp mod">
        <pc:chgData name="Allen, Suzanne" userId="945bce01-bcb7-4c62-a5f5-c800697563ea" providerId="ADAL" clId="{36E704A8-282F-4369-8DDC-A7CDDD9DB1D5}" dt="2022-09-29T06:38:25.101" v="968" actId="962"/>
        <pc:sldMkLst>
          <pc:docMk/>
          <pc:sldMk cId="2634780948" sldId="1761"/>
        </pc:sldMkLst>
        <pc:picChg chg="mod">
          <ac:chgData name="Allen, Suzanne" userId="945bce01-bcb7-4c62-a5f5-c800697563ea" providerId="ADAL" clId="{36E704A8-282F-4369-8DDC-A7CDDD9DB1D5}" dt="2022-09-29T06:38:25.101" v="968" actId="962"/>
          <ac:picMkLst>
            <pc:docMk/>
            <pc:sldMk cId="2634780948" sldId="1761"/>
            <ac:picMk id="6" creationId="{9C9BC82F-B5F9-4DA3-8C0A-222943B3BD30}"/>
          </ac:picMkLst>
        </pc:picChg>
        <pc:picChg chg="mod">
          <ac:chgData name="Allen, Suzanne" userId="945bce01-bcb7-4c62-a5f5-c800697563ea" providerId="ADAL" clId="{36E704A8-282F-4369-8DDC-A7CDDD9DB1D5}" dt="2022-09-29T06:26:58.434" v="197" actId="962"/>
          <ac:picMkLst>
            <pc:docMk/>
            <pc:sldMk cId="2634780948" sldId="1761"/>
            <ac:picMk id="7" creationId="{315210F3-EA72-4751-902D-01CBFD1EF698}"/>
          </ac:picMkLst>
        </pc:picChg>
        <pc:picChg chg="mod">
          <ac:chgData name="Allen, Suzanne" userId="945bce01-bcb7-4c62-a5f5-c800697563ea" providerId="ADAL" clId="{36E704A8-282F-4369-8DDC-A7CDDD9DB1D5}" dt="2022-09-29T06:35:58.609" v="664" actId="962"/>
          <ac:picMkLst>
            <pc:docMk/>
            <pc:sldMk cId="2634780948" sldId="1761"/>
            <ac:picMk id="8" creationId="{2AC75509-789A-44FC-B2E9-99EB8C8AFE11}"/>
          </ac:picMkLst>
        </pc:picChg>
      </pc:sldChg>
      <pc:sldChg chg="modSp mod">
        <pc:chgData name="Allen, Suzanne" userId="945bce01-bcb7-4c62-a5f5-c800697563ea" providerId="ADAL" clId="{36E704A8-282F-4369-8DDC-A7CDDD9DB1D5}" dt="2022-09-29T06:41:54.518" v="1018" actId="962"/>
        <pc:sldMkLst>
          <pc:docMk/>
          <pc:sldMk cId="326357630" sldId="1762"/>
        </pc:sldMkLst>
        <pc:picChg chg="mod">
          <ac:chgData name="Allen, Suzanne" userId="945bce01-bcb7-4c62-a5f5-c800697563ea" providerId="ADAL" clId="{36E704A8-282F-4369-8DDC-A7CDDD9DB1D5}" dt="2022-09-29T06:41:54.518" v="1018" actId="962"/>
          <ac:picMkLst>
            <pc:docMk/>
            <pc:sldMk cId="326357630" sldId="1762"/>
            <ac:picMk id="6" creationId="{9C9BC82F-B5F9-4DA3-8C0A-222943B3BD30}"/>
          </ac:picMkLst>
        </pc:picChg>
        <pc:picChg chg="mod">
          <ac:chgData name="Allen, Suzanne" userId="945bce01-bcb7-4c62-a5f5-c800697563ea" providerId="ADAL" clId="{36E704A8-282F-4369-8DDC-A7CDDD9DB1D5}" dt="2022-09-29T06:30:56.903" v="272" actId="962"/>
          <ac:picMkLst>
            <pc:docMk/>
            <pc:sldMk cId="326357630" sldId="1762"/>
            <ac:picMk id="7" creationId="{315210F3-EA72-4751-902D-01CBFD1EF698}"/>
          </ac:picMkLst>
        </pc:picChg>
        <pc:picChg chg="mod">
          <ac:chgData name="Allen, Suzanne" userId="945bce01-bcb7-4c62-a5f5-c800697563ea" providerId="ADAL" clId="{36E704A8-282F-4369-8DDC-A7CDDD9DB1D5}" dt="2022-09-29T06:33:40.946" v="612" actId="962"/>
          <ac:picMkLst>
            <pc:docMk/>
            <pc:sldMk cId="326357630" sldId="1762"/>
            <ac:picMk id="8" creationId="{2AC75509-789A-44FC-B2E9-99EB8C8AFE11}"/>
          </ac:picMkLst>
        </pc:picChg>
      </pc:sldChg>
      <pc:sldChg chg="modSp mod">
        <pc:chgData name="Allen, Suzanne" userId="945bce01-bcb7-4c62-a5f5-c800697563ea" providerId="ADAL" clId="{36E704A8-282F-4369-8DDC-A7CDDD9DB1D5}" dt="2022-09-29T06:41:57.873" v="1020" actId="962"/>
        <pc:sldMkLst>
          <pc:docMk/>
          <pc:sldMk cId="3840630839" sldId="1763"/>
        </pc:sldMkLst>
        <pc:picChg chg="mod">
          <ac:chgData name="Allen, Suzanne" userId="945bce01-bcb7-4c62-a5f5-c800697563ea" providerId="ADAL" clId="{36E704A8-282F-4369-8DDC-A7CDDD9DB1D5}" dt="2022-09-29T06:41:57.873" v="1020" actId="962"/>
          <ac:picMkLst>
            <pc:docMk/>
            <pc:sldMk cId="3840630839" sldId="1763"/>
            <ac:picMk id="6" creationId="{161AC2C2-1A9D-4EE8-A26C-E7D2F61C8969}"/>
          </ac:picMkLst>
        </pc:picChg>
        <pc:picChg chg="mod">
          <ac:chgData name="Allen, Suzanne" userId="945bce01-bcb7-4c62-a5f5-c800697563ea" providerId="ADAL" clId="{36E704A8-282F-4369-8DDC-A7CDDD9DB1D5}" dt="2022-09-29T06:31:11.714" v="275" actId="962"/>
          <ac:picMkLst>
            <pc:docMk/>
            <pc:sldMk cId="3840630839" sldId="1763"/>
            <ac:picMk id="7" creationId="{315210F3-EA72-4751-902D-01CBFD1EF698}"/>
          </ac:picMkLst>
        </pc:picChg>
        <pc:picChg chg="mod">
          <ac:chgData name="Allen, Suzanne" userId="945bce01-bcb7-4c62-a5f5-c800697563ea" providerId="ADAL" clId="{36E704A8-282F-4369-8DDC-A7CDDD9DB1D5}" dt="2022-09-29T06:33:36.949" v="610" actId="962"/>
          <ac:picMkLst>
            <pc:docMk/>
            <pc:sldMk cId="3840630839" sldId="1763"/>
            <ac:picMk id="8" creationId="{858AA9C2-3298-4F2B-804C-C0091CD7250E}"/>
          </ac:picMkLst>
        </pc:picChg>
      </pc:sldChg>
      <pc:sldChg chg="modSp mod">
        <pc:chgData name="Allen, Suzanne" userId="945bce01-bcb7-4c62-a5f5-c800697563ea" providerId="ADAL" clId="{36E704A8-282F-4369-8DDC-A7CDDD9DB1D5}" dt="2022-09-29T06:52:06.818" v="2673" actId="962"/>
        <pc:sldMkLst>
          <pc:docMk/>
          <pc:sldMk cId="4238737205" sldId="1764"/>
        </pc:sldMkLst>
        <pc:spChg chg="mod">
          <ac:chgData name="Allen, Suzanne" userId="945bce01-bcb7-4c62-a5f5-c800697563ea" providerId="ADAL" clId="{36E704A8-282F-4369-8DDC-A7CDDD9DB1D5}" dt="2022-09-29T06:52:06.818" v="2673" actId="962"/>
          <ac:spMkLst>
            <pc:docMk/>
            <pc:sldMk cId="4238737205" sldId="1764"/>
            <ac:spMk id="21" creationId="{741C6A4E-DCEF-4264-A4AC-E1BD50730076}"/>
          </ac:spMkLst>
        </pc:spChg>
        <pc:grpChg chg="mod">
          <ac:chgData name="Allen, Suzanne" userId="945bce01-bcb7-4c62-a5f5-c800697563ea" providerId="ADAL" clId="{36E704A8-282F-4369-8DDC-A7CDDD9DB1D5}" dt="2022-09-29T06:51:54.296" v="2607" actId="962"/>
          <ac:grpSpMkLst>
            <pc:docMk/>
            <pc:sldMk cId="4238737205" sldId="1764"/>
            <ac:grpSpMk id="18" creationId="{10C4351E-4321-4B63-8C23-0C1650ADCF94}"/>
          </ac:grpSpMkLst>
        </pc:grpChg>
        <pc:picChg chg="mod">
          <ac:chgData name="Allen, Suzanne" userId="945bce01-bcb7-4c62-a5f5-c800697563ea" providerId="ADAL" clId="{36E704A8-282F-4369-8DDC-A7CDDD9DB1D5}" dt="2022-09-29T06:31:16.685" v="278" actId="962"/>
          <ac:picMkLst>
            <pc:docMk/>
            <pc:sldMk cId="4238737205" sldId="1764"/>
            <ac:picMk id="7" creationId="{315210F3-EA72-4751-902D-01CBFD1EF698}"/>
          </ac:picMkLst>
        </pc:picChg>
        <pc:picChg chg="mod">
          <ac:chgData name="Allen, Suzanne" userId="945bce01-bcb7-4c62-a5f5-c800697563ea" providerId="ADAL" clId="{36E704A8-282F-4369-8DDC-A7CDDD9DB1D5}" dt="2022-09-29T06:42:02.873" v="1022" actId="962"/>
          <ac:picMkLst>
            <pc:docMk/>
            <pc:sldMk cId="4238737205" sldId="1764"/>
            <ac:picMk id="15" creationId="{EBC355DA-EDED-465A-8E9B-9452CE575D7A}"/>
          </ac:picMkLst>
        </pc:picChg>
        <pc:picChg chg="mod">
          <ac:chgData name="Allen, Suzanne" userId="945bce01-bcb7-4c62-a5f5-c800697563ea" providerId="ADAL" clId="{36E704A8-282F-4369-8DDC-A7CDDD9DB1D5}" dt="2022-09-29T06:33:27.045" v="608" actId="962"/>
          <ac:picMkLst>
            <pc:docMk/>
            <pc:sldMk cId="4238737205" sldId="1764"/>
            <ac:picMk id="16" creationId="{2B3C90EF-6985-4048-828F-4A568A3572A7}"/>
          </ac:picMkLst>
        </pc:picChg>
      </pc:sldChg>
      <pc:sldChg chg="modSp mod">
        <pc:chgData name="Allen, Suzanne" userId="945bce01-bcb7-4c62-a5f5-c800697563ea" providerId="ADAL" clId="{36E704A8-282F-4369-8DDC-A7CDDD9DB1D5}" dt="2022-09-29T06:52:47.672" v="2822" actId="962"/>
        <pc:sldMkLst>
          <pc:docMk/>
          <pc:sldMk cId="3014022947" sldId="1767"/>
        </pc:sldMkLst>
        <pc:grpChg chg="mod">
          <ac:chgData name="Allen, Suzanne" userId="945bce01-bcb7-4c62-a5f5-c800697563ea" providerId="ADAL" clId="{36E704A8-282F-4369-8DDC-A7CDDD9DB1D5}" dt="2022-09-29T06:52:47.672" v="2822" actId="962"/>
          <ac:grpSpMkLst>
            <pc:docMk/>
            <pc:sldMk cId="3014022947" sldId="1767"/>
            <ac:grpSpMk id="9" creationId="{F75DC5E8-340E-4444-BBB7-3EE0A9FD1619}"/>
          </ac:grpSpMkLst>
        </pc:grpChg>
        <pc:picChg chg="mod">
          <ac:chgData name="Allen, Suzanne" userId="945bce01-bcb7-4c62-a5f5-c800697563ea" providerId="ADAL" clId="{36E704A8-282F-4369-8DDC-A7CDDD9DB1D5}" dt="2022-09-29T06:42:26.134" v="1030" actId="962"/>
          <ac:picMkLst>
            <pc:docMk/>
            <pc:sldMk cId="3014022947" sldId="1767"/>
            <ac:picMk id="6" creationId="{9C9BC82F-B5F9-4DA3-8C0A-222943B3BD30}"/>
          </ac:picMkLst>
        </pc:picChg>
        <pc:picChg chg="mod">
          <ac:chgData name="Allen, Suzanne" userId="945bce01-bcb7-4c62-a5f5-c800697563ea" providerId="ADAL" clId="{36E704A8-282F-4369-8DDC-A7CDDD9DB1D5}" dt="2022-09-29T06:31:38.787" v="290" actId="962"/>
          <ac:picMkLst>
            <pc:docMk/>
            <pc:sldMk cId="3014022947" sldId="1767"/>
            <ac:picMk id="7" creationId="{315210F3-EA72-4751-902D-01CBFD1EF698}"/>
          </ac:picMkLst>
        </pc:picChg>
        <pc:picChg chg="mod">
          <ac:chgData name="Allen, Suzanne" userId="945bce01-bcb7-4c62-a5f5-c800697563ea" providerId="ADAL" clId="{36E704A8-282F-4369-8DDC-A7CDDD9DB1D5}" dt="2022-09-29T06:32:52.421" v="600" actId="962"/>
          <ac:picMkLst>
            <pc:docMk/>
            <pc:sldMk cId="3014022947" sldId="1767"/>
            <ac:picMk id="8" creationId="{2AC75509-789A-44FC-B2E9-99EB8C8AFE11}"/>
          </ac:picMkLst>
        </pc:picChg>
      </pc:sldChg>
      <pc:sldChg chg="modSp mod">
        <pc:chgData name="Allen, Suzanne" userId="945bce01-bcb7-4c62-a5f5-c800697563ea" providerId="ADAL" clId="{36E704A8-282F-4369-8DDC-A7CDDD9DB1D5}" dt="2022-09-29T06:42:18.717" v="1028" actId="962"/>
        <pc:sldMkLst>
          <pc:docMk/>
          <pc:sldMk cId="1034911105" sldId="1768"/>
        </pc:sldMkLst>
        <pc:picChg chg="mod">
          <ac:chgData name="Allen, Suzanne" userId="945bce01-bcb7-4c62-a5f5-c800697563ea" providerId="ADAL" clId="{36E704A8-282F-4369-8DDC-A7CDDD9DB1D5}" dt="2022-09-29T06:31:34.915" v="287" actId="962"/>
          <ac:picMkLst>
            <pc:docMk/>
            <pc:sldMk cId="1034911105" sldId="1768"/>
            <ac:picMk id="4" creationId="{F6307AC5-3C39-4665-B1A6-10C8C3672CB0}"/>
          </ac:picMkLst>
        </pc:picChg>
        <pc:picChg chg="mod">
          <ac:chgData name="Allen, Suzanne" userId="945bce01-bcb7-4c62-a5f5-c800697563ea" providerId="ADAL" clId="{36E704A8-282F-4369-8DDC-A7CDDD9DB1D5}" dt="2022-09-29T06:42:18.717" v="1028" actId="962"/>
          <ac:picMkLst>
            <pc:docMk/>
            <pc:sldMk cId="1034911105" sldId="1768"/>
            <ac:picMk id="7" creationId="{BE01F9A7-4073-426E-B7B7-46BC260957CE}"/>
          </ac:picMkLst>
        </pc:picChg>
        <pc:picChg chg="mod">
          <ac:chgData name="Allen, Suzanne" userId="945bce01-bcb7-4c62-a5f5-c800697563ea" providerId="ADAL" clId="{36E704A8-282F-4369-8DDC-A7CDDD9DB1D5}" dt="2022-09-29T06:32:57.761" v="602" actId="962"/>
          <ac:picMkLst>
            <pc:docMk/>
            <pc:sldMk cId="1034911105" sldId="1768"/>
            <ac:picMk id="8" creationId="{7F4FEB80-6F63-4314-90C9-4D859C3AAF23}"/>
          </ac:picMkLst>
        </pc:picChg>
      </pc:sldChg>
      <pc:sldChg chg="modSp mod">
        <pc:chgData name="Allen, Suzanne" userId="945bce01-bcb7-4c62-a5f5-c800697563ea" providerId="ADAL" clId="{36E704A8-282F-4369-8DDC-A7CDDD9DB1D5}" dt="2022-09-29T06:45:50.898" v="1713" actId="962"/>
        <pc:sldMkLst>
          <pc:docMk/>
          <pc:sldMk cId="847290703" sldId="1769"/>
        </pc:sldMkLst>
        <pc:grpChg chg="mod">
          <ac:chgData name="Allen, Suzanne" userId="945bce01-bcb7-4c62-a5f5-c800697563ea" providerId="ADAL" clId="{36E704A8-282F-4369-8DDC-A7CDDD9DB1D5}" dt="2022-09-29T06:45:50.898" v="1713" actId="962"/>
          <ac:grpSpMkLst>
            <pc:docMk/>
            <pc:sldMk cId="847290703" sldId="1769"/>
            <ac:grpSpMk id="11" creationId="{ACEE6B67-0FBA-485C-8043-014CE3B128E6}"/>
          </ac:grpSpMkLst>
        </pc:grpChg>
        <pc:picChg chg="mod">
          <ac:chgData name="Allen, Suzanne" userId="945bce01-bcb7-4c62-a5f5-c800697563ea" providerId="ADAL" clId="{36E704A8-282F-4369-8DDC-A7CDDD9DB1D5}" dt="2022-09-29T06:28:52.002" v="227" actId="962"/>
          <ac:picMkLst>
            <pc:docMk/>
            <pc:sldMk cId="847290703" sldId="1769"/>
            <ac:picMk id="7" creationId="{315210F3-EA72-4751-902D-01CBFD1EF698}"/>
          </ac:picMkLst>
        </pc:picChg>
        <pc:picChg chg="mod">
          <ac:chgData name="Allen, Suzanne" userId="945bce01-bcb7-4c62-a5f5-c800697563ea" providerId="ADAL" clId="{36E704A8-282F-4369-8DDC-A7CDDD9DB1D5}" dt="2022-09-29T06:39:13.141" v="988" actId="962"/>
          <ac:picMkLst>
            <pc:docMk/>
            <pc:sldMk cId="847290703" sldId="1769"/>
            <ac:picMk id="15" creationId="{EBC355DA-EDED-465A-8E9B-9452CE575D7A}"/>
          </ac:picMkLst>
        </pc:picChg>
        <pc:picChg chg="mod">
          <ac:chgData name="Allen, Suzanne" userId="945bce01-bcb7-4c62-a5f5-c800697563ea" providerId="ADAL" clId="{36E704A8-282F-4369-8DDC-A7CDDD9DB1D5}" dt="2022-09-29T06:35:11.226" v="644" actId="962"/>
          <ac:picMkLst>
            <pc:docMk/>
            <pc:sldMk cId="847290703" sldId="1769"/>
            <ac:picMk id="16" creationId="{2B3C90EF-6985-4048-828F-4A568A3572A7}"/>
          </ac:picMkLst>
        </pc:picChg>
      </pc:sldChg>
      <pc:sldChg chg="modSp mod">
        <pc:chgData name="Allen, Suzanne" userId="945bce01-bcb7-4c62-a5f5-c800697563ea" providerId="ADAL" clId="{36E704A8-282F-4369-8DDC-A7CDDD9DB1D5}" dt="2022-09-29T06:51:26.242" v="2447" actId="962"/>
        <pc:sldMkLst>
          <pc:docMk/>
          <pc:sldMk cId="1531617593" sldId="1771"/>
        </pc:sldMkLst>
        <pc:grpChg chg="mod">
          <ac:chgData name="Allen, Suzanne" userId="945bce01-bcb7-4c62-a5f5-c800697563ea" providerId="ADAL" clId="{36E704A8-282F-4369-8DDC-A7CDDD9DB1D5}" dt="2022-09-29T06:51:26.242" v="2447" actId="962"/>
          <ac:grpSpMkLst>
            <pc:docMk/>
            <pc:sldMk cId="1531617593" sldId="1771"/>
            <ac:grpSpMk id="9" creationId="{612EBFE3-EF33-4AA0-9337-741EA9E4CDDA}"/>
          </ac:grpSpMkLst>
        </pc:grpChg>
        <pc:picChg chg="mod">
          <ac:chgData name="Allen, Suzanne" userId="945bce01-bcb7-4c62-a5f5-c800697563ea" providerId="ADAL" clId="{36E704A8-282F-4369-8DDC-A7CDDD9DB1D5}" dt="2022-09-29T06:41:47.013" v="1014" actId="962"/>
          <ac:picMkLst>
            <pc:docMk/>
            <pc:sldMk cId="1531617593" sldId="1771"/>
            <ac:picMk id="6" creationId="{9C9BC82F-B5F9-4DA3-8C0A-222943B3BD30}"/>
          </ac:picMkLst>
        </pc:picChg>
        <pc:picChg chg="mod">
          <ac:chgData name="Allen, Suzanne" userId="945bce01-bcb7-4c62-a5f5-c800697563ea" providerId="ADAL" clId="{36E704A8-282F-4369-8DDC-A7CDDD9DB1D5}" dt="2022-09-29T06:30:47.532" v="266" actId="962"/>
          <ac:picMkLst>
            <pc:docMk/>
            <pc:sldMk cId="1531617593" sldId="1771"/>
            <ac:picMk id="7" creationId="{315210F3-EA72-4751-902D-01CBFD1EF698}"/>
          </ac:picMkLst>
        </pc:picChg>
        <pc:picChg chg="mod">
          <ac:chgData name="Allen, Suzanne" userId="945bce01-bcb7-4c62-a5f5-c800697563ea" providerId="ADAL" clId="{36E704A8-282F-4369-8DDC-A7CDDD9DB1D5}" dt="2022-09-29T06:33:49.756" v="616" actId="962"/>
          <ac:picMkLst>
            <pc:docMk/>
            <pc:sldMk cId="1531617593" sldId="1771"/>
            <ac:picMk id="8" creationId="{2AC75509-789A-44FC-B2E9-99EB8C8AFE11}"/>
          </ac:picMkLst>
        </pc:picChg>
      </pc:sldChg>
      <pc:sldChg chg="modSp mod">
        <pc:chgData name="Allen, Suzanne" userId="945bce01-bcb7-4c62-a5f5-c800697563ea" providerId="ADAL" clId="{36E704A8-282F-4369-8DDC-A7CDDD9DB1D5}" dt="2022-09-29T06:45:59.578" v="1715" actId="962"/>
        <pc:sldMkLst>
          <pc:docMk/>
          <pc:sldMk cId="3755541423" sldId="1773"/>
        </pc:sldMkLst>
        <pc:grpChg chg="mod">
          <ac:chgData name="Allen, Suzanne" userId="945bce01-bcb7-4c62-a5f5-c800697563ea" providerId="ADAL" clId="{36E704A8-282F-4369-8DDC-A7CDDD9DB1D5}" dt="2022-09-29T06:45:59.578" v="1715" actId="962"/>
          <ac:grpSpMkLst>
            <pc:docMk/>
            <pc:sldMk cId="3755541423" sldId="1773"/>
            <ac:grpSpMk id="9" creationId="{9D11C7FB-B6F7-45A0-8B54-B05B0F26FB04}"/>
          </ac:grpSpMkLst>
        </pc:grpChg>
        <pc:picChg chg="mod">
          <ac:chgData name="Allen, Suzanne" userId="945bce01-bcb7-4c62-a5f5-c800697563ea" providerId="ADAL" clId="{36E704A8-282F-4369-8DDC-A7CDDD9DB1D5}" dt="2022-09-29T06:40:32.601" v="990" actId="962"/>
          <ac:picMkLst>
            <pc:docMk/>
            <pc:sldMk cId="3755541423" sldId="1773"/>
            <ac:picMk id="6" creationId="{9C9BC82F-B5F9-4DA3-8C0A-222943B3BD30}"/>
          </ac:picMkLst>
        </pc:picChg>
        <pc:picChg chg="mod">
          <ac:chgData name="Allen, Suzanne" userId="945bce01-bcb7-4c62-a5f5-c800697563ea" providerId="ADAL" clId="{36E704A8-282F-4369-8DDC-A7CDDD9DB1D5}" dt="2022-09-29T06:29:07.366" v="230" actId="962"/>
          <ac:picMkLst>
            <pc:docMk/>
            <pc:sldMk cId="3755541423" sldId="1773"/>
            <ac:picMk id="7" creationId="{315210F3-EA72-4751-902D-01CBFD1EF698}"/>
          </ac:picMkLst>
        </pc:picChg>
        <pc:picChg chg="mod">
          <ac:chgData name="Allen, Suzanne" userId="945bce01-bcb7-4c62-a5f5-c800697563ea" providerId="ADAL" clId="{36E704A8-282F-4369-8DDC-A7CDDD9DB1D5}" dt="2022-09-29T06:35:04.371" v="642" actId="962"/>
          <ac:picMkLst>
            <pc:docMk/>
            <pc:sldMk cId="3755541423" sldId="1773"/>
            <ac:picMk id="8" creationId="{2AC75509-789A-44FC-B2E9-99EB8C8AFE11}"/>
          </ac:picMkLst>
        </pc:picChg>
      </pc:sldChg>
      <pc:sldChg chg="modSp mod">
        <pc:chgData name="Allen, Suzanne" userId="945bce01-bcb7-4c62-a5f5-c800697563ea" providerId="ADAL" clId="{36E704A8-282F-4369-8DDC-A7CDDD9DB1D5}" dt="2022-09-29T06:52:38.027" v="2818" actId="962"/>
        <pc:sldMkLst>
          <pc:docMk/>
          <pc:sldMk cId="1507275472" sldId="1774"/>
        </pc:sldMkLst>
        <pc:spChg chg="mod">
          <ac:chgData name="Allen, Suzanne" userId="945bce01-bcb7-4c62-a5f5-c800697563ea" providerId="ADAL" clId="{36E704A8-282F-4369-8DDC-A7CDDD9DB1D5}" dt="2022-09-29T06:52:38.027" v="2818" actId="962"/>
          <ac:spMkLst>
            <pc:docMk/>
            <pc:sldMk cId="1507275472" sldId="1774"/>
            <ac:spMk id="21" creationId="{A7CE6F40-AE7F-465A-899D-4D81A9A676E7}"/>
          </ac:spMkLst>
        </pc:spChg>
        <pc:grpChg chg="mod">
          <ac:chgData name="Allen, Suzanne" userId="945bce01-bcb7-4c62-a5f5-c800697563ea" providerId="ADAL" clId="{36E704A8-282F-4369-8DDC-A7CDDD9DB1D5}" dt="2022-09-29T06:52:24.544" v="2817" actId="962"/>
          <ac:grpSpMkLst>
            <pc:docMk/>
            <pc:sldMk cId="1507275472" sldId="1774"/>
            <ac:grpSpMk id="18" creationId="{036B796C-A7F9-4C45-B9F2-BC0960FB0A05}"/>
          </ac:grpSpMkLst>
        </pc:grpChg>
        <pc:picChg chg="mod">
          <ac:chgData name="Allen, Suzanne" userId="945bce01-bcb7-4c62-a5f5-c800697563ea" providerId="ADAL" clId="{36E704A8-282F-4369-8DDC-A7CDDD9DB1D5}" dt="2022-09-29T06:31:23.929" v="281" actId="962"/>
          <ac:picMkLst>
            <pc:docMk/>
            <pc:sldMk cId="1507275472" sldId="1774"/>
            <ac:picMk id="7" creationId="{315210F3-EA72-4751-902D-01CBFD1EF698}"/>
          </ac:picMkLst>
        </pc:picChg>
        <pc:picChg chg="mod">
          <ac:chgData name="Allen, Suzanne" userId="945bce01-bcb7-4c62-a5f5-c800697563ea" providerId="ADAL" clId="{36E704A8-282F-4369-8DDC-A7CDDD9DB1D5}" dt="2022-09-29T06:42:08.113" v="1024" actId="962"/>
          <ac:picMkLst>
            <pc:docMk/>
            <pc:sldMk cId="1507275472" sldId="1774"/>
            <ac:picMk id="15" creationId="{EBC355DA-EDED-465A-8E9B-9452CE575D7A}"/>
          </ac:picMkLst>
        </pc:picChg>
        <pc:picChg chg="mod">
          <ac:chgData name="Allen, Suzanne" userId="945bce01-bcb7-4c62-a5f5-c800697563ea" providerId="ADAL" clId="{36E704A8-282F-4369-8DDC-A7CDDD9DB1D5}" dt="2022-09-29T06:33:22.929" v="606" actId="962"/>
          <ac:picMkLst>
            <pc:docMk/>
            <pc:sldMk cId="1507275472" sldId="1774"/>
            <ac:picMk id="16" creationId="{2B3C90EF-6985-4048-828F-4A568A3572A7}"/>
          </ac:picMkLst>
        </pc:picChg>
      </pc:sldChg>
      <pc:sldChg chg="modSp mod">
        <pc:chgData name="Allen, Suzanne" userId="945bce01-bcb7-4c62-a5f5-c800697563ea" providerId="ADAL" clId="{36E704A8-282F-4369-8DDC-A7CDDD9DB1D5}" dt="2022-09-29T06:52:54.863" v="2824" actId="962"/>
        <pc:sldMkLst>
          <pc:docMk/>
          <pc:sldMk cId="1410578406" sldId="1777"/>
        </pc:sldMkLst>
        <pc:grpChg chg="mod">
          <ac:chgData name="Allen, Suzanne" userId="945bce01-bcb7-4c62-a5f5-c800697563ea" providerId="ADAL" clId="{36E704A8-282F-4369-8DDC-A7CDDD9DB1D5}" dt="2022-09-29T06:52:54.863" v="2824" actId="962"/>
          <ac:grpSpMkLst>
            <pc:docMk/>
            <pc:sldMk cId="1410578406" sldId="1777"/>
            <ac:grpSpMk id="9" creationId="{F75DC5E8-340E-4444-BBB7-3EE0A9FD1619}"/>
          </ac:grpSpMkLst>
        </pc:grpChg>
        <pc:picChg chg="mod">
          <ac:chgData name="Allen, Suzanne" userId="945bce01-bcb7-4c62-a5f5-c800697563ea" providerId="ADAL" clId="{36E704A8-282F-4369-8DDC-A7CDDD9DB1D5}" dt="2022-09-29T06:42:33.077" v="1032" actId="962"/>
          <ac:picMkLst>
            <pc:docMk/>
            <pc:sldMk cId="1410578406" sldId="1777"/>
            <ac:picMk id="6" creationId="{9C9BC82F-B5F9-4DA3-8C0A-222943B3BD30}"/>
          </ac:picMkLst>
        </pc:picChg>
        <pc:picChg chg="mod">
          <ac:chgData name="Allen, Suzanne" userId="945bce01-bcb7-4c62-a5f5-c800697563ea" providerId="ADAL" clId="{36E704A8-282F-4369-8DDC-A7CDDD9DB1D5}" dt="2022-09-29T06:31:42.867" v="293" actId="962"/>
          <ac:picMkLst>
            <pc:docMk/>
            <pc:sldMk cId="1410578406" sldId="1777"/>
            <ac:picMk id="7" creationId="{315210F3-EA72-4751-902D-01CBFD1EF698}"/>
          </ac:picMkLst>
        </pc:picChg>
        <pc:picChg chg="mod">
          <ac:chgData name="Allen, Suzanne" userId="945bce01-bcb7-4c62-a5f5-c800697563ea" providerId="ADAL" clId="{36E704A8-282F-4369-8DDC-A7CDDD9DB1D5}" dt="2022-09-29T06:32:47.240" v="598" actId="962"/>
          <ac:picMkLst>
            <pc:docMk/>
            <pc:sldMk cId="1410578406" sldId="1777"/>
            <ac:picMk id="8" creationId="{2AC75509-789A-44FC-B2E9-99EB8C8AFE11}"/>
          </ac:picMkLst>
        </pc:picChg>
      </pc:sldChg>
      <pc:sldChg chg="modSp mod">
        <pc:chgData name="Allen, Suzanne" userId="945bce01-bcb7-4c62-a5f5-c800697563ea" providerId="ADAL" clId="{36E704A8-282F-4369-8DDC-A7CDDD9DB1D5}" dt="2022-09-29T06:53:00.328" v="2826" actId="962"/>
        <pc:sldMkLst>
          <pc:docMk/>
          <pc:sldMk cId="779608464" sldId="1778"/>
        </pc:sldMkLst>
        <pc:grpChg chg="mod">
          <ac:chgData name="Allen, Suzanne" userId="945bce01-bcb7-4c62-a5f5-c800697563ea" providerId="ADAL" clId="{36E704A8-282F-4369-8DDC-A7CDDD9DB1D5}" dt="2022-09-29T06:53:00.328" v="2826" actId="962"/>
          <ac:grpSpMkLst>
            <pc:docMk/>
            <pc:sldMk cId="779608464" sldId="1778"/>
            <ac:grpSpMk id="9" creationId="{F75DC5E8-340E-4444-BBB7-3EE0A9FD1619}"/>
          </ac:grpSpMkLst>
        </pc:grpChg>
        <pc:picChg chg="mod">
          <ac:chgData name="Allen, Suzanne" userId="945bce01-bcb7-4c62-a5f5-c800697563ea" providerId="ADAL" clId="{36E704A8-282F-4369-8DDC-A7CDDD9DB1D5}" dt="2022-09-29T06:42:37.395" v="1034" actId="962"/>
          <ac:picMkLst>
            <pc:docMk/>
            <pc:sldMk cId="779608464" sldId="1778"/>
            <ac:picMk id="6" creationId="{9C9BC82F-B5F9-4DA3-8C0A-222943B3BD30}"/>
          </ac:picMkLst>
        </pc:picChg>
        <pc:picChg chg="mod">
          <ac:chgData name="Allen, Suzanne" userId="945bce01-bcb7-4c62-a5f5-c800697563ea" providerId="ADAL" clId="{36E704A8-282F-4369-8DDC-A7CDDD9DB1D5}" dt="2022-09-29T06:31:47.146" v="296" actId="962"/>
          <ac:picMkLst>
            <pc:docMk/>
            <pc:sldMk cId="779608464" sldId="1778"/>
            <ac:picMk id="7" creationId="{315210F3-EA72-4751-902D-01CBFD1EF698}"/>
          </ac:picMkLst>
        </pc:picChg>
        <pc:picChg chg="mod">
          <ac:chgData name="Allen, Suzanne" userId="945bce01-bcb7-4c62-a5f5-c800697563ea" providerId="ADAL" clId="{36E704A8-282F-4369-8DDC-A7CDDD9DB1D5}" dt="2022-09-29T06:32:38.912" v="596" actId="962"/>
          <ac:picMkLst>
            <pc:docMk/>
            <pc:sldMk cId="779608464" sldId="1778"/>
            <ac:picMk id="8" creationId="{2AC75509-789A-44FC-B2E9-99EB8C8AFE11}"/>
          </ac:picMkLst>
        </pc:picChg>
      </pc:sldChg>
      <pc:sldChg chg="modSp mod">
        <pc:chgData name="Allen, Suzanne" userId="945bce01-bcb7-4c62-a5f5-c800697563ea" providerId="ADAL" clId="{36E704A8-282F-4369-8DDC-A7CDDD9DB1D5}" dt="2022-09-29T06:41:50.783" v="1016" actId="962"/>
        <pc:sldMkLst>
          <pc:docMk/>
          <pc:sldMk cId="1451080573" sldId="1779"/>
        </pc:sldMkLst>
        <pc:picChg chg="mod">
          <ac:chgData name="Allen, Suzanne" userId="945bce01-bcb7-4c62-a5f5-c800697563ea" providerId="ADAL" clId="{36E704A8-282F-4369-8DDC-A7CDDD9DB1D5}" dt="2022-09-29T06:41:50.783" v="1016" actId="962"/>
          <ac:picMkLst>
            <pc:docMk/>
            <pc:sldMk cId="1451080573" sldId="1779"/>
            <ac:picMk id="6" creationId="{9C9BC82F-B5F9-4DA3-8C0A-222943B3BD30}"/>
          </ac:picMkLst>
        </pc:picChg>
        <pc:picChg chg="mod">
          <ac:chgData name="Allen, Suzanne" userId="945bce01-bcb7-4c62-a5f5-c800697563ea" providerId="ADAL" clId="{36E704A8-282F-4369-8DDC-A7CDDD9DB1D5}" dt="2022-09-29T06:30:52.159" v="269" actId="962"/>
          <ac:picMkLst>
            <pc:docMk/>
            <pc:sldMk cId="1451080573" sldId="1779"/>
            <ac:picMk id="7" creationId="{315210F3-EA72-4751-902D-01CBFD1EF698}"/>
          </ac:picMkLst>
        </pc:picChg>
        <pc:picChg chg="mod">
          <ac:chgData name="Allen, Suzanne" userId="945bce01-bcb7-4c62-a5f5-c800697563ea" providerId="ADAL" clId="{36E704A8-282F-4369-8DDC-A7CDDD9DB1D5}" dt="2022-09-29T06:33:45.830" v="614" actId="962"/>
          <ac:picMkLst>
            <pc:docMk/>
            <pc:sldMk cId="1451080573" sldId="1779"/>
            <ac:picMk id="8" creationId="{2AC75509-789A-44FC-B2E9-99EB8C8AFE1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9B1E5C"/>
              </a:solidFill>
              <a:ln w="19050">
                <a:solidFill>
                  <a:schemeClr val="lt1"/>
                </a:solidFill>
              </a:ln>
              <a:effectLst/>
            </c:spPr>
            <c:extLst>
              <c:ext xmlns:c16="http://schemas.microsoft.com/office/drawing/2014/chart" uri="{C3380CC4-5D6E-409C-BE32-E72D297353CC}">
                <c16:uniqueId val="{00000001-F462-0B41-8F63-C0DE3E0E5F07}"/>
              </c:ext>
            </c:extLst>
          </c:dPt>
          <c:dPt>
            <c:idx val="1"/>
            <c:bubble3D val="0"/>
            <c:spPr>
              <a:solidFill>
                <a:srgbClr val="F26631"/>
              </a:solidFill>
              <a:ln w="19050">
                <a:solidFill>
                  <a:schemeClr val="lt1"/>
                </a:solidFill>
              </a:ln>
              <a:effectLst/>
            </c:spPr>
            <c:extLst>
              <c:ext xmlns:c16="http://schemas.microsoft.com/office/drawing/2014/chart" uri="{C3380CC4-5D6E-409C-BE32-E72D297353CC}">
                <c16:uniqueId val="{00000003-F462-0B41-8F63-C0DE3E0E5F07}"/>
              </c:ext>
            </c:extLst>
          </c:dPt>
          <c:dPt>
            <c:idx val="2"/>
            <c:bubble3D val="0"/>
            <c:spPr>
              <a:solidFill>
                <a:srgbClr val="009290"/>
              </a:solidFill>
              <a:ln w="19050">
                <a:solidFill>
                  <a:schemeClr val="lt1"/>
                </a:solidFill>
              </a:ln>
              <a:effectLst/>
            </c:spPr>
            <c:extLst>
              <c:ext xmlns:c16="http://schemas.microsoft.com/office/drawing/2014/chart" uri="{C3380CC4-5D6E-409C-BE32-E72D297353CC}">
                <c16:uniqueId val="{00000005-F462-0B41-8F63-C0DE3E0E5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62-0B41-8F63-C0DE3E0E5F0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2-0B41-8F63-C0DE3E0E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B1E5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3E-A14E-9CB0-3C5889EE19FA}"/>
            </c:ext>
          </c:extLst>
        </c:ser>
        <c:ser>
          <c:idx val="1"/>
          <c:order val="1"/>
          <c:tx>
            <c:strRef>
              <c:f>Sheet1!$C$1</c:f>
              <c:strCache>
                <c:ptCount val="1"/>
                <c:pt idx="0">
                  <c:v>Series 2</c:v>
                </c:pt>
              </c:strCache>
            </c:strRef>
          </c:tx>
          <c:spPr>
            <a:solidFill>
              <a:srgbClr val="F2663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3E-A14E-9CB0-3C5889EE19FA}"/>
            </c:ext>
          </c:extLst>
        </c:ser>
        <c:ser>
          <c:idx val="2"/>
          <c:order val="2"/>
          <c:tx>
            <c:strRef>
              <c:f>Sheet1!$D$1</c:f>
              <c:strCache>
                <c:ptCount val="1"/>
                <c:pt idx="0">
                  <c:v>Series 3</c:v>
                </c:pt>
              </c:strCache>
            </c:strRef>
          </c:tx>
          <c:spPr>
            <a:solidFill>
              <a:srgbClr val="00929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3E-A14E-9CB0-3C5889EE19FA}"/>
            </c:ext>
          </c:extLst>
        </c:ser>
        <c:dLbls>
          <c:showLegendKey val="0"/>
          <c:showVal val="0"/>
          <c:showCatName val="0"/>
          <c:showSerName val="0"/>
          <c:showPercent val="0"/>
          <c:showBubbleSize val="0"/>
        </c:dLbls>
        <c:gapWidth val="219"/>
        <c:overlap val="-27"/>
        <c:axId val="515113440"/>
        <c:axId val="515111472"/>
      </c:barChart>
      <c:catAx>
        <c:axId val="5151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1472"/>
        <c:crosses val="autoZero"/>
        <c:auto val="1"/>
        <c:lblAlgn val="ctr"/>
        <c:lblOffset val="100"/>
        <c:noMultiLvlLbl val="0"/>
      </c:catAx>
      <c:valAx>
        <c:axId val="51511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1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1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Lst>
  <dgm:cxnLst>
    <dgm:cxn modelId="{0DCC1899-49D8-41EF-8712-938A6DF08D8D}" type="presOf" srcId="{6D9F142C-D2E6-4B75-884F-6AA679E52E7A}" destId="{FC30A619-B52D-459A-BB8F-38E074E5E400}" srcOrd="0"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gn="l">
            <a:lnSpc>
              <a:spcPct val="100000"/>
            </a:lnSpc>
          </a:pPr>
          <a:r>
            <a:rPr lang="en-GB" sz="1800" i="1" dirty="0">
              <a:solidFill>
                <a:srgbClr val="002060"/>
              </a:solidFill>
              <a:latin typeface="Arial"/>
              <a:cs typeface="Arial"/>
            </a:rPr>
            <a:t>Choose one section of the PEaSS to focus on</a:t>
          </a:r>
          <a:r>
            <a:rPr lang="en-GB" sz="1400" i="1" dirty="0">
              <a:solidFill>
                <a:srgbClr val="002060"/>
              </a:solidFill>
              <a:latin typeface="Arial"/>
              <a:cs typeface="Arial"/>
            </a:rPr>
            <a:t>.</a:t>
          </a:r>
          <a:endParaRPr lang="en-GB" sz="1400" dirty="0">
            <a:solidFill>
              <a:srgbClr val="002060"/>
            </a:solidFill>
            <a:latin typeface="Arial"/>
            <a:cs typeface="Arial"/>
          </a:endParaRPr>
        </a:p>
        <a:p>
          <a:pPr algn="l">
            <a:lnSpc>
              <a:spcPct val="100000"/>
            </a:lnSpc>
          </a:pPr>
          <a:r>
            <a:rPr lang="en-GB" sz="1400" dirty="0">
              <a:solidFill>
                <a:srgbClr val="002060"/>
              </a:solidFill>
              <a:latin typeface="Arial"/>
              <a:cs typeface="Arial"/>
            </a:rPr>
            <a:t>What provision does Polly require to meet her needs?  </a:t>
          </a:r>
        </a:p>
        <a:p>
          <a:pPr algn="l">
            <a:lnSpc>
              <a:spcPct val="100000"/>
            </a:lnSpc>
          </a:pPr>
          <a:r>
            <a:rPr lang="en-GB" sz="1400" dirty="0">
              <a:solidFill>
                <a:srgbClr val="002060"/>
              </a:solidFill>
              <a:latin typeface="Arial"/>
              <a:cs typeface="Arial"/>
            </a:rPr>
            <a:t>What high quality teaching strategies would be beneficial for her?</a:t>
          </a:r>
        </a:p>
        <a:p>
          <a:pPr algn="l">
            <a:lnSpc>
              <a:spcPct val="100000"/>
            </a:lnSpc>
          </a:pPr>
          <a:r>
            <a:rPr lang="en-GB" sz="1400" dirty="0">
              <a:solidFill>
                <a:srgbClr val="002060"/>
              </a:solidFill>
              <a:latin typeface="Arial"/>
              <a:cs typeface="Arial"/>
            </a:rPr>
            <a:t>How might you adapt the curriculum to meet her needs?</a:t>
          </a:r>
        </a:p>
        <a:p>
          <a:pPr algn="ctr">
            <a:lnSpc>
              <a:spcPct val="100000"/>
            </a:lnSpc>
          </a:pPr>
          <a:endParaRPr lang="en-GB" sz="2000" dirty="0">
            <a:solidFill>
              <a:srgbClr val="002060"/>
            </a:solidFill>
            <a:latin typeface="Arial"/>
            <a:cs typeface="Arial"/>
          </a:endParaRPr>
        </a:p>
        <a:p>
          <a:pPr algn="ctr">
            <a:lnSpc>
              <a:spcPct val="100000"/>
            </a:lnSpc>
          </a:pPr>
          <a:endParaRPr lang="en-GB" sz="2000" dirty="0">
            <a:solidFill>
              <a:srgbClr val="002060"/>
            </a:solidFill>
            <a:latin typeface="Arial"/>
            <a:cs typeface="Arial"/>
          </a:endParaRPr>
        </a:p>
        <a:p>
          <a:pPr algn="ctr">
            <a:lnSpc>
              <a:spcPct val="100000"/>
            </a:lnSpc>
          </a:pPr>
          <a:endParaRPr lang="en-GB" sz="2000" dirty="0">
            <a:solidFill>
              <a:srgbClr val="002060"/>
            </a:solidFill>
            <a:latin typeface="Arial"/>
            <a:cs typeface="Arial"/>
          </a:endParaRPr>
        </a:p>
      </dgm:t>
    </dgm:pt>
    <dgm:pt modelId="{AEA654EA-A149-43D1-AF46-DB3B9D82F19E}" type="sibTrans" cxnId="{9956BB3F-A230-40D5-8C9A-A355DDE1F9DE}">
      <dgm:prSet/>
      <dgm:spPr/>
      <dgm:t>
        <a:bodyPr/>
        <a:lstStyle/>
        <a:p>
          <a:endParaRPr lang="en-US"/>
        </a:p>
      </dgm:t>
    </dgm:pt>
    <dgm:pt modelId="{273FA673-B243-45A6-8545-6C0B1E6FEA3F}" type="parTrans" cxnId="{9956BB3F-A230-40D5-8C9A-A355DDE1F9DE}">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743C81DE-EDD4-42BA-8475-557595737BB4}" type="pres">
      <dgm:prSet presAssocID="{BC4D6731-603C-4DCF-BBA1-E2054F7C715E}" presName="iconRect" presStyleLbl="node1" presStyleIdx="0" presStyleCnt="1" custLinFactX="300000" custLinFactY="143117" custLinFactNeighborX="344573" custLinFactNeighborY="2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1" custScaleX="411934" custScaleY="110469" custLinFactNeighborX="-94726" custLinFactNeighborY="-51488">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0DCC1899-49D8-41EF-8712-938A6DF08D8D}" type="presOf" srcId="{6D9F142C-D2E6-4B75-884F-6AA679E52E7A}" destId="{FC30A619-B52D-459A-BB8F-38E074E5E400}"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6DED4F62-4EAE-458C-99AB-3222443ABE35}" type="presParOf" srcId="{09EFCFFE-AFD9-43CF-B8B9-77A79B804AA9}" destId="{743C81DE-EDD4-42BA-8475-557595737BB4}"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gn="l">
            <a:lnSpc>
              <a:spcPct val="100000"/>
            </a:lnSpc>
          </a:pPr>
          <a:r>
            <a:rPr lang="en-GB" sz="1800" i="1" dirty="0">
              <a:solidFill>
                <a:srgbClr val="002060"/>
              </a:solidFill>
              <a:latin typeface="Arial"/>
              <a:cs typeface="Arial"/>
            </a:rPr>
            <a:t>Choose one section of the PEaSS to focus on.</a:t>
          </a:r>
          <a:endParaRPr lang="en-GB" sz="1800" dirty="0">
            <a:solidFill>
              <a:srgbClr val="002060"/>
            </a:solidFill>
            <a:latin typeface="Arial"/>
            <a:cs typeface="Arial"/>
          </a:endParaRPr>
        </a:p>
        <a:p>
          <a:pPr algn="l">
            <a:lnSpc>
              <a:spcPct val="100000"/>
            </a:lnSpc>
          </a:pPr>
          <a:r>
            <a:rPr lang="en-GB" sz="1400" dirty="0">
              <a:solidFill>
                <a:srgbClr val="002060"/>
              </a:solidFill>
              <a:latin typeface="Arial"/>
              <a:cs typeface="Arial"/>
            </a:rPr>
            <a:t>What provision does Polly require to meet her needs?  </a:t>
          </a:r>
        </a:p>
        <a:p>
          <a:pPr algn="l">
            <a:lnSpc>
              <a:spcPct val="100000"/>
            </a:lnSpc>
          </a:pPr>
          <a:r>
            <a:rPr lang="en-GB" sz="1400" dirty="0">
              <a:solidFill>
                <a:srgbClr val="002060"/>
              </a:solidFill>
              <a:latin typeface="Arial"/>
              <a:cs typeface="Arial"/>
            </a:rPr>
            <a:t>What high quality teaching strategies would be beneficial for her?</a:t>
          </a:r>
        </a:p>
        <a:p>
          <a:pPr algn="l">
            <a:lnSpc>
              <a:spcPct val="100000"/>
            </a:lnSpc>
          </a:pPr>
          <a:r>
            <a:rPr lang="en-GB" sz="1400" dirty="0">
              <a:solidFill>
                <a:srgbClr val="002060"/>
              </a:solidFill>
              <a:latin typeface="Arial"/>
              <a:cs typeface="Arial"/>
            </a:rPr>
            <a:t>How might you adapt the curriculum to meet her needs?</a:t>
          </a:r>
        </a:p>
        <a:p>
          <a:pPr algn="ctr">
            <a:lnSpc>
              <a:spcPct val="100000"/>
            </a:lnSpc>
          </a:pPr>
          <a:endParaRPr lang="en-GB" sz="2000" dirty="0">
            <a:solidFill>
              <a:srgbClr val="002060"/>
            </a:solidFill>
            <a:latin typeface="Arial"/>
            <a:cs typeface="Arial"/>
          </a:endParaRPr>
        </a:p>
        <a:p>
          <a:pPr algn="ctr">
            <a:lnSpc>
              <a:spcPct val="100000"/>
            </a:lnSpc>
          </a:pPr>
          <a:endParaRPr lang="en-GB" sz="2000" dirty="0">
            <a:solidFill>
              <a:srgbClr val="002060"/>
            </a:solidFill>
            <a:latin typeface="Arial"/>
            <a:cs typeface="Arial"/>
          </a:endParaRPr>
        </a:p>
        <a:p>
          <a:pPr algn="ctr">
            <a:lnSpc>
              <a:spcPct val="100000"/>
            </a:lnSpc>
          </a:pPr>
          <a:endParaRPr lang="en-GB" sz="2000" dirty="0">
            <a:solidFill>
              <a:srgbClr val="002060"/>
            </a:solidFill>
            <a:latin typeface="Arial"/>
            <a:cs typeface="Arial"/>
          </a:endParaRPr>
        </a:p>
      </dgm:t>
    </dgm:pt>
    <dgm:pt modelId="{AEA654EA-A149-43D1-AF46-DB3B9D82F19E}" type="sibTrans" cxnId="{9956BB3F-A230-40D5-8C9A-A355DDE1F9DE}">
      <dgm:prSet/>
      <dgm:spPr/>
      <dgm:t>
        <a:bodyPr/>
        <a:lstStyle/>
        <a:p>
          <a:endParaRPr lang="en-US"/>
        </a:p>
      </dgm:t>
    </dgm:pt>
    <dgm:pt modelId="{273FA673-B243-45A6-8545-6C0B1E6FEA3F}" type="parTrans" cxnId="{9956BB3F-A230-40D5-8C9A-A355DDE1F9DE}">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743C81DE-EDD4-42BA-8475-557595737BB4}" type="pres">
      <dgm:prSet presAssocID="{BC4D6731-603C-4DCF-BBA1-E2054F7C715E}" presName="iconRect" presStyleLbl="node1" presStyleIdx="0" presStyleCnt="1" custLinFactX="273382" custLinFactY="172466" custLinFactNeighborX="300000" custLinFactNeighborY="2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1" custScaleX="549553" custScaleY="110469" custLinFactNeighborX="-14241" custLinFactNeighborY="-45201">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0DCC1899-49D8-41EF-8712-938A6DF08D8D}" type="presOf" srcId="{6D9F142C-D2E6-4B75-884F-6AA679E52E7A}" destId="{FC30A619-B52D-459A-BB8F-38E074E5E400}"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6DED4F62-4EAE-458C-99AB-3222443ABE35}" type="presParOf" srcId="{09EFCFFE-AFD9-43CF-B8B9-77A79B804AA9}" destId="{743C81DE-EDD4-42BA-8475-557595737BB4}"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gn="l">
            <a:lnSpc>
              <a:spcPct val="100000"/>
            </a:lnSpc>
          </a:pPr>
          <a:r>
            <a:rPr lang="en-GB" sz="1800" i="1" dirty="0">
              <a:solidFill>
                <a:srgbClr val="002060"/>
              </a:solidFill>
              <a:latin typeface="Arial"/>
              <a:cs typeface="Arial"/>
            </a:rPr>
            <a:t>Choose one section of the PEaSS to focus on.</a:t>
          </a:r>
          <a:endParaRPr lang="en-GB" sz="1800" dirty="0">
            <a:solidFill>
              <a:srgbClr val="002060"/>
            </a:solidFill>
            <a:latin typeface="Arial"/>
            <a:cs typeface="Arial"/>
          </a:endParaRPr>
        </a:p>
        <a:p>
          <a:pPr algn="l">
            <a:lnSpc>
              <a:spcPct val="100000"/>
            </a:lnSpc>
          </a:pPr>
          <a:r>
            <a:rPr lang="en-GB" sz="1400" dirty="0">
              <a:solidFill>
                <a:srgbClr val="002060"/>
              </a:solidFill>
              <a:latin typeface="Arial"/>
              <a:cs typeface="Arial"/>
            </a:rPr>
            <a:t>What provision does Jake require to meet his needs?  </a:t>
          </a:r>
        </a:p>
        <a:p>
          <a:pPr algn="l">
            <a:lnSpc>
              <a:spcPct val="100000"/>
            </a:lnSpc>
          </a:pPr>
          <a:r>
            <a:rPr lang="en-GB" sz="1400" dirty="0">
              <a:solidFill>
                <a:srgbClr val="002060"/>
              </a:solidFill>
              <a:latin typeface="Arial"/>
              <a:cs typeface="Arial"/>
            </a:rPr>
            <a:t>What high quality teaching strategies would be beneficial for him?</a:t>
          </a:r>
        </a:p>
        <a:p>
          <a:pPr algn="l">
            <a:lnSpc>
              <a:spcPct val="100000"/>
            </a:lnSpc>
          </a:pPr>
          <a:r>
            <a:rPr lang="en-GB" sz="1400" dirty="0">
              <a:solidFill>
                <a:srgbClr val="002060"/>
              </a:solidFill>
              <a:latin typeface="Arial"/>
              <a:cs typeface="Arial"/>
            </a:rPr>
            <a:t>How might you adapt the curriculum to meet his needs?</a:t>
          </a:r>
        </a:p>
        <a:p>
          <a:pPr algn="ctr">
            <a:lnSpc>
              <a:spcPct val="100000"/>
            </a:lnSpc>
          </a:pPr>
          <a:endParaRPr lang="en-GB" sz="2000" dirty="0">
            <a:solidFill>
              <a:srgbClr val="002060"/>
            </a:solidFill>
            <a:latin typeface="Arial"/>
            <a:cs typeface="Arial"/>
          </a:endParaRPr>
        </a:p>
        <a:p>
          <a:pPr algn="ctr">
            <a:lnSpc>
              <a:spcPct val="100000"/>
            </a:lnSpc>
          </a:pPr>
          <a:endParaRPr lang="en-GB" sz="2000" dirty="0">
            <a:solidFill>
              <a:srgbClr val="002060"/>
            </a:solidFill>
            <a:latin typeface="Arial"/>
            <a:cs typeface="Arial"/>
          </a:endParaRPr>
        </a:p>
        <a:p>
          <a:pPr algn="ctr">
            <a:lnSpc>
              <a:spcPct val="100000"/>
            </a:lnSpc>
          </a:pPr>
          <a:endParaRPr lang="en-GB" sz="2000" dirty="0">
            <a:solidFill>
              <a:srgbClr val="002060"/>
            </a:solidFill>
            <a:latin typeface="Arial"/>
            <a:cs typeface="Arial"/>
          </a:endParaRPr>
        </a:p>
      </dgm:t>
    </dgm:pt>
    <dgm:pt modelId="{AEA654EA-A149-43D1-AF46-DB3B9D82F19E}" type="sibTrans" cxnId="{9956BB3F-A230-40D5-8C9A-A355DDE1F9DE}">
      <dgm:prSet/>
      <dgm:spPr/>
      <dgm:t>
        <a:bodyPr/>
        <a:lstStyle/>
        <a:p>
          <a:endParaRPr lang="en-US"/>
        </a:p>
      </dgm:t>
    </dgm:pt>
    <dgm:pt modelId="{273FA673-B243-45A6-8545-6C0B1E6FEA3F}" type="parTrans" cxnId="{9956BB3F-A230-40D5-8C9A-A355DDE1F9DE}">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743C81DE-EDD4-42BA-8475-557595737BB4}" type="pres">
      <dgm:prSet presAssocID="{BC4D6731-603C-4DCF-BBA1-E2054F7C715E}" presName="iconRect" presStyleLbl="node1" presStyleIdx="0" presStyleCnt="1" custLinFactX="200000" custLinFactY="129128" custLinFactNeighborX="290877" custLinFactNeighborY="20000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1" custScaleX="433539" custScaleY="110469" custLinFactNeighborX="-42524" custLinFactNeighborY="-46370">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0DCC1899-49D8-41EF-8712-938A6DF08D8D}" type="presOf" srcId="{6D9F142C-D2E6-4B75-884F-6AA679E52E7A}" destId="{FC30A619-B52D-459A-BB8F-38E074E5E400}"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6DED4F62-4EAE-458C-99AB-3222443ABE35}" type="presParOf" srcId="{09EFCFFE-AFD9-43CF-B8B9-77A79B804AA9}" destId="{743C81DE-EDD4-42BA-8475-557595737BB4}"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D9B17-E9D7-4F2A-8858-E59E301E3496}"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n-GB"/>
        </a:p>
      </dgm:t>
    </dgm:pt>
    <dgm:pt modelId="{2DA7CF52-9B39-450A-B8B1-7FA62072B63A}">
      <dgm:prSet phldrT="[Text]" custT="1"/>
      <dgm:spPr>
        <a:solidFill>
          <a:srgbClr val="39699D"/>
        </a:solidFill>
      </dgm:spPr>
      <dgm:t>
        <a:bodyPr/>
        <a:lstStyle/>
        <a:p>
          <a:pPr algn="l">
            <a:spcAft>
              <a:spcPts val="0"/>
            </a:spcAft>
          </a:pPr>
          <a:r>
            <a:rPr lang="en-GB" sz="1800" dirty="0">
              <a:latin typeface="Arial" panose="020B0604020202020204" pitchFamily="34" charset="0"/>
              <a:cs typeface="Arial" panose="020B0604020202020204" pitchFamily="34" charset="0"/>
            </a:rPr>
            <a:t> Commonality of Language </a:t>
          </a:r>
        </a:p>
        <a:p>
          <a:pPr algn="ctr">
            <a:spcAft>
              <a:spcPts val="0"/>
            </a:spcAft>
          </a:pPr>
          <a:endParaRPr lang="en-GB" sz="1800" dirty="0">
            <a:latin typeface="Arial" panose="020B0604020202020204" pitchFamily="34" charset="0"/>
            <a:cs typeface="Arial" panose="020B0604020202020204" pitchFamily="34" charset="0"/>
          </a:endParaRPr>
        </a:p>
        <a:p>
          <a:pPr algn="l">
            <a:spcAft>
              <a:spcPts val="0"/>
            </a:spcAft>
          </a:pPr>
          <a:r>
            <a:rPr lang="en-GB" sz="1800" dirty="0">
              <a:latin typeface="Arial" panose="020B0604020202020204" pitchFamily="34" charset="0"/>
              <a:cs typeface="Arial" panose="020B0604020202020204" pitchFamily="34" charset="0"/>
            </a:rPr>
            <a:t> Shared understanding</a:t>
          </a:r>
        </a:p>
      </dgm:t>
    </dgm:pt>
    <dgm:pt modelId="{8B65B8C2-F5A2-4371-8126-BA5D881E408D}" type="parTrans" cxnId="{4D68BAEB-2E05-4530-A89F-4BD63392B1E5}">
      <dgm:prSet/>
      <dgm:spPr/>
      <dgm:t>
        <a:bodyPr/>
        <a:lstStyle/>
        <a:p>
          <a:endParaRPr lang="en-GB">
            <a:latin typeface="Arial" panose="020B0604020202020204" pitchFamily="34" charset="0"/>
            <a:cs typeface="Arial" panose="020B0604020202020204" pitchFamily="34" charset="0"/>
          </a:endParaRPr>
        </a:p>
      </dgm:t>
    </dgm:pt>
    <dgm:pt modelId="{0FCF25E3-36C4-4970-978E-35BD58F3D1B8}" type="sibTrans" cxnId="{4D68BAEB-2E05-4530-A89F-4BD63392B1E5}">
      <dgm:prSet/>
      <dgm:spPr/>
      <dgm:t>
        <a:bodyPr/>
        <a:lstStyle/>
        <a:p>
          <a:endParaRPr lang="en-GB">
            <a:latin typeface="Arial" panose="020B0604020202020204" pitchFamily="34" charset="0"/>
            <a:cs typeface="Arial" panose="020B0604020202020204" pitchFamily="34" charset="0"/>
          </a:endParaRPr>
        </a:p>
      </dgm:t>
    </dgm:pt>
    <dgm:pt modelId="{5A709CDC-096F-491F-A586-0E1E77E4B3D5}">
      <dgm:prSet phldrT="[Text]"/>
      <dgm:spPr/>
      <dgm:t>
        <a:bodyPr/>
        <a:lstStyle/>
        <a:p>
          <a:pPr>
            <a:lnSpc>
              <a:spcPct val="100000"/>
            </a:lnSpc>
          </a:pPr>
          <a:r>
            <a:rPr lang="en-GB" dirty="0">
              <a:latin typeface="Arial" panose="020B0604020202020204" pitchFamily="34" charset="0"/>
              <a:cs typeface="Arial" panose="020B0604020202020204" pitchFamily="34" charset="0"/>
            </a:rPr>
            <a:t>Describe provision and need consistently across settings</a:t>
          </a:r>
        </a:p>
      </dgm:t>
    </dgm:pt>
    <dgm:pt modelId="{9F8EED9A-B6D5-4332-A0D0-D96F2A3032F3}" type="parTrans" cxnId="{16F3DFF7-AF1C-4A77-B79F-0970E2424CDF}">
      <dgm:prSet/>
      <dgm:spPr/>
      <dgm:t>
        <a:bodyPr/>
        <a:lstStyle/>
        <a:p>
          <a:endParaRPr lang="en-GB">
            <a:latin typeface="Arial" panose="020B0604020202020204" pitchFamily="34" charset="0"/>
            <a:cs typeface="Arial" panose="020B0604020202020204" pitchFamily="34" charset="0"/>
          </a:endParaRPr>
        </a:p>
      </dgm:t>
    </dgm:pt>
    <dgm:pt modelId="{A66443CA-2D8D-4287-AC71-E1A043A7F6D0}" type="sibTrans" cxnId="{16F3DFF7-AF1C-4A77-B79F-0970E2424CDF}">
      <dgm:prSet/>
      <dgm:spPr/>
      <dgm:t>
        <a:bodyPr/>
        <a:lstStyle/>
        <a:p>
          <a:endParaRPr lang="en-GB">
            <a:latin typeface="Arial" panose="020B0604020202020204" pitchFamily="34" charset="0"/>
            <a:cs typeface="Arial" panose="020B0604020202020204" pitchFamily="34" charset="0"/>
          </a:endParaRPr>
        </a:p>
      </dgm:t>
    </dgm:pt>
    <dgm:pt modelId="{C13E89E9-C129-42D5-AFC1-A0440F7A467D}">
      <dgm:prSet phldrT="[Text]" custT="1"/>
      <dgm:spPr>
        <a:solidFill>
          <a:srgbClr val="39699D"/>
        </a:solidFill>
      </dgm:spPr>
      <dgm:t>
        <a:bodyPr/>
        <a:lstStyle/>
        <a:p>
          <a:pPr algn="l"/>
          <a:r>
            <a:rPr lang="en-GB" sz="1800" dirty="0">
              <a:latin typeface="Arial" panose="020B0604020202020204" pitchFamily="34" charset="0"/>
              <a:cs typeface="Arial" panose="020B0604020202020204" pitchFamily="34" charset="0"/>
            </a:rPr>
            <a:t> Establishing a context for making  </a:t>
          </a:r>
        </a:p>
        <a:p>
          <a:pPr algn="l"/>
          <a:r>
            <a:rPr lang="en-GB" sz="1800" dirty="0">
              <a:latin typeface="Arial" panose="020B0604020202020204" pitchFamily="34" charset="0"/>
              <a:cs typeface="Arial" panose="020B0604020202020204" pitchFamily="34" charset="0"/>
            </a:rPr>
            <a:t> provision inclusive</a:t>
          </a:r>
        </a:p>
      </dgm:t>
    </dgm:pt>
    <dgm:pt modelId="{67A0E6F4-64C9-4F28-896C-1A3EAB62584B}" type="parTrans" cxnId="{B03C3F3C-7D5F-4CFC-8119-02C8BB4329B8}">
      <dgm:prSet/>
      <dgm:spPr/>
      <dgm:t>
        <a:bodyPr/>
        <a:lstStyle/>
        <a:p>
          <a:endParaRPr lang="en-GB">
            <a:latin typeface="Arial" panose="020B0604020202020204" pitchFamily="34" charset="0"/>
            <a:cs typeface="Arial" panose="020B0604020202020204" pitchFamily="34" charset="0"/>
          </a:endParaRPr>
        </a:p>
      </dgm:t>
    </dgm:pt>
    <dgm:pt modelId="{37FF2DDC-620F-4865-B6C5-91207ADDA596}" type="sibTrans" cxnId="{B03C3F3C-7D5F-4CFC-8119-02C8BB4329B8}">
      <dgm:prSet/>
      <dgm:spPr/>
      <dgm:t>
        <a:bodyPr/>
        <a:lstStyle/>
        <a:p>
          <a:endParaRPr lang="en-GB">
            <a:latin typeface="Arial" panose="020B0604020202020204" pitchFamily="34" charset="0"/>
            <a:cs typeface="Arial" panose="020B0604020202020204" pitchFamily="34" charset="0"/>
          </a:endParaRPr>
        </a:p>
      </dgm:t>
    </dgm:pt>
    <dgm:pt modelId="{F3CF35B0-CA95-4D15-B42B-46A5099762E9}">
      <dgm:prSet phldrT="[Text]"/>
      <dgm:spPr/>
      <dgm:t>
        <a:bodyPr/>
        <a:lstStyle/>
        <a:p>
          <a:pPr>
            <a:lnSpc>
              <a:spcPct val="100000"/>
            </a:lnSpc>
          </a:pPr>
          <a:r>
            <a:rPr lang="en-GB" dirty="0">
              <a:latin typeface="Arial" panose="020B0604020202020204" pitchFamily="34" charset="0"/>
              <a:cs typeface="Arial" panose="020B0604020202020204" pitchFamily="34" charset="0"/>
            </a:rPr>
            <a:t>Using the INDES helps a setting identify patterns of need and where provision is needed</a:t>
          </a:r>
        </a:p>
      </dgm:t>
    </dgm:pt>
    <dgm:pt modelId="{1CA53C74-2A11-41A6-8F16-4ECFC61BF1D0}" type="parTrans" cxnId="{1EA1B44E-5E4A-4A14-A8E5-233136093F2B}">
      <dgm:prSet/>
      <dgm:spPr/>
      <dgm:t>
        <a:bodyPr/>
        <a:lstStyle/>
        <a:p>
          <a:endParaRPr lang="en-GB">
            <a:latin typeface="Arial" panose="020B0604020202020204" pitchFamily="34" charset="0"/>
            <a:cs typeface="Arial" panose="020B0604020202020204" pitchFamily="34" charset="0"/>
          </a:endParaRPr>
        </a:p>
      </dgm:t>
    </dgm:pt>
    <dgm:pt modelId="{D9F09F00-CBCB-44B6-B9C2-BAC7FB7EE231}" type="sibTrans" cxnId="{1EA1B44E-5E4A-4A14-A8E5-233136093F2B}">
      <dgm:prSet/>
      <dgm:spPr/>
      <dgm:t>
        <a:bodyPr/>
        <a:lstStyle/>
        <a:p>
          <a:endParaRPr lang="en-GB">
            <a:latin typeface="Arial" panose="020B0604020202020204" pitchFamily="34" charset="0"/>
            <a:cs typeface="Arial" panose="020B0604020202020204" pitchFamily="34" charset="0"/>
          </a:endParaRPr>
        </a:p>
      </dgm:t>
    </dgm:pt>
    <dgm:pt modelId="{D5F7DA3E-7CEE-4016-A75C-2FA252308425}">
      <dgm:prSet phldrT="[Text]" custT="1"/>
      <dgm:spPr>
        <a:solidFill>
          <a:srgbClr val="39699D"/>
        </a:solidFill>
      </dgm:spPr>
      <dgm:t>
        <a:bodyPr/>
        <a:lstStyle/>
        <a:p>
          <a:pPr algn="l"/>
          <a:r>
            <a:rPr lang="en-GB" sz="1800" dirty="0">
              <a:latin typeface="Arial" panose="020B0604020202020204" pitchFamily="34" charset="0"/>
              <a:cs typeface="Arial" panose="020B0604020202020204" pitchFamily="34" charset="0"/>
            </a:rPr>
            <a:t> Use alongside PEaSS suite of  </a:t>
          </a:r>
        </a:p>
        <a:p>
          <a:pPr algn="l"/>
          <a:r>
            <a:rPr lang="en-GB" sz="1800" dirty="0">
              <a:latin typeface="Arial" panose="020B0604020202020204" pitchFamily="34" charset="0"/>
              <a:cs typeface="Arial" panose="020B0604020202020204" pitchFamily="34" charset="0"/>
            </a:rPr>
            <a:t> resources</a:t>
          </a:r>
        </a:p>
      </dgm:t>
    </dgm:pt>
    <dgm:pt modelId="{9CAB3BB0-162E-45CB-A0A7-89F6199FA91F}" type="parTrans" cxnId="{A1524269-A31A-444E-80C3-FFC2E891FBBD}">
      <dgm:prSet/>
      <dgm:spPr/>
      <dgm:t>
        <a:bodyPr/>
        <a:lstStyle/>
        <a:p>
          <a:endParaRPr lang="en-GB">
            <a:latin typeface="Arial" panose="020B0604020202020204" pitchFamily="34" charset="0"/>
            <a:cs typeface="Arial" panose="020B0604020202020204" pitchFamily="34" charset="0"/>
          </a:endParaRPr>
        </a:p>
      </dgm:t>
    </dgm:pt>
    <dgm:pt modelId="{5D0274DC-E264-4EB7-BC87-F2793CD5E103}" type="sibTrans" cxnId="{A1524269-A31A-444E-80C3-FFC2E891FBBD}">
      <dgm:prSet/>
      <dgm:spPr/>
      <dgm:t>
        <a:bodyPr/>
        <a:lstStyle/>
        <a:p>
          <a:endParaRPr lang="en-GB">
            <a:latin typeface="Arial" panose="020B0604020202020204" pitchFamily="34" charset="0"/>
            <a:cs typeface="Arial" panose="020B0604020202020204" pitchFamily="34" charset="0"/>
          </a:endParaRPr>
        </a:p>
      </dgm:t>
    </dgm:pt>
    <dgm:pt modelId="{ABCB0369-2194-437E-82F8-6312D7CDFB0E}">
      <dgm:prSet phldrT="[Text]"/>
      <dgm:spPr/>
      <dgm:t>
        <a:bodyPr/>
        <a:lstStyle/>
        <a:p>
          <a:r>
            <a:rPr lang="en-GB" dirty="0">
              <a:latin typeface="Arial" panose="020B0604020202020204" pitchFamily="34" charset="0"/>
              <a:cs typeface="Arial" panose="020B0604020202020204" pitchFamily="34" charset="0"/>
            </a:rPr>
            <a:t>Resources and signposting to support needs identified using the INDES</a:t>
          </a:r>
        </a:p>
      </dgm:t>
    </dgm:pt>
    <dgm:pt modelId="{1C2B06B6-A915-4817-BBF5-23DFE9404EC7}" type="parTrans" cxnId="{C0EBC948-B9F4-4FA0-B013-BDA5CB7D55B0}">
      <dgm:prSet/>
      <dgm:spPr/>
      <dgm:t>
        <a:bodyPr/>
        <a:lstStyle/>
        <a:p>
          <a:endParaRPr lang="en-GB">
            <a:latin typeface="Arial" panose="020B0604020202020204" pitchFamily="34" charset="0"/>
            <a:cs typeface="Arial" panose="020B0604020202020204" pitchFamily="34" charset="0"/>
          </a:endParaRPr>
        </a:p>
      </dgm:t>
    </dgm:pt>
    <dgm:pt modelId="{A8FD16EA-B980-4633-AC1A-3E94ED123D16}" type="sibTrans" cxnId="{C0EBC948-B9F4-4FA0-B013-BDA5CB7D55B0}">
      <dgm:prSet/>
      <dgm:spPr/>
      <dgm:t>
        <a:bodyPr/>
        <a:lstStyle/>
        <a:p>
          <a:endParaRPr lang="en-GB">
            <a:latin typeface="Arial" panose="020B0604020202020204" pitchFamily="34" charset="0"/>
            <a:cs typeface="Arial" panose="020B0604020202020204" pitchFamily="34" charset="0"/>
          </a:endParaRPr>
        </a:p>
      </dgm:t>
    </dgm:pt>
    <dgm:pt modelId="{A670150A-26FD-48E7-9343-8FCE8968F499}">
      <dgm:prSet/>
      <dgm:spPr/>
      <dgm:t>
        <a:bodyPr/>
        <a:lstStyle/>
        <a:p>
          <a:pPr>
            <a:lnSpc>
              <a:spcPct val="100000"/>
            </a:lnSpc>
          </a:pPr>
          <a:r>
            <a:rPr lang="en-GB" dirty="0">
              <a:latin typeface="Arial" panose="020B0604020202020204" pitchFamily="34" charset="0"/>
              <a:cs typeface="Arial" panose="020B0604020202020204" pitchFamily="34" charset="0"/>
            </a:rPr>
            <a:t>Supports accurate information sharing upon transition</a:t>
          </a:r>
        </a:p>
      </dgm:t>
    </dgm:pt>
    <dgm:pt modelId="{F0372762-0E9B-4189-8AE2-1FD0814BA818}" type="parTrans" cxnId="{B9342B61-76D8-4CDE-BBD5-8FD518ECB949}">
      <dgm:prSet/>
      <dgm:spPr/>
      <dgm:t>
        <a:bodyPr/>
        <a:lstStyle/>
        <a:p>
          <a:endParaRPr lang="en-GB">
            <a:latin typeface="Arial" panose="020B0604020202020204" pitchFamily="34" charset="0"/>
            <a:cs typeface="Arial" panose="020B0604020202020204" pitchFamily="34" charset="0"/>
          </a:endParaRPr>
        </a:p>
      </dgm:t>
    </dgm:pt>
    <dgm:pt modelId="{418DCD49-8261-4576-9D03-114482CE57B5}" type="sibTrans" cxnId="{B9342B61-76D8-4CDE-BBD5-8FD518ECB949}">
      <dgm:prSet/>
      <dgm:spPr/>
      <dgm:t>
        <a:bodyPr/>
        <a:lstStyle/>
        <a:p>
          <a:endParaRPr lang="en-GB">
            <a:latin typeface="Arial" panose="020B0604020202020204" pitchFamily="34" charset="0"/>
            <a:cs typeface="Arial" panose="020B0604020202020204" pitchFamily="34" charset="0"/>
          </a:endParaRPr>
        </a:p>
      </dgm:t>
    </dgm:pt>
    <dgm:pt modelId="{433B79D2-D66F-45DA-B532-DBC1D7E4BBC9}">
      <dgm:prSet/>
      <dgm:spPr/>
      <dgm:t>
        <a:bodyPr/>
        <a:lstStyle/>
        <a:p>
          <a:pPr>
            <a:lnSpc>
              <a:spcPct val="100000"/>
            </a:lnSpc>
          </a:pPr>
          <a:r>
            <a:rPr lang="en-GB" dirty="0">
              <a:latin typeface="Arial" panose="020B0604020202020204" pitchFamily="34" charset="0"/>
              <a:cs typeface="Arial" panose="020B0604020202020204" pitchFamily="34" charset="0"/>
            </a:rPr>
            <a:t>Identify the full scope of a CYP’s profile of need</a:t>
          </a:r>
        </a:p>
      </dgm:t>
    </dgm:pt>
    <dgm:pt modelId="{68680C50-F8E7-4CC0-B8B2-40B715150702}" type="parTrans" cxnId="{2901758F-FB22-4F14-9C63-60EEE71EC39D}">
      <dgm:prSet/>
      <dgm:spPr/>
      <dgm:t>
        <a:bodyPr/>
        <a:lstStyle/>
        <a:p>
          <a:endParaRPr lang="en-GB">
            <a:latin typeface="Arial" panose="020B0604020202020204" pitchFamily="34" charset="0"/>
            <a:cs typeface="Arial" panose="020B0604020202020204" pitchFamily="34" charset="0"/>
          </a:endParaRPr>
        </a:p>
      </dgm:t>
    </dgm:pt>
    <dgm:pt modelId="{47270C54-1178-478D-940A-5BC9DFB27AE9}" type="sibTrans" cxnId="{2901758F-FB22-4F14-9C63-60EEE71EC39D}">
      <dgm:prSet/>
      <dgm:spPr/>
      <dgm:t>
        <a:bodyPr/>
        <a:lstStyle/>
        <a:p>
          <a:endParaRPr lang="en-GB">
            <a:latin typeface="Arial" panose="020B0604020202020204" pitchFamily="34" charset="0"/>
            <a:cs typeface="Arial" panose="020B0604020202020204" pitchFamily="34" charset="0"/>
          </a:endParaRPr>
        </a:p>
      </dgm:t>
    </dgm:pt>
    <dgm:pt modelId="{4A723554-44AA-40B2-9ECD-F8C72C84D5DA}">
      <dgm:prSet/>
      <dgm:spPr/>
      <dgm:t>
        <a:bodyPr/>
        <a:lstStyle/>
        <a:p>
          <a:pPr>
            <a:lnSpc>
              <a:spcPct val="100000"/>
            </a:lnSpc>
          </a:pPr>
          <a:r>
            <a:rPr lang="en-GB" dirty="0">
              <a:latin typeface="Arial" panose="020B0604020202020204" pitchFamily="34" charset="0"/>
              <a:cs typeface="Arial" panose="020B0604020202020204" pitchFamily="34" charset="0"/>
            </a:rPr>
            <a:t>Using IPSEF supports a whole setting approach to inclusive education</a:t>
          </a:r>
        </a:p>
      </dgm:t>
    </dgm:pt>
    <dgm:pt modelId="{E3F341D9-7920-41FE-BC7F-B9D1D8CEDF5A}" type="parTrans" cxnId="{CABD1EA7-03EB-4AFB-983A-FDFAFC1A2B81}">
      <dgm:prSet/>
      <dgm:spPr/>
      <dgm:t>
        <a:bodyPr/>
        <a:lstStyle/>
        <a:p>
          <a:endParaRPr lang="en-GB">
            <a:latin typeface="Arial" panose="020B0604020202020204" pitchFamily="34" charset="0"/>
            <a:cs typeface="Arial" panose="020B0604020202020204" pitchFamily="34" charset="0"/>
          </a:endParaRPr>
        </a:p>
      </dgm:t>
    </dgm:pt>
    <dgm:pt modelId="{9170ED67-6664-4A62-B3F9-C381E8D140FF}" type="sibTrans" cxnId="{CABD1EA7-03EB-4AFB-983A-FDFAFC1A2B81}">
      <dgm:prSet/>
      <dgm:spPr/>
      <dgm:t>
        <a:bodyPr/>
        <a:lstStyle/>
        <a:p>
          <a:endParaRPr lang="en-GB">
            <a:latin typeface="Arial" panose="020B0604020202020204" pitchFamily="34" charset="0"/>
            <a:cs typeface="Arial" panose="020B0604020202020204" pitchFamily="34" charset="0"/>
          </a:endParaRPr>
        </a:p>
      </dgm:t>
    </dgm:pt>
    <dgm:pt modelId="{91E188A4-CA7E-4EB0-8222-B83E4FE1C118}" type="pres">
      <dgm:prSet presAssocID="{A25D9B17-E9D7-4F2A-8858-E59E301E3496}" presName="Name0" presStyleCnt="0">
        <dgm:presLayoutVars>
          <dgm:dir/>
          <dgm:animLvl val="lvl"/>
          <dgm:resizeHandles val="exact"/>
        </dgm:presLayoutVars>
      </dgm:prSet>
      <dgm:spPr/>
    </dgm:pt>
    <dgm:pt modelId="{1573256A-42BC-4FD1-AC92-118E79CBC17C}" type="pres">
      <dgm:prSet presAssocID="{2DA7CF52-9B39-450A-B8B1-7FA62072B63A}" presName="linNode" presStyleCnt="0"/>
      <dgm:spPr/>
    </dgm:pt>
    <dgm:pt modelId="{8C50E84D-72E0-4C9F-96DE-D6B00ABB31F3}" type="pres">
      <dgm:prSet presAssocID="{2DA7CF52-9B39-450A-B8B1-7FA62072B63A}" presName="parentText" presStyleLbl="node1" presStyleIdx="0" presStyleCnt="3" custLinFactNeighborX="-674" custLinFactNeighborY="-715">
        <dgm:presLayoutVars>
          <dgm:chMax val="1"/>
          <dgm:bulletEnabled val="1"/>
        </dgm:presLayoutVars>
      </dgm:prSet>
      <dgm:spPr/>
    </dgm:pt>
    <dgm:pt modelId="{F1672C80-9F84-46AF-892F-BAA50B215C62}" type="pres">
      <dgm:prSet presAssocID="{2DA7CF52-9B39-450A-B8B1-7FA62072B63A}" presName="descendantText" presStyleLbl="alignAccFollowNode1" presStyleIdx="0" presStyleCnt="3">
        <dgm:presLayoutVars>
          <dgm:bulletEnabled val="1"/>
        </dgm:presLayoutVars>
      </dgm:prSet>
      <dgm:spPr/>
    </dgm:pt>
    <dgm:pt modelId="{A39BEAEF-DA9E-43A4-B560-DFF3E1A4C604}" type="pres">
      <dgm:prSet presAssocID="{0FCF25E3-36C4-4970-978E-35BD58F3D1B8}" presName="sp" presStyleCnt="0"/>
      <dgm:spPr/>
    </dgm:pt>
    <dgm:pt modelId="{032738B6-33E0-49FF-B0FB-E56094888FEA}" type="pres">
      <dgm:prSet presAssocID="{C13E89E9-C129-42D5-AFC1-A0440F7A467D}" presName="linNode" presStyleCnt="0"/>
      <dgm:spPr/>
    </dgm:pt>
    <dgm:pt modelId="{D93FD042-C162-4D10-8857-3A20C8D5CABE}" type="pres">
      <dgm:prSet presAssocID="{C13E89E9-C129-42D5-AFC1-A0440F7A467D}" presName="parentText" presStyleLbl="node1" presStyleIdx="1" presStyleCnt="3">
        <dgm:presLayoutVars>
          <dgm:chMax val="1"/>
          <dgm:bulletEnabled val="1"/>
        </dgm:presLayoutVars>
      </dgm:prSet>
      <dgm:spPr/>
    </dgm:pt>
    <dgm:pt modelId="{9BED0EC8-1F07-472B-B0FD-6B39D15F354C}" type="pres">
      <dgm:prSet presAssocID="{C13E89E9-C129-42D5-AFC1-A0440F7A467D}" presName="descendantText" presStyleLbl="alignAccFollowNode1" presStyleIdx="1" presStyleCnt="3" custLinFactNeighborX="1116" custLinFactNeighborY="-2727">
        <dgm:presLayoutVars>
          <dgm:bulletEnabled val="1"/>
        </dgm:presLayoutVars>
      </dgm:prSet>
      <dgm:spPr/>
    </dgm:pt>
    <dgm:pt modelId="{5B058162-80F8-4BC8-9021-B3526E6887C9}" type="pres">
      <dgm:prSet presAssocID="{37FF2DDC-620F-4865-B6C5-91207ADDA596}" presName="sp" presStyleCnt="0"/>
      <dgm:spPr/>
    </dgm:pt>
    <dgm:pt modelId="{BC2B8395-03C9-4264-AD54-803FE407B99D}" type="pres">
      <dgm:prSet presAssocID="{D5F7DA3E-7CEE-4016-A75C-2FA252308425}" presName="linNode" presStyleCnt="0"/>
      <dgm:spPr/>
    </dgm:pt>
    <dgm:pt modelId="{4C3B62AD-4784-493B-A5FD-DA1C795103E7}" type="pres">
      <dgm:prSet presAssocID="{D5F7DA3E-7CEE-4016-A75C-2FA252308425}" presName="parentText" presStyleLbl="node1" presStyleIdx="2" presStyleCnt="3" custLinFactNeighborX="-284" custLinFactNeighborY="-2095">
        <dgm:presLayoutVars>
          <dgm:chMax val="1"/>
          <dgm:bulletEnabled val="1"/>
        </dgm:presLayoutVars>
      </dgm:prSet>
      <dgm:spPr/>
    </dgm:pt>
    <dgm:pt modelId="{9FC3B4BA-EDAC-44B1-B601-03124CCA78F1}" type="pres">
      <dgm:prSet presAssocID="{D5F7DA3E-7CEE-4016-A75C-2FA252308425}" presName="descendantText" presStyleLbl="alignAccFollowNode1" presStyleIdx="2" presStyleCnt="3">
        <dgm:presLayoutVars>
          <dgm:bulletEnabled val="1"/>
        </dgm:presLayoutVars>
      </dgm:prSet>
      <dgm:spPr/>
    </dgm:pt>
  </dgm:ptLst>
  <dgm:cxnLst>
    <dgm:cxn modelId="{9CBD640F-BCA3-4447-BFD8-1631C8CA58D6}" type="presOf" srcId="{ABCB0369-2194-437E-82F8-6312D7CDFB0E}" destId="{9FC3B4BA-EDAC-44B1-B601-03124CCA78F1}" srcOrd="0" destOrd="0" presId="urn:microsoft.com/office/officeart/2005/8/layout/vList5"/>
    <dgm:cxn modelId="{1BB8291E-3814-4A16-8A4A-C1522CDA16E7}" type="presOf" srcId="{5A709CDC-096F-491F-A586-0E1E77E4B3D5}" destId="{F1672C80-9F84-46AF-892F-BAA50B215C62}" srcOrd="0" destOrd="0" presId="urn:microsoft.com/office/officeart/2005/8/layout/vList5"/>
    <dgm:cxn modelId="{08F93322-B0E3-45BA-9D99-2D5AD83031AA}" type="presOf" srcId="{F3CF35B0-CA95-4D15-B42B-46A5099762E9}" destId="{9BED0EC8-1F07-472B-B0FD-6B39D15F354C}" srcOrd="0" destOrd="0" presId="urn:microsoft.com/office/officeart/2005/8/layout/vList5"/>
    <dgm:cxn modelId="{F6EDE12F-4C09-4BDB-8A83-AAE9815ABE45}" type="presOf" srcId="{2DA7CF52-9B39-450A-B8B1-7FA62072B63A}" destId="{8C50E84D-72E0-4C9F-96DE-D6B00ABB31F3}" srcOrd="0" destOrd="0" presId="urn:microsoft.com/office/officeart/2005/8/layout/vList5"/>
    <dgm:cxn modelId="{D7228233-96D3-4F86-AF01-884985ABDA7E}" type="presOf" srcId="{A670150A-26FD-48E7-9343-8FCE8968F499}" destId="{F1672C80-9F84-46AF-892F-BAA50B215C62}" srcOrd="0" destOrd="1" presId="urn:microsoft.com/office/officeart/2005/8/layout/vList5"/>
    <dgm:cxn modelId="{B03C3F3C-7D5F-4CFC-8119-02C8BB4329B8}" srcId="{A25D9B17-E9D7-4F2A-8858-E59E301E3496}" destId="{C13E89E9-C129-42D5-AFC1-A0440F7A467D}" srcOrd="1" destOrd="0" parTransId="{67A0E6F4-64C9-4F28-896C-1A3EAB62584B}" sibTransId="{37FF2DDC-620F-4865-B6C5-91207ADDA596}"/>
    <dgm:cxn modelId="{B9342B61-76D8-4CDE-BBD5-8FD518ECB949}" srcId="{2DA7CF52-9B39-450A-B8B1-7FA62072B63A}" destId="{A670150A-26FD-48E7-9343-8FCE8968F499}" srcOrd="1" destOrd="0" parTransId="{F0372762-0E9B-4189-8AE2-1FD0814BA818}" sibTransId="{418DCD49-8261-4576-9D03-114482CE57B5}"/>
    <dgm:cxn modelId="{C0EBC948-B9F4-4FA0-B013-BDA5CB7D55B0}" srcId="{D5F7DA3E-7CEE-4016-A75C-2FA252308425}" destId="{ABCB0369-2194-437E-82F8-6312D7CDFB0E}" srcOrd="0" destOrd="0" parTransId="{1C2B06B6-A915-4817-BBF5-23DFE9404EC7}" sibTransId="{A8FD16EA-B980-4633-AC1A-3E94ED123D16}"/>
    <dgm:cxn modelId="{A1524269-A31A-444E-80C3-FFC2E891FBBD}" srcId="{A25D9B17-E9D7-4F2A-8858-E59E301E3496}" destId="{D5F7DA3E-7CEE-4016-A75C-2FA252308425}" srcOrd="2" destOrd="0" parTransId="{9CAB3BB0-162E-45CB-A0A7-89F6199FA91F}" sibTransId="{5D0274DC-E264-4EB7-BC87-F2793CD5E103}"/>
    <dgm:cxn modelId="{1EA1B44E-5E4A-4A14-A8E5-233136093F2B}" srcId="{C13E89E9-C129-42D5-AFC1-A0440F7A467D}" destId="{F3CF35B0-CA95-4D15-B42B-46A5099762E9}" srcOrd="0" destOrd="0" parTransId="{1CA53C74-2A11-41A6-8F16-4ECFC61BF1D0}" sibTransId="{D9F09F00-CBCB-44B6-B9C2-BAC7FB7EE231}"/>
    <dgm:cxn modelId="{D12A1D55-FFE9-4651-AC37-A423E350D3E0}" type="presOf" srcId="{D5F7DA3E-7CEE-4016-A75C-2FA252308425}" destId="{4C3B62AD-4784-493B-A5FD-DA1C795103E7}" srcOrd="0" destOrd="0" presId="urn:microsoft.com/office/officeart/2005/8/layout/vList5"/>
    <dgm:cxn modelId="{2901758F-FB22-4F14-9C63-60EEE71EC39D}" srcId="{2DA7CF52-9B39-450A-B8B1-7FA62072B63A}" destId="{433B79D2-D66F-45DA-B532-DBC1D7E4BBC9}" srcOrd="2" destOrd="0" parTransId="{68680C50-F8E7-4CC0-B8B2-40B715150702}" sibTransId="{47270C54-1178-478D-940A-5BC9DFB27AE9}"/>
    <dgm:cxn modelId="{D8AE11A0-AD05-4F19-A5DA-42622C450FD0}" type="presOf" srcId="{4A723554-44AA-40B2-9ECD-F8C72C84D5DA}" destId="{9BED0EC8-1F07-472B-B0FD-6B39D15F354C}" srcOrd="0" destOrd="1" presId="urn:microsoft.com/office/officeart/2005/8/layout/vList5"/>
    <dgm:cxn modelId="{CABD1EA7-03EB-4AFB-983A-FDFAFC1A2B81}" srcId="{C13E89E9-C129-42D5-AFC1-A0440F7A467D}" destId="{4A723554-44AA-40B2-9ECD-F8C72C84D5DA}" srcOrd="1" destOrd="0" parTransId="{E3F341D9-7920-41FE-BC7F-B9D1D8CEDF5A}" sibTransId="{9170ED67-6664-4A62-B3F9-C381E8D140FF}"/>
    <dgm:cxn modelId="{0C0A2EB6-9C4B-494C-BACC-3C86B7D354B4}" type="presOf" srcId="{A25D9B17-E9D7-4F2A-8858-E59E301E3496}" destId="{91E188A4-CA7E-4EB0-8222-B83E4FE1C118}" srcOrd="0" destOrd="0" presId="urn:microsoft.com/office/officeart/2005/8/layout/vList5"/>
    <dgm:cxn modelId="{777477BE-084A-41D6-AD25-5CF0D207C6DE}" type="presOf" srcId="{433B79D2-D66F-45DA-B532-DBC1D7E4BBC9}" destId="{F1672C80-9F84-46AF-892F-BAA50B215C62}" srcOrd="0" destOrd="2" presId="urn:microsoft.com/office/officeart/2005/8/layout/vList5"/>
    <dgm:cxn modelId="{B0969DE9-F007-4685-8D16-0E41BBF1C7F1}" type="presOf" srcId="{C13E89E9-C129-42D5-AFC1-A0440F7A467D}" destId="{D93FD042-C162-4D10-8857-3A20C8D5CABE}" srcOrd="0" destOrd="0" presId="urn:microsoft.com/office/officeart/2005/8/layout/vList5"/>
    <dgm:cxn modelId="{4D68BAEB-2E05-4530-A89F-4BD63392B1E5}" srcId="{A25D9B17-E9D7-4F2A-8858-E59E301E3496}" destId="{2DA7CF52-9B39-450A-B8B1-7FA62072B63A}" srcOrd="0" destOrd="0" parTransId="{8B65B8C2-F5A2-4371-8126-BA5D881E408D}" sibTransId="{0FCF25E3-36C4-4970-978E-35BD58F3D1B8}"/>
    <dgm:cxn modelId="{16F3DFF7-AF1C-4A77-B79F-0970E2424CDF}" srcId="{2DA7CF52-9B39-450A-B8B1-7FA62072B63A}" destId="{5A709CDC-096F-491F-A586-0E1E77E4B3D5}" srcOrd="0" destOrd="0" parTransId="{9F8EED9A-B6D5-4332-A0D0-D96F2A3032F3}" sibTransId="{A66443CA-2D8D-4287-AC71-E1A043A7F6D0}"/>
    <dgm:cxn modelId="{0D55CEE1-5C7A-4F7C-89C1-5A5CB0516D7B}" type="presParOf" srcId="{91E188A4-CA7E-4EB0-8222-B83E4FE1C118}" destId="{1573256A-42BC-4FD1-AC92-118E79CBC17C}" srcOrd="0" destOrd="0" presId="urn:microsoft.com/office/officeart/2005/8/layout/vList5"/>
    <dgm:cxn modelId="{2222888A-EE51-49D9-9BE0-4F8F10FE556B}" type="presParOf" srcId="{1573256A-42BC-4FD1-AC92-118E79CBC17C}" destId="{8C50E84D-72E0-4C9F-96DE-D6B00ABB31F3}" srcOrd="0" destOrd="0" presId="urn:microsoft.com/office/officeart/2005/8/layout/vList5"/>
    <dgm:cxn modelId="{C65FB15B-C643-45C3-9DC4-2C1D73D438B2}" type="presParOf" srcId="{1573256A-42BC-4FD1-AC92-118E79CBC17C}" destId="{F1672C80-9F84-46AF-892F-BAA50B215C62}" srcOrd="1" destOrd="0" presId="urn:microsoft.com/office/officeart/2005/8/layout/vList5"/>
    <dgm:cxn modelId="{B57E8F83-5F7A-4930-A907-DD37A867438C}" type="presParOf" srcId="{91E188A4-CA7E-4EB0-8222-B83E4FE1C118}" destId="{A39BEAEF-DA9E-43A4-B560-DFF3E1A4C604}" srcOrd="1" destOrd="0" presId="urn:microsoft.com/office/officeart/2005/8/layout/vList5"/>
    <dgm:cxn modelId="{256E7E91-DCB4-4F4D-89BD-17AD873BD72F}" type="presParOf" srcId="{91E188A4-CA7E-4EB0-8222-B83E4FE1C118}" destId="{032738B6-33E0-49FF-B0FB-E56094888FEA}" srcOrd="2" destOrd="0" presId="urn:microsoft.com/office/officeart/2005/8/layout/vList5"/>
    <dgm:cxn modelId="{9918275B-2384-459D-95AB-C2839FA19426}" type="presParOf" srcId="{032738B6-33E0-49FF-B0FB-E56094888FEA}" destId="{D93FD042-C162-4D10-8857-3A20C8D5CABE}" srcOrd="0" destOrd="0" presId="urn:microsoft.com/office/officeart/2005/8/layout/vList5"/>
    <dgm:cxn modelId="{3D02E54A-4526-4767-86DC-818CCD9BA6EB}" type="presParOf" srcId="{032738B6-33E0-49FF-B0FB-E56094888FEA}" destId="{9BED0EC8-1F07-472B-B0FD-6B39D15F354C}" srcOrd="1" destOrd="0" presId="urn:microsoft.com/office/officeart/2005/8/layout/vList5"/>
    <dgm:cxn modelId="{A0289A14-CAAD-4AE9-BB69-BEC0FAD16CEC}" type="presParOf" srcId="{91E188A4-CA7E-4EB0-8222-B83E4FE1C118}" destId="{5B058162-80F8-4BC8-9021-B3526E6887C9}" srcOrd="3" destOrd="0" presId="urn:microsoft.com/office/officeart/2005/8/layout/vList5"/>
    <dgm:cxn modelId="{F01ED6F3-006C-4C00-92C2-83A1BDAC4967}" type="presParOf" srcId="{91E188A4-CA7E-4EB0-8222-B83E4FE1C118}" destId="{BC2B8395-03C9-4264-AD54-803FE407B99D}" srcOrd="4" destOrd="0" presId="urn:microsoft.com/office/officeart/2005/8/layout/vList5"/>
    <dgm:cxn modelId="{0A701702-FDD8-4948-86EF-6F1977F2AB09}" type="presParOf" srcId="{BC2B8395-03C9-4264-AD54-803FE407B99D}" destId="{4C3B62AD-4784-493B-A5FD-DA1C795103E7}" srcOrd="0" destOrd="0" presId="urn:microsoft.com/office/officeart/2005/8/layout/vList5"/>
    <dgm:cxn modelId="{83453739-EA9F-489D-A2E9-93699C305E4C}" type="presParOf" srcId="{BC2B8395-03C9-4264-AD54-803FE407B99D}" destId="{9FC3B4BA-EDAC-44B1-B601-03124CCA78F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gn="l" rtl="0">
            <a:lnSpc>
              <a:spcPct val="100000"/>
            </a:lnSpc>
          </a:pPr>
          <a:r>
            <a:rPr lang="en-GB" sz="2000" dirty="0">
              <a:solidFill>
                <a:srgbClr val="002060"/>
              </a:solidFill>
              <a:latin typeface="Arial"/>
              <a:cs typeface="Arial"/>
            </a:rPr>
            <a:t>How do we currently identify need? </a:t>
          </a:r>
          <a:endParaRPr lang="en-US" sz="2000" dirty="0">
            <a:solidFill>
              <a:srgbClr val="002060"/>
            </a:solidFill>
            <a:latin typeface="Arial"/>
            <a:cs typeface="Arial"/>
          </a:endParaRPr>
        </a:p>
      </dgm:t>
    </dgm:pt>
    <dgm:pt modelId="{273FA673-B243-45A6-8545-6C0B1E6FEA3F}" type="parTrans" cxnId="{9956BB3F-A230-40D5-8C9A-A355DDE1F9DE}">
      <dgm:prSet/>
      <dgm:spPr/>
      <dgm:t>
        <a:bodyPr/>
        <a:lstStyle/>
        <a:p>
          <a:endParaRPr lang="en-US"/>
        </a:p>
      </dgm:t>
    </dgm:pt>
    <dgm:pt modelId="{AEA654EA-A149-43D1-AF46-DB3B9D82F19E}" type="sibTrans" cxnId="{9956BB3F-A230-40D5-8C9A-A355DDE1F9DE}">
      <dgm:prSet/>
      <dgm:spPr/>
      <dgm:t>
        <a:bodyPr/>
        <a:lstStyle/>
        <a:p>
          <a:endParaRPr lang="en-US"/>
        </a:p>
      </dgm:t>
    </dgm:pt>
    <dgm:pt modelId="{9B79B945-5B8B-4C61-A1AC-322A671B9288}">
      <dgm:prSet custT="1"/>
      <dgm:spPr/>
      <dgm:t>
        <a:bodyPr/>
        <a:lstStyle/>
        <a:p>
          <a:pPr algn="l" rtl="0">
            <a:lnSpc>
              <a:spcPct val="100000"/>
            </a:lnSpc>
          </a:pPr>
          <a:r>
            <a:rPr lang="en-GB" sz="2000" dirty="0">
              <a:solidFill>
                <a:srgbClr val="002060"/>
              </a:solidFill>
              <a:latin typeface="Arial"/>
              <a:cs typeface="Arial"/>
            </a:rPr>
            <a:t>Do we have a shared language and consistent process to identify need and plan provision? </a:t>
          </a:r>
          <a:endParaRPr lang="en-US" sz="2000" dirty="0">
            <a:solidFill>
              <a:srgbClr val="002060"/>
            </a:solidFill>
            <a:latin typeface="Arial" panose="020B0604020202020204" pitchFamily="34" charset="0"/>
            <a:cs typeface="Arial" panose="020B0604020202020204" pitchFamily="34" charset="0"/>
          </a:endParaRPr>
        </a:p>
      </dgm:t>
    </dgm:pt>
    <dgm:pt modelId="{754ACF33-C715-4624-985D-215716579DAD}" type="parTrans" cxnId="{695D3A77-7FB7-49E9-B847-BA6850193BCA}">
      <dgm:prSet/>
      <dgm:spPr/>
      <dgm:t>
        <a:bodyPr/>
        <a:lstStyle/>
        <a:p>
          <a:endParaRPr lang="en-US"/>
        </a:p>
      </dgm:t>
    </dgm:pt>
    <dgm:pt modelId="{1E1DCC67-D7F5-4C37-A3A2-92D88B552E67}" type="sibTrans" cxnId="{695D3A77-7FB7-49E9-B847-BA6850193BCA}">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3A76196B-E191-429A-A80C-EA62BBBF0E92}" type="pres">
      <dgm:prSet presAssocID="{BC4D6731-603C-4DCF-BBA1-E2054F7C715E}" presName="iconRect" presStyleLbl="node1" presStyleIdx="0" presStyleCnt="2" custLinFactNeighborX="-3181" custLinFactNeighborY="15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stomer review outline"/>
        </a:ext>
      </dgm:extLst>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2">
        <dgm:presLayoutVars>
          <dgm:chMax val="1"/>
          <dgm:chPref val="1"/>
        </dgm:presLayoutVars>
      </dgm:prSet>
      <dgm:spPr/>
    </dgm:pt>
    <dgm:pt modelId="{4C789758-D804-40E1-89E6-9B2A3B04B272}" type="pres">
      <dgm:prSet presAssocID="{AEA654EA-A149-43D1-AF46-DB3B9D82F19E}" presName="sibTrans" presStyleCnt="0"/>
      <dgm:spPr/>
    </dgm:pt>
    <dgm:pt modelId="{93A03934-65C5-4BC1-93B2-1D96EABAD1DE}" type="pres">
      <dgm:prSet presAssocID="{9B79B945-5B8B-4C61-A1AC-322A671B9288}" presName="compNode" presStyleCnt="0"/>
      <dgm:spPr/>
    </dgm:pt>
    <dgm:pt modelId="{287EF0D5-7670-4570-B619-710470E7E18E}" type="pres">
      <dgm:prSet presAssocID="{9B79B945-5B8B-4C61-A1AC-322A671B9288}"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stomer review outline"/>
        </a:ext>
      </dgm:extLst>
    </dgm:pt>
    <dgm:pt modelId="{CDBF5B4F-6B17-44D4-87EC-049834EB7476}" type="pres">
      <dgm:prSet presAssocID="{9B79B945-5B8B-4C61-A1AC-322A671B9288}" presName="spaceRect" presStyleCnt="0"/>
      <dgm:spPr/>
    </dgm:pt>
    <dgm:pt modelId="{545ECC6E-42B4-4E8D-93E3-4A1B4ED31EEC}" type="pres">
      <dgm:prSet presAssocID="{9B79B945-5B8B-4C61-A1AC-322A671B9288}" presName="textRect" presStyleLbl="revTx" presStyleIdx="1" presStyleCnt="2">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695D3A77-7FB7-49E9-B847-BA6850193BCA}" srcId="{6D9F142C-D2E6-4B75-884F-6AA679E52E7A}" destId="{9B79B945-5B8B-4C61-A1AC-322A671B9288}" srcOrd="1" destOrd="0" parTransId="{754ACF33-C715-4624-985D-215716579DAD}" sibTransId="{1E1DCC67-D7F5-4C37-A3A2-92D88B552E67}"/>
    <dgm:cxn modelId="{0DCC1899-49D8-41EF-8712-938A6DF08D8D}" type="presOf" srcId="{6D9F142C-D2E6-4B75-884F-6AA679E52E7A}" destId="{FC30A619-B52D-459A-BB8F-38E074E5E400}" srcOrd="0" destOrd="0" presId="urn:microsoft.com/office/officeart/2018/2/layout/IconLabelList"/>
    <dgm:cxn modelId="{28F35499-ABEE-4EC5-9E6D-CA03024B26D3}" type="presOf" srcId="{9B79B945-5B8B-4C61-A1AC-322A671B9288}" destId="{545ECC6E-42B4-4E8D-93E3-4A1B4ED31EEC}"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24C1E1DF-F5B4-4CCD-8E1A-D441986D3BD0}" type="presParOf" srcId="{09EFCFFE-AFD9-43CF-B8B9-77A79B804AA9}" destId="{3A76196B-E191-429A-A80C-EA62BBBF0E92}"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 modelId="{E4DDBF87-CC3B-4AC7-B6FB-7EB2871F23BD}" type="presParOf" srcId="{FC30A619-B52D-459A-BB8F-38E074E5E400}" destId="{4C789758-D804-40E1-89E6-9B2A3B04B272}" srcOrd="1" destOrd="0" presId="urn:microsoft.com/office/officeart/2018/2/layout/IconLabelList"/>
    <dgm:cxn modelId="{86A2778D-D992-4464-AE91-DC0B38660C51}" type="presParOf" srcId="{FC30A619-B52D-459A-BB8F-38E074E5E400}" destId="{93A03934-65C5-4BC1-93B2-1D96EABAD1DE}" srcOrd="2" destOrd="0" presId="urn:microsoft.com/office/officeart/2018/2/layout/IconLabelList"/>
    <dgm:cxn modelId="{CFA4940B-996C-45C9-A7B7-0F7DFD81FD5A}" type="presParOf" srcId="{93A03934-65C5-4BC1-93B2-1D96EABAD1DE}" destId="{287EF0D5-7670-4570-B619-710470E7E18E}" srcOrd="0" destOrd="0" presId="urn:microsoft.com/office/officeart/2018/2/layout/IconLabelList"/>
    <dgm:cxn modelId="{C45515A8-D1DE-4FDA-9ABF-72BCEE366B57}" type="presParOf" srcId="{93A03934-65C5-4BC1-93B2-1D96EABAD1DE}" destId="{CDBF5B4F-6B17-44D4-87EC-049834EB7476}" srcOrd="1" destOrd="0" presId="urn:microsoft.com/office/officeart/2018/2/layout/IconLabelList"/>
    <dgm:cxn modelId="{BDA30865-C62B-4A35-8505-1D95CEC27274}" type="presParOf" srcId="{93A03934-65C5-4BC1-93B2-1D96EABAD1DE}" destId="{545ECC6E-42B4-4E8D-93E3-4A1B4ED31EE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nSpc>
              <a:spcPct val="100000"/>
            </a:lnSpc>
          </a:pPr>
          <a:r>
            <a:rPr lang="en-GB" sz="2200" dirty="0">
              <a:solidFill>
                <a:srgbClr val="002060"/>
              </a:solidFill>
              <a:latin typeface="Arial"/>
              <a:cs typeface="Arial"/>
            </a:rPr>
            <a:t>Which statements did you select to describe Polly’s needs?</a:t>
          </a:r>
          <a:endParaRPr lang="en-US" sz="2200" dirty="0">
            <a:solidFill>
              <a:srgbClr val="002060"/>
            </a:solidFill>
            <a:latin typeface="Arial"/>
            <a:cs typeface="Arial"/>
          </a:endParaRPr>
        </a:p>
      </dgm:t>
    </dgm:pt>
    <dgm:pt modelId="{273FA673-B243-45A6-8545-6C0B1E6FEA3F}" type="parTrans" cxnId="{9956BB3F-A230-40D5-8C9A-A355DDE1F9DE}">
      <dgm:prSet/>
      <dgm:spPr/>
      <dgm:t>
        <a:bodyPr/>
        <a:lstStyle/>
        <a:p>
          <a:endParaRPr lang="en-US"/>
        </a:p>
      </dgm:t>
    </dgm:pt>
    <dgm:pt modelId="{AEA654EA-A149-43D1-AF46-DB3B9D82F19E}" type="sibTrans" cxnId="{9956BB3F-A230-40D5-8C9A-A355DDE1F9DE}">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3A76196B-E191-429A-A80C-EA62BBBF0E92}" type="pres">
      <dgm:prSet presAssocID="{BC4D6731-603C-4DCF-BBA1-E2054F7C715E}" presName="iconRect" presStyleLbl="node1" presStyleIdx="0" presStyleCnt="1" custLinFactNeighborX="-3181" custLinFactNeighborY="159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1">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0DCC1899-49D8-41EF-8712-938A6DF08D8D}" type="presOf" srcId="{6D9F142C-D2E6-4B75-884F-6AA679E52E7A}" destId="{FC30A619-B52D-459A-BB8F-38E074E5E400}"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24C1E1DF-F5B4-4CCD-8E1A-D441986D3BD0}" type="presParOf" srcId="{09EFCFFE-AFD9-43CF-B8B9-77A79B804AA9}" destId="{3A76196B-E191-429A-A80C-EA62BBBF0E92}"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nSpc>
              <a:spcPct val="100000"/>
            </a:lnSpc>
          </a:pPr>
          <a:r>
            <a:rPr lang="en-GB" sz="2200" dirty="0">
              <a:solidFill>
                <a:srgbClr val="002060"/>
              </a:solidFill>
              <a:latin typeface="Arial"/>
              <a:cs typeface="Arial"/>
            </a:rPr>
            <a:t>Which statements did you select to describe Jake’s needs?</a:t>
          </a:r>
          <a:endParaRPr lang="en-US" sz="2200" dirty="0">
            <a:solidFill>
              <a:srgbClr val="002060"/>
            </a:solidFill>
            <a:latin typeface="Arial"/>
            <a:cs typeface="Arial"/>
          </a:endParaRPr>
        </a:p>
      </dgm:t>
    </dgm:pt>
    <dgm:pt modelId="{273FA673-B243-45A6-8545-6C0B1E6FEA3F}" type="parTrans" cxnId="{9956BB3F-A230-40D5-8C9A-A355DDE1F9DE}">
      <dgm:prSet/>
      <dgm:spPr/>
      <dgm:t>
        <a:bodyPr/>
        <a:lstStyle/>
        <a:p>
          <a:endParaRPr lang="en-US"/>
        </a:p>
      </dgm:t>
    </dgm:pt>
    <dgm:pt modelId="{AEA654EA-A149-43D1-AF46-DB3B9D82F19E}" type="sibTrans" cxnId="{9956BB3F-A230-40D5-8C9A-A355DDE1F9DE}">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3A76196B-E191-429A-A80C-EA62BBBF0E92}" type="pres">
      <dgm:prSet presAssocID="{BC4D6731-603C-4DCF-BBA1-E2054F7C715E}" presName="iconRect" presStyleLbl="node1" presStyleIdx="0" presStyleCnt="1" custLinFactNeighborX="-3181" custLinFactNeighborY="159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1" custLinFactNeighborX="-367" custLinFactNeighborY="-29039">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0DCC1899-49D8-41EF-8712-938A6DF08D8D}" type="presOf" srcId="{6D9F142C-D2E6-4B75-884F-6AA679E52E7A}" destId="{FC30A619-B52D-459A-BB8F-38E074E5E400}"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24C1E1DF-F5B4-4CCD-8E1A-D441986D3BD0}" type="presParOf" srcId="{09EFCFFE-AFD9-43CF-B8B9-77A79B804AA9}" destId="{3A76196B-E191-429A-A80C-EA62BBBF0E92}"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nSpc>
              <a:spcPct val="100000"/>
            </a:lnSpc>
          </a:pPr>
          <a:r>
            <a:rPr lang="en-GB" sz="2000" i="1" dirty="0">
              <a:solidFill>
                <a:srgbClr val="002060"/>
              </a:solidFill>
              <a:latin typeface="Arial"/>
              <a:cs typeface="Arial"/>
            </a:rPr>
            <a:t>Choose one section of the PEaSS to focus on.</a:t>
          </a:r>
        </a:p>
        <a:p>
          <a:pPr>
            <a:lnSpc>
              <a:spcPct val="100000"/>
            </a:lnSpc>
          </a:pPr>
          <a:endParaRPr lang="en-GB" sz="2000" i="1" dirty="0">
            <a:solidFill>
              <a:srgbClr val="002060"/>
            </a:solidFill>
            <a:latin typeface="Arial"/>
            <a:cs typeface="Arial"/>
          </a:endParaRPr>
        </a:p>
        <a:p>
          <a:pPr>
            <a:lnSpc>
              <a:spcPct val="100000"/>
            </a:lnSpc>
          </a:pPr>
          <a:r>
            <a:rPr lang="en-GB" sz="2000" dirty="0">
              <a:solidFill>
                <a:srgbClr val="002060"/>
              </a:solidFill>
              <a:latin typeface="Arial"/>
              <a:cs typeface="Arial"/>
            </a:rPr>
            <a:t>What provision does Polly require to meet her needs?  </a:t>
          </a:r>
        </a:p>
        <a:p>
          <a:pPr>
            <a:lnSpc>
              <a:spcPct val="100000"/>
            </a:lnSpc>
          </a:pPr>
          <a:r>
            <a:rPr lang="en-GB" sz="2000" dirty="0">
              <a:solidFill>
                <a:srgbClr val="002060"/>
              </a:solidFill>
              <a:latin typeface="Arial"/>
              <a:cs typeface="Arial"/>
            </a:rPr>
            <a:t>What high quality teaching strategies would be beneficial for her?</a:t>
          </a:r>
        </a:p>
        <a:p>
          <a:pPr>
            <a:lnSpc>
              <a:spcPct val="100000"/>
            </a:lnSpc>
          </a:pPr>
          <a:r>
            <a:rPr lang="en-GB" sz="2000" dirty="0">
              <a:solidFill>
                <a:srgbClr val="002060"/>
              </a:solidFill>
              <a:latin typeface="Arial"/>
              <a:cs typeface="Arial"/>
            </a:rPr>
            <a:t>How might you adapt the curriculum to meet her needs?</a:t>
          </a:r>
        </a:p>
      </dgm:t>
    </dgm:pt>
    <dgm:pt modelId="{273FA673-B243-45A6-8545-6C0B1E6FEA3F}" type="parTrans" cxnId="{9956BB3F-A230-40D5-8C9A-A355DDE1F9DE}">
      <dgm:prSet/>
      <dgm:spPr/>
      <dgm:t>
        <a:bodyPr/>
        <a:lstStyle/>
        <a:p>
          <a:endParaRPr lang="en-US"/>
        </a:p>
      </dgm:t>
    </dgm:pt>
    <dgm:pt modelId="{AEA654EA-A149-43D1-AF46-DB3B9D82F19E}" type="sibTrans" cxnId="{9956BB3F-A230-40D5-8C9A-A355DDE1F9DE}">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743C81DE-EDD4-42BA-8475-557595737BB4}" type="pres">
      <dgm:prSet presAssocID="{BC4D6731-603C-4DCF-BBA1-E2054F7C715E}" presName="iconRect" presStyleLbl="node1" presStyleIdx="0" presStyleCnt="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1" custScaleX="275369" custLinFactNeighborX="-505" custLinFactNeighborY="-17012">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0DCC1899-49D8-41EF-8712-938A6DF08D8D}" type="presOf" srcId="{6D9F142C-D2E6-4B75-884F-6AA679E52E7A}" destId="{FC30A619-B52D-459A-BB8F-38E074E5E400}"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6DED4F62-4EAE-458C-99AB-3222443ABE35}" type="presParOf" srcId="{09EFCFFE-AFD9-43CF-B8B9-77A79B804AA9}" destId="{743C81DE-EDD4-42BA-8475-557595737BB4}"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nSpc>
              <a:spcPct val="100000"/>
            </a:lnSpc>
          </a:pPr>
          <a:r>
            <a:rPr lang="en-GB" sz="2000" i="1" dirty="0">
              <a:solidFill>
                <a:srgbClr val="002060"/>
              </a:solidFill>
              <a:latin typeface="Arial"/>
              <a:cs typeface="Arial"/>
            </a:rPr>
            <a:t>Choose one section of the PEaSS to focus on.</a:t>
          </a:r>
        </a:p>
        <a:p>
          <a:pPr>
            <a:lnSpc>
              <a:spcPct val="100000"/>
            </a:lnSpc>
          </a:pPr>
          <a:endParaRPr lang="en-GB" sz="2000" i="1" dirty="0">
            <a:solidFill>
              <a:srgbClr val="002060"/>
            </a:solidFill>
            <a:latin typeface="Arial"/>
            <a:cs typeface="Arial"/>
          </a:endParaRPr>
        </a:p>
        <a:p>
          <a:pPr>
            <a:lnSpc>
              <a:spcPct val="100000"/>
            </a:lnSpc>
          </a:pPr>
          <a:r>
            <a:rPr lang="en-GB" sz="2000" dirty="0">
              <a:solidFill>
                <a:srgbClr val="002060"/>
              </a:solidFill>
              <a:latin typeface="Arial"/>
              <a:cs typeface="Arial"/>
            </a:rPr>
            <a:t>What provision does Jake require to meet his needs?  </a:t>
          </a:r>
        </a:p>
        <a:p>
          <a:pPr>
            <a:lnSpc>
              <a:spcPct val="100000"/>
            </a:lnSpc>
          </a:pPr>
          <a:r>
            <a:rPr lang="en-GB" sz="2000" dirty="0">
              <a:solidFill>
                <a:srgbClr val="002060"/>
              </a:solidFill>
              <a:latin typeface="Arial"/>
              <a:cs typeface="Arial"/>
            </a:rPr>
            <a:t>What high quality teaching strategies would be beneficial for him?</a:t>
          </a:r>
        </a:p>
        <a:p>
          <a:pPr>
            <a:lnSpc>
              <a:spcPct val="100000"/>
            </a:lnSpc>
          </a:pPr>
          <a:r>
            <a:rPr lang="en-GB" sz="2000" dirty="0">
              <a:solidFill>
                <a:srgbClr val="002060"/>
              </a:solidFill>
              <a:latin typeface="Arial"/>
              <a:cs typeface="Arial"/>
            </a:rPr>
            <a:t>How might you adapt the curriculum to meet his needs?</a:t>
          </a:r>
        </a:p>
      </dgm:t>
    </dgm:pt>
    <dgm:pt modelId="{273FA673-B243-45A6-8545-6C0B1E6FEA3F}" type="parTrans" cxnId="{9956BB3F-A230-40D5-8C9A-A355DDE1F9DE}">
      <dgm:prSet/>
      <dgm:spPr/>
      <dgm:t>
        <a:bodyPr/>
        <a:lstStyle/>
        <a:p>
          <a:endParaRPr lang="en-US"/>
        </a:p>
      </dgm:t>
    </dgm:pt>
    <dgm:pt modelId="{AEA654EA-A149-43D1-AF46-DB3B9D82F19E}" type="sibTrans" cxnId="{9956BB3F-A230-40D5-8C9A-A355DDE1F9DE}">
      <dgm:prSet/>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 modelId="{09EFCFFE-AFD9-43CF-B8B9-77A79B804AA9}" type="pres">
      <dgm:prSet presAssocID="{BC4D6731-603C-4DCF-BBA1-E2054F7C715E}" presName="compNode" presStyleCnt="0"/>
      <dgm:spPr/>
    </dgm:pt>
    <dgm:pt modelId="{743C81DE-EDD4-42BA-8475-557595737BB4}" type="pres">
      <dgm:prSet presAssocID="{BC4D6731-603C-4DCF-BBA1-E2054F7C715E}" presName="iconRect" presStyleLbl="node1" presStyleIdx="0" presStyleCnt="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906529B9-3FC5-4BEC-A185-EEDC5AB535DD}" type="pres">
      <dgm:prSet presAssocID="{BC4D6731-603C-4DCF-BBA1-E2054F7C715E}" presName="spaceRect" presStyleCnt="0"/>
      <dgm:spPr/>
    </dgm:pt>
    <dgm:pt modelId="{B7D91936-606D-4E41-B388-8F97BEE27C9E}" type="pres">
      <dgm:prSet presAssocID="{BC4D6731-603C-4DCF-BBA1-E2054F7C715E}" presName="textRect" presStyleLbl="revTx" presStyleIdx="0" presStyleCnt="1" custScaleX="275369" custLinFactNeighborX="-505" custLinFactNeighborY="-17012">
        <dgm:presLayoutVars>
          <dgm:chMax val="1"/>
          <dgm:chPref val="1"/>
        </dgm:presLayoutVars>
      </dgm:prSet>
      <dgm:spPr/>
    </dgm:pt>
  </dgm:ptLst>
  <dgm:cxnLst>
    <dgm:cxn modelId="{4FC79327-BB12-4C41-A6D3-090E71CFD3EF}" type="presOf" srcId="{BC4D6731-603C-4DCF-BBA1-E2054F7C715E}" destId="{B7D91936-606D-4E41-B388-8F97BEE27C9E}" srcOrd="0" destOrd="0" presId="urn:microsoft.com/office/officeart/2018/2/layout/IconLabelList"/>
    <dgm:cxn modelId="{9956BB3F-A230-40D5-8C9A-A355DDE1F9DE}" srcId="{6D9F142C-D2E6-4B75-884F-6AA679E52E7A}" destId="{BC4D6731-603C-4DCF-BBA1-E2054F7C715E}" srcOrd="0" destOrd="0" parTransId="{273FA673-B243-45A6-8545-6C0B1E6FEA3F}" sibTransId="{AEA654EA-A149-43D1-AF46-DB3B9D82F19E}"/>
    <dgm:cxn modelId="{0DCC1899-49D8-41EF-8712-938A6DF08D8D}" type="presOf" srcId="{6D9F142C-D2E6-4B75-884F-6AA679E52E7A}" destId="{FC30A619-B52D-459A-BB8F-38E074E5E400}" srcOrd="0" destOrd="0" presId="urn:microsoft.com/office/officeart/2018/2/layout/IconLabelList"/>
    <dgm:cxn modelId="{CA9F9986-EA6D-4210-8512-C6D02C938166}" type="presParOf" srcId="{FC30A619-B52D-459A-BB8F-38E074E5E400}" destId="{09EFCFFE-AFD9-43CF-B8B9-77A79B804AA9}" srcOrd="0" destOrd="0" presId="urn:microsoft.com/office/officeart/2018/2/layout/IconLabelList"/>
    <dgm:cxn modelId="{6DED4F62-4EAE-458C-99AB-3222443ABE35}" type="presParOf" srcId="{09EFCFFE-AFD9-43CF-B8B9-77A79B804AA9}" destId="{743C81DE-EDD4-42BA-8475-557595737BB4}" srcOrd="0" destOrd="0" presId="urn:microsoft.com/office/officeart/2018/2/layout/IconLabelList"/>
    <dgm:cxn modelId="{35C61F59-D4A1-4EF3-B10F-191FCC7AEA1E}" type="presParOf" srcId="{09EFCFFE-AFD9-43CF-B8B9-77A79B804AA9}" destId="{906529B9-3FC5-4BEC-A185-EEDC5AB535DD}" srcOrd="1" destOrd="0" presId="urn:microsoft.com/office/officeart/2018/2/layout/IconLabelList"/>
    <dgm:cxn modelId="{07E7FAD2-AD7D-462D-8269-8CE1E0FD5956}" type="presParOf" srcId="{09EFCFFE-AFD9-43CF-B8B9-77A79B804AA9}" destId="{B7D91936-606D-4E41-B388-8F97BEE27C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Lst>
  <dgm:cxnLst>
    <dgm:cxn modelId="{0DCC1899-49D8-41EF-8712-938A6DF08D8D}" type="presOf" srcId="{6D9F142C-D2E6-4B75-884F-6AA679E52E7A}" destId="{FC30A619-B52D-459A-BB8F-38E074E5E400}" srcOrd="0"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9F142C-D2E6-4B75-884F-6AA679E52E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C30A619-B52D-459A-BB8F-38E074E5E400}" type="pres">
      <dgm:prSet presAssocID="{6D9F142C-D2E6-4B75-884F-6AA679E52E7A}" presName="root" presStyleCnt="0">
        <dgm:presLayoutVars>
          <dgm:dir/>
          <dgm:resizeHandles val="exact"/>
        </dgm:presLayoutVars>
      </dgm:prSet>
      <dgm:spPr/>
    </dgm:pt>
  </dgm:ptLst>
  <dgm:cxnLst>
    <dgm:cxn modelId="{0DCC1899-49D8-41EF-8712-938A6DF08D8D}" type="presOf" srcId="{6D9F142C-D2E6-4B75-884F-6AA679E52E7A}" destId="{FC30A619-B52D-459A-BB8F-38E074E5E400}" srcOrd="0"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C81DE-EDD4-42BA-8475-557595737BB4}">
      <dsp:nvSpPr>
        <dsp:cNvPr id="0" name=""/>
        <dsp:cNvSpPr/>
      </dsp:nvSpPr>
      <dsp:spPr>
        <a:xfrm>
          <a:off x="9229031" y="2581798"/>
          <a:ext cx="743554" cy="74355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17811" y="19246"/>
          <a:ext cx="6806565" cy="250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GB" sz="1800" i="1" kern="1200" dirty="0">
              <a:solidFill>
                <a:srgbClr val="002060"/>
              </a:solidFill>
              <a:latin typeface="Arial"/>
              <a:cs typeface="Arial"/>
            </a:rPr>
            <a:t>Choose one section of the PEaSS to focus on</a:t>
          </a:r>
          <a:r>
            <a:rPr lang="en-GB" sz="1400" i="1" kern="1200" dirty="0">
              <a:solidFill>
                <a:srgbClr val="002060"/>
              </a:solidFill>
              <a:latin typeface="Arial"/>
              <a:cs typeface="Arial"/>
            </a:rPr>
            <a:t>.</a:t>
          </a:r>
          <a:endParaRPr lang="en-GB" sz="1400" kern="1200" dirty="0">
            <a:solidFill>
              <a:srgbClr val="002060"/>
            </a:solidFill>
            <a:latin typeface="Arial"/>
            <a:cs typeface="Arial"/>
          </a:endParaRP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What provision does Polly require to meet her needs?  </a:t>
          </a: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What high quality teaching strategies would be beneficial for her?</a:t>
          </a: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How might you adapt the curriculum to meet her needs?</a:t>
          </a: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dsp:txBody>
      <dsp:txXfrm>
        <a:off x="17811" y="19246"/>
        <a:ext cx="6806565" cy="25061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C81DE-EDD4-42BA-8475-557595737BB4}">
      <dsp:nvSpPr>
        <dsp:cNvPr id="0" name=""/>
        <dsp:cNvSpPr/>
      </dsp:nvSpPr>
      <dsp:spPr>
        <a:xfrm>
          <a:off x="9350315" y="3072403"/>
          <a:ext cx="800507" cy="80050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19251" y="302093"/>
          <a:ext cx="9776032" cy="2565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GB" sz="1800" i="1" kern="1200" dirty="0">
              <a:solidFill>
                <a:srgbClr val="002060"/>
              </a:solidFill>
              <a:latin typeface="Arial"/>
              <a:cs typeface="Arial"/>
            </a:rPr>
            <a:t>Choose one section of the PEaSS to focus on.</a:t>
          </a:r>
          <a:endParaRPr lang="en-GB" sz="1800" kern="1200" dirty="0">
            <a:solidFill>
              <a:srgbClr val="002060"/>
            </a:solidFill>
            <a:latin typeface="Arial"/>
            <a:cs typeface="Arial"/>
          </a:endParaRP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What provision does Polly require to meet her needs?  </a:t>
          </a: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What high quality teaching strategies would be beneficial for her?</a:t>
          </a: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How might you adapt the curriculum to meet her needs?</a:t>
          </a: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dsp:txBody>
      <dsp:txXfrm>
        <a:off x="19251" y="302093"/>
        <a:ext cx="9776032" cy="25659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C81DE-EDD4-42BA-8475-557595737BB4}">
      <dsp:nvSpPr>
        <dsp:cNvPr id="0" name=""/>
        <dsp:cNvSpPr/>
      </dsp:nvSpPr>
      <dsp:spPr>
        <a:xfrm>
          <a:off x="9163438" y="2948830"/>
          <a:ext cx="880875" cy="88087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204193" y="457388"/>
          <a:ext cx="8486525" cy="256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GB" sz="1800" i="1" kern="1200" dirty="0">
              <a:solidFill>
                <a:srgbClr val="002060"/>
              </a:solidFill>
              <a:latin typeface="Arial"/>
              <a:cs typeface="Arial"/>
            </a:rPr>
            <a:t>Choose one section of the PEaSS to focus on.</a:t>
          </a:r>
          <a:endParaRPr lang="en-GB" sz="1800" kern="1200" dirty="0">
            <a:solidFill>
              <a:srgbClr val="002060"/>
            </a:solidFill>
            <a:latin typeface="Arial"/>
            <a:cs typeface="Arial"/>
          </a:endParaRP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What provision does Jake require to meet his needs?  </a:t>
          </a: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What high quality teaching strategies would be beneficial for him?</a:t>
          </a:r>
        </a:p>
        <a:p>
          <a:pPr marL="0" lvl="0" indent="0" algn="l" defTabSz="800100">
            <a:lnSpc>
              <a:spcPct val="100000"/>
            </a:lnSpc>
            <a:spcBef>
              <a:spcPct val="0"/>
            </a:spcBef>
            <a:spcAft>
              <a:spcPct val="35000"/>
            </a:spcAft>
            <a:buNone/>
          </a:pPr>
          <a:r>
            <a:rPr lang="en-GB" sz="1400" kern="1200" dirty="0">
              <a:solidFill>
                <a:srgbClr val="002060"/>
              </a:solidFill>
              <a:latin typeface="Arial"/>
              <a:cs typeface="Arial"/>
            </a:rPr>
            <a:t>How might you adapt the curriculum to meet his needs?</a:t>
          </a: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a:p>
          <a:pPr marL="0" lvl="0" indent="0" algn="ctr" defTabSz="800100">
            <a:lnSpc>
              <a:spcPct val="100000"/>
            </a:lnSpc>
            <a:spcBef>
              <a:spcPct val="0"/>
            </a:spcBef>
            <a:spcAft>
              <a:spcPct val="35000"/>
            </a:spcAft>
            <a:buNone/>
          </a:pPr>
          <a:endParaRPr lang="en-GB" sz="2000" kern="1200" dirty="0">
            <a:solidFill>
              <a:srgbClr val="002060"/>
            </a:solidFill>
            <a:latin typeface="Arial"/>
            <a:cs typeface="Arial"/>
          </a:endParaRPr>
        </a:p>
      </dsp:txBody>
      <dsp:txXfrm>
        <a:off x="204193" y="457388"/>
        <a:ext cx="8486525" cy="2567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72C80-9F84-46AF-892F-BAA50B215C62}">
      <dsp:nvSpPr>
        <dsp:cNvPr id="0" name=""/>
        <dsp:cNvSpPr/>
      </dsp:nvSpPr>
      <dsp:spPr>
        <a:xfrm rot="5400000">
          <a:off x="6516263" y="-2643568"/>
          <a:ext cx="1079951" cy="6641166"/>
        </a:xfrm>
        <a:prstGeom prst="round2SameRect">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100000"/>
            </a:lnSpc>
            <a:spcBef>
              <a:spcPct val="0"/>
            </a:spcBef>
            <a:spcAft>
              <a:spcPct val="15000"/>
            </a:spcAft>
            <a:buChar char="•"/>
          </a:pPr>
          <a:r>
            <a:rPr lang="en-GB" sz="1500" kern="1200" dirty="0">
              <a:latin typeface="Arial" panose="020B0604020202020204" pitchFamily="34" charset="0"/>
              <a:cs typeface="Arial" panose="020B0604020202020204" pitchFamily="34" charset="0"/>
            </a:rPr>
            <a:t>Describe provision and need consistently across settings</a:t>
          </a:r>
        </a:p>
        <a:p>
          <a:pPr marL="114300" lvl="1" indent="-114300" algn="l" defTabSz="666750">
            <a:lnSpc>
              <a:spcPct val="100000"/>
            </a:lnSpc>
            <a:spcBef>
              <a:spcPct val="0"/>
            </a:spcBef>
            <a:spcAft>
              <a:spcPct val="15000"/>
            </a:spcAft>
            <a:buChar char="•"/>
          </a:pPr>
          <a:r>
            <a:rPr lang="en-GB" sz="1500" kern="1200" dirty="0">
              <a:latin typeface="Arial" panose="020B0604020202020204" pitchFamily="34" charset="0"/>
              <a:cs typeface="Arial" panose="020B0604020202020204" pitchFamily="34" charset="0"/>
            </a:rPr>
            <a:t>Supports accurate information sharing upon transition</a:t>
          </a:r>
        </a:p>
        <a:p>
          <a:pPr marL="114300" lvl="1" indent="-114300" algn="l" defTabSz="666750">
            <a:lnSpc>
              <a:spcPct val="100000"/>
            </a:lnSpc>
            <a:spcBef>
              <a:spcPct val="0"/>
            </a:spcBef>
            <a:spcAft>
              <a:spcPct val="15000"/>
            </a:spcAft>
            <a:buChar char="•"/>
          </a:pPr>
          <a:r>
            <a:rPr lang="en-GB" sz="1500" kern="1200" dirty="0">
              <a:latin typeface="Arial" panose="020B0604020202020204" pitchFamily="34" charset="0"/>
              <a:cs typeface="Arial" panose="020B0604020202020204" pitchFamily="34" charset="0"/>
            </a:rPr>
            <a:t>Identify the full scope of a CYP’s profile of need</a:t>
          </a:r>
        </a:p>
      </dsp:txBody>
      <dsp:txXfrm rot="-5400000">
        <a:off x="3735656" y="189758"/>
        <a:ext cx="6588447" cy="974513"/>
      </dsp:txXfrm>
    </dsp:sp>
    <dsp:sp modelId="{8C50E84D-72E0-4C9F-96DE-D6B00ABB31F3}">
      <dsp:nvSpPr>
        <dsp:cNvPr id="0" name=""/>
        <dsp:cNvSpPr/>
      </dsp:nvSpPr>
      <dsp:spPr>
        <a:xfrm>
          <a:off x="0" y="0"/>
          <a:ext cx="3735656" cy="1349939"/>
        </a:xfrm>
        <a:prstGeom prst="roundRect">
          <a:avLst/>
        </a:prstGeom>
        <a:solidFill>
          <a:srgbClr val="396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ts val="0"/>
            </a:spcAft>
            <a:buNone/>
          </a:pPr>
          <a:r>
            <a:rPr lang="en-GB" sz="1800" kern="1200" dirty="0">
              <a:latin typeface="Arial" panose="020B0604020202020204" pitchFamily="34" charset="0"/>
              <a:cs typeface="Arial" panose="020B0604020202020204" pitchFamily="34" charset="0"/>
            </a:rPr>
            <a:t> Commonality of Language </a:t>
          </a:r>
        </a:p>
        <a:p>
          <a:pPr marL="0" lvl="0" indent="0" algn="ctr" defTabSz="800100">
            <a:lnSpc>
              <a:spcPct val="90000"/>
            </a:lnSpc>
            <a:spcBef>
              <a:spcPct val="0"/>
            </a:spcBef>
            <a:spcAft>
              <a:spcPts val="0"/>
            </a:spcAft>
            <a:buNone/>
          </a:pPr>
          <a:endParaRPr lang="en-GB"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ts val="0"/>
            </a:spcAft>
            <a:buNone/>
          </a:pPr>
          <a:r>
            <a:rPr lang="en-GB" sz="1800" kern="1200" dirty="0">
              <a:latin typeface="Arial" panose="020B0604020202020204" pitchFamily="34" charset="0"/>
              <a:cs typeface="Arial" panose="020B0604020202020204" pitchFamily="34" charset="0"/>
            </a:rPr>
            <a:t> Shared understanding</a:t>
          </a:r>
        </a:p>
      </dsp:txBody>
      <dsp:txXfrm>
        <a:off x="65899" y="65899"/>
        <a:ext cx="3603858" cy="1218141"/>
      </dsp:txXfrm>
    </dsp:sp>
    <dsp:sp modelId="{9BED0EC8-1F07-472B-B0FD-6B39D15F354C}">
      <dsp:nvSpPr>
        <dsp:cNvPr id="0" name=""/>
        <dsp:cNvSpPr/>
      </dsp:nvSpPr>
      <dsp:spPr>
        <a:xfrm rot="5400000">
          <a:off x="6516263" y="-1255582"/>
          <a:ext cx="1079951" cy="6641166"/>
        </a:xfrm>
        <a:prstGeom prst="round2SameRect">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100000"/>
            </a:lnSpc>
            <a:spcBef>
              <a:spcPct val="0"/>
            </a:spcBef>
            <a:spcAft>
              <a:spcPct val="15000"/>
            </a:spcAft>
            <a:buChar char="•"/>
          </a:pPr>
          <a:r>
            <a:rPr lang="en-GB" sz="1500" kern="1200" dirty="0">
              <a:latin typeface="Arial" panose="020B0604020202020204" pitchFamily="34" charset="0"/>
              <a:cs typeface="Arial" panose="020B0604020202020204" pitchFamily="34" charset="0"/>
            </a:rPr>
            <a:t>Using the INDES helps a setting identify patterns of need and where provision is needed</a:t>
          </a:r>
        </a:p>
        <a:p>
          <a:pPr marL="114300" lvl="1" indent="-114300" algn="l" defTabSz="666750">
            <a:lnSpc>
              <a:spcPct val="100000"/>
            </a:lnSpc>
            <a:spcBef>
              <a:spcPct val="0"/>
            </a:spcBef>
            <a:spcAft>
              <a:spcPct val="15000"/>
            </a:spcAft>
            <a:buChar char="•"/>
          </a:pPr>
          <a:r>
            <a:rPr lang="en-GB" sz="1500" kern="1200" dirty="0">
              <a:latin typeface="Arial" panose="020B0604020202020204" pitchFamily="34" charset="0"/>
              <a:cs typeface="Arial" panose="020B0604020202020204" pitchFamily="34" charset="0"/>
            </a:rPr>
            <a:t>Using IPSEF supports a whole setting approach to inclusive education</a:t>
          </a:r>
        </a:p>
      </dsp:txBody>
      <dsp:txXfrm rot="-5400000">
        <a:off x="3735656" y="1577744"/>
        <a:ext cx="6588447" cy="974513"/>
      </dsp:txXfrm>
    </dsp:sp>
    <dsp:sp modelId="{D93FD042-C162-4D10-8857-3A20C8D5CABE}">
      <dsp:nvSpPr>
        <dsp:cNvPr id="0" name=""/>
        <dsp:cNvSpPr/>
      </dsp:nvSpPr>
      <dsp:spPr>
        <a:xfrm>
          <a:off x="0" y="1419481"/>
          <a:ext cx="3735656" cy="1349939"/>
        </a:xfrm>
        <a:prstGeom prst="roundRect">
          <a:avLst/>
        </a:prstGeom>
        <a:solidFill>
          <a:srgbClr val="396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Establishing a context for making  </a:t>
          </a:r>
        </a:p>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provision inclusive</a:t>
          </a:r>
        </a:p>
      </dsp:txBody>
      <dsp:txXfrm>
        <a:off x="65899" y="1485380"/>
        <a:ext cx="3603858" cy="1218141"/>
      </dsp:txXfrm>
    </dsp:sp>
    <dsp:sp modelId="{9FC3B4BA-EDAC-44B1-B601-03124CCA78F1}">
      <dsp:nvSpPr>
        <dsp:cNvPr id="0" name=""/>
        <dsp:cNvSpPr/>
      </dsp:nvSpPr>
      <dsp:spPr>
        <a:xfrm rot="5400000">
          <a:off x="6516263" y="191304"/>
          <a:ext cx="1079951" cy="6641166"/>
        </a:xfrm>
        <a:prstGeom prst="round2SameRect">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latin typeface="Arial" panose="020B0604020202020204" pitchFamily="34" charset="0"/>
              <a:cs typeface="Arial" panose="020B0604020202020204" pitchFamily="34" charset="0"/>
            </a:rPr>
            <a:t>Resources and signposting to support needs identified using the INDES</a:t>
          </a:r>
        </a:p>
      </dsp:txBody>
      <dsp:txXfrm rot="-5400000">
        <a:off x="3735656" y="3024631"/>
        <a:ext cx="6588447" cy="974513"/>
      </dsp:txXfrm>
    </dsp:sp>
    <dsp:sp modelId="{4C3B62AD-4784-493B-A5FD-DA1C795103E7}">
      <dsp:nvSpPr>
        <dsp:cNvPr id="0" name=""/>
        <dsp:cNvSpPr/>
      </dsp:nvSpPr>
      <dsp:spPr>
        <a:xfrm>
          <a:off x="0" y="2808636"/>
          <a:ext cx="3735656" cy="1349939"/>
        </a:xfrm>
        <a:prstGeom prst="roundRect">
          <a:avLst/>
        </a:prstGeom>
        <a:solidFill>
          <a:srgbClr val="396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Use alongside PEaSS suite of  </a:t>
          </a:r>
        </a:p>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 resources</a:t>
          </a:r>
        </a:p>
      </dsp:txBody>
      <dsp:txXfrm>
        <a:off x="65899" y="2874535"/>
        <a:ext cx="3603858" cy="1218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6196B-E191-429A-A80C-EA62BBBF0E92}">
      <dsp:nvSpPr>
        <dsp:cNvPr id="0" name=""/>
        <dsp:cNvSpPr/>
      </dsp:nvSpPr>
      <dsp:spPr>
        <a:xfrm>
          <a:off x="1652803" y="16196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526641" y="2572918"/>
          <a:ext cx="432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100000"/>
            </a:lnSpc>
            <a:spcBef>
              <a:spcPct val="0"/>
            </a:spcBef>
            <a:spcAft>
              <a:spcPct val="35000"/>
            </a:spcAft>
            <a:buNone/>
          </a:pPr>
          <a:r>
            <a:rPr lang="en-GB" sz="2000" kern="1200" dirty="0">
              <a:solidFill>
                <a:srgbClr val="002060"/>
              </a:solidFill>
              <a:latin typeface="Arial"/>
              <a:cs typeface="Arial"/>
            </a:rPr>
            <a:t>How do we currently identify need? </a:t>
          </a:r>
          <a:endParaRPr lang="en-US" sz="2000" kern="1200" dirty="0">
            <a:solidFill>
              <a:srgbClr val="002060"/>
            </a:solidFill>
            <a:latin typeface="Arial"/>
            <a:cs typeface="Arial"/>
          </a:endParaRPr>
        </a:p>
      </dsp:txBody>
      <dsp:txXfrm>
        <a:off x="526641" y="2572918"/>
        <a:ext cx="4320000" cy="877500"/>
      </dsp:txXfrm>
    </dsp:sp>
    <dsp:sp modelId="{287EF0D5-7670-4570-B619-710470E7E18E}">
      <dsp:nvSpPr>
        <dsp:cNvPr id="0" name=""/>
        <dsp:cNvSpPr/>
      </dsp:nvSpPr>
      <dsp:spPr>
        <a:xfrm>
          <a:off x="6790642" y="13098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ECC6E-42B4-4E8D-93E3-4A1B4ED31EEC}">
      <dsp:nvSpPr>
        <dsp:cNvPr id="0" name=""/>
        <dsp:cNvSpPr/>
      </dsp:nvSpPr>
      <dsp:spPr>
        <a:xfrm>
          <a:off x="5602642" y="2572918"/>
          <a:ext cx="432000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100000"/>
            </a:lnSpc>
            <a:spcBef>
              <a:spcPct val="0"/>
            </a:spcBef>
            <a:spcAft>
              <a:spcPct val="35000"/>
            </a:spcAft>
            <a:buNone/>
          </a:pPr>
          <a:r>
            <a:rPr lang="en-GB" sz="2000" kern="1200" dirty="0">
              <a:solidFill>
                <a:srgbClr val="002060"/>
              </a:solidFill>
              <a:latin typeface="Arial"/>
              <a:cs typeface="Arial"/>
            </a:rPr>
            <a:t>Do we have a shared language and consistent process to identify need and plan provision? </a:t>
          </a:r>
          <a:endParaRPr lang="en-US" sz="2000" kern="1200" dirty="0">
            <a:solidFill>
              <a:srgbClr val="002060"/>
            </a:solidFill>
            <a:latin typeface="Arial" panose="020B0604020202020204" pitchFamily="34" charset="0"/>
            <a:cs typeface="Arial" panose="020B0604020202020204" pitchFamily="34" charset="0"/>
          </a:endParaRPr>
        </a:p>
      </dsp:txBody>
      <dsp:txXfrm>
        <a:off x="5602642" y="2572918"/>
        <a:ext cx="4320000" cy="87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6196B-E191-429A-A80C-EA62BBBF0E92}">
      <dsp:nvSpPr>
        <dsp:cNvPr id="0" name=""/>
        <dsp:cNvSpPr/>
      </dsp:nvSpPr>
      <dsp:spPr>
        <a:xfrm>
          <a:off x="4190803" y="254448"/>
          <a:ext cx="1944000" cy="1944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3064642" y="263793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dirty="0">
              <a:solidFill>
                <a:srgbClr val="002060"/>
              </a:solidFill>
              <a:latin typeface="Arial"/>
              <a:cs typeface="Arial"/>
            </a:rPr>
            <a:t>Which statements did you select to describe Polly’s needs?</a:t>
          </a:r>
          <a:endParaRPr lang="en-US" sz="2200" kern="1200" dirty="0">
            <a:solidFill>
              <a:srgbClr val="002060"/>
            </a:solidFill>
            <a:latin typeface="Arial"/>
            <a:cs typeface="Arial"/>
          </a:endParaRPr>
        </a:p>
      </dsp:txBody>
      <dsp:txXfrm>
        <a:off x="3064642" y="2637939"/>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6196B-E191-429A-A80C-EA62BBBF0E92}">
      <dsp:nvSpPr>
        <dsp:cNvPr id="0" name=""/>
        <dsp:cNvSpPr/>
      </dsp:nvSpPr>
      <dsp:spPr>
        <a:xfrm>
          <a:off x="4190803" y="254448"/>
          <a:ext cx="1944000" cy="19440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3048787" y="242885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sz="2200" kern="1200" dirty="0">
              <a:solidFill>
                <a:srgbClr val="002060"/>
              </a:solidFill>
              <a:latin typeface="Arial"/>
              <a:cs typeface="Arial"/>
            </a:rPr>
            <a:t>Which statements did you select to describe Jake’s needs?</a:t>
          </a:r>
          <a:endParaRPr lang="en-US" sz="2200" kern="1200" dirty="0">
            <a:solidFill>
              <a:srgbClr val="002060"/>
            </a:solidFill>
            <a:latin typeface="Arial"/>
            <a:cs typeface="Arial"/>
          </a:endParaRPr>
        </a:p>
      </dsp:txBody>
      <dsp:txXfrm>
        <a:off x="3048787" y="2428858"/>
        <a:ext cx="432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C81DE-EDD4-42BA-8475-557595737BB4}">
      <dsp:nvSpPr>
        <dsp:cNvPr id="0" name=""/>
        <dsp:cNvSpPr/>
      </dsp:nvSpPr>
      <dsp:spPr>
        <a:xfrm>
          <a:off x="4465267" y="83368"/>
          <a:ext cx="1518750" cy="151875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560746" y="1882185"/>
          <a:ext cx="9293703" cy="18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i="1" kern="1200" dirty="0">
              <a:solidFill>
                <a:srgbClr val="002060"/>
              </a:solidFill>
              <a:latin typeface="Arial"/>
              <a:cs typeface="Arial"/>
            </a:rPr>
            <a:t>Choose one section of the PEaSS to focus on.</a:t>
          </a:r>
        </a:p>
        <a:p>
          <a:pPr marL="0" lvl="0" indent="0" algn="ctr" defTabSz="889000">
            <a:lnSpc>
              <a:spcPct val="100000"/>
            </a:lnSpc>
            <a:spcBef>
              <a:spcPct val="0"/>
            </a:spcBef>
            <a:spcAft>
              <a:spcPct val="35000"/>
            </a:spcAft>
            <a:buNone/>
          </a:pPr>
          <a:endParaRPr lang="en-GB" sz="2000" i="1" kern="1200" dirty="0">
            <a:solidFill>
              <a:srgbClr val="002060"/>
            </a:solidFill>
            <a:latin typeface="Arial"/>
            <a:cs typeface="Arial"/>
          </a:endParaRPr>
        </a:p>
        <a:p>
          <a:pPr marL="0" lvl="0" indent="0" algn="ctr" defTabSz="889000">
            <a:lnSpc>
              <a:spcPct val="100000"/>
            </a:lnSpc>
            <a:spcBef>
              <a:spcPct val="0"/>
            </a:spcBef>
            <a:spcAft>
              <a:spcPct val="35000"/>
            </a:spcAft>
            <a:buNone/>
          </a:pPr>
          <a:r>
            <a:rPr lang="en-GB" sz="2000" kern="1200" dirty="0">
              <a:solidFill>
                <a:srgbClr val="002060"/>
              </a:solidFill>
              <a:latin typeface="Arial"/>
              <a:cs typeface="Arial"/>
            </a:rPr>
            <a:t>What provision does Polly require to meet her needs?  </a:t>
          </a:r>
        </a:p>
        <a:p>
          <a:pPr marL="0" lvl="0" indent="0" algn="ctr" defTabSz="889000">
            <a:lnSpc>
              <a:spcPct val="100000"/>
            </a:lnSpc>
            <a:spcBef>
              <a:spcPct val="0"/>
            </a:spcBef>
            <a:spcAft>
              <a:spcPct val="35000"/>
            </a:spcAft>
            <a:buNone/>
          </a:pPr>
          <a:r>
            <a:rPr lang="en-GB" sz="2000" kern="1200" dirty="0">
              <a:solidFill>
                <a:srgbClr val="002060"/>
              </a:solidFill>
              <a:latin typeface="Arial"/>
              <a:cs typeface="Arial"/>
            </a:rPr>
            <a:t>What high quality teaching strategies would be beneficial for her?</a:t>
          </a:r>
        </a:p>
        <a:p>
          <a:pPr marL="0" lvl="0" indent="0" algn="ctr" defTabSz="889000">
            <a:lnSpc>
              <a:spcPct val="100000"/>
            </a:lnSpc>
            <a:spcBef>
              <a:spcPct val="0"/>
            </a:spcBef>
            <a:spcAft>
              <a:spcPct val="35000"/>
            </a:spcAft>
            <a:buNone/>
          </a:pPr>
          <a:r>
            <a:rPr lang="en-GB" sz="2000" kern="1200" dirty="0">
              <a:solidFill>
                <a:srgbClr val="002060"/>
              </a:solidFill>
              <a:latin typeface="Arial"/>
              <a:cs typeface="Arial"/>
            </a:rPr>
            <a:t>How might you adapt the curriculum to meet her needs?</a:t>
          </a:r>
        </a:p>
      </dsp:txBody>
      <dsp:txXfrm>
        <a:off x="560746" y="1882185"/>
        <a:ext cx="9293703" cy="1892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C81DE-EDD4-42BA-8475-557595737BB4}">
      <dsp:nvSpPr>
        <dsp:cNvPr id="0" name=""/>
        <dsp:cNvSpPr/>
      </dsp:nvSpPr>
      <dsp:spPr>
        <a:xfrm>
          <a:off x="4465267" y="83368"/>
          <a:ext cx="1518750" cy="151875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91936-606D-4E41-B388-8F97BEE27C9E}">
      <dsp:nvSpPr>
        <dsp:cNvPr id="0" name=""/>
        <dsp:cNvSpPr/>
      </dsp:nvSpPr>
      <dsp:spPr>
        <a:xfrm>
          <a:off x="560746" y="1882185"/>
          <a:ext cx="9293703" cy="18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i="1" kern="1200" dirty="0">
              <a:solidFill>
                <a:srgbClr val="002060"/>
              </a:solidFill>
              <a:latin typeface="Arial"/>
              <a:cs typeface="Arial"/>
            </a:rPr>
            <a:t>Choose one section of the PEaSS to focus on.</a:t>
          </a:r>
        </a:p>
        <a:p>
          <a:pPr marL="0" lvl="0" indent="0" algn="ctr" defTabSz="889000">
            <a:lnSpc>
              <a:spcPct val="100000"/>
            </a:lnSpc>
            <a:spcBef>
              <a:spcPct val="0"/>
            </a:spcBef>
            <a:spcAft>
              <a:spcPct val="35000"/>
            </a:spcAft>
            <a:buNone/>
          </a:pPr>
          <a:endParaRPr lang="en-GB" sz="2000" i="1" kern="1200" dirty="0">
            <a:solidFill>
              <a:srgbClr val="002060"/>
            </a:solidFill>
            <a:latin typeface="Arial"/>
            <a:cs typeface="Arial"/>
          </a:endParaRPr>
        </a:p>
        <a:p>
          <a:pPr marL="0" lvl="0" indent="0" algn="ctr" defTabSz="889000">
            <a:lnSpc>
              <a:spcPct val="100000"/>
            </a:lnSpc>
            <a:spcBef>
              <a:spcPct val="0"/>
            </a:spcBef>
            <a:spcAft>
              <a:spcPct val="35000"/>
            </a:spcAft>
            <a:buNone/>
          </a:pPr>
          <a:r>
            <a:rPr lang="en-GB" sz="2000" kern="1200" dirty="0">
              <a:solidFill>
                <a:srgbClr val="002060"/>
              </a:solidFill>
              <a:latin typeface="Arial"/>
              <a:cs typeface="Arial"/>
            </a:rPr>
            <a:t>What provision does Jake require to meet his needs?  </a:t>
          </a:r>
        </a:p>
        <a:p>
          <a:pPr marL="0" lvl="0" indent="0" algn="ctr" defTabSz="889000">
            <a:lnSpc>
              <a:spcPct val="100000"/>
            </a:lnSpc>
            <a:spcBef>
              <a:spcPct val="0"/>
            </a:spcBef>
            <a:spcAft>
              <a:spcPct val="35000"/>
            </a:spcAft>
            <a:buNone/>
          </a:pPr>
          <a:r>
            <a:rPr lang="en-GB" sz="2000" kern="1200" dirty="0">
              <a:solidFill>
                <a:srgbClr val="002060"/>
              </a:solidFill>
              <a:latin typeface="Arial"/>
              <a:cs typeface="Arial"/>
            </a:rPr>
            <a:t>What high quality teaching strategies would be beneficial for him?</a:t>
          </a:r>
        </a:p>
        <a:p>
          <a:pPr marL="0" lvl="0" indent="0" algn="ctr" defTabSz="889000">
            <a:lnSpc>
              <a:spcPct val="100000"/>
            </a:lnSpc>
            <a:spcBef>
              <a:spcPct val="0"/>
            </a:spcBef>
            <a:spcAft>
              <a:spcPct val="35000"/>
            </a:spcAft>
            <a:buNone/>
          </a:pPr>
          <a:r>
            <a:rPr lang="en-GB" sz="2000" kern="1200" dirty="0">
              <a:solidFill>
                <a:srgbClr val="002060"/>
              </a:solidFill>
              <a:latin typeface="Arial"/>
              <a:cs typeface="Arial"/>
            </a:rPr>
            <a:t>How might you adapt the curriculum to meet his needs?</a:t>
          </a:r>
        </a:p>
      </dsp:txBody>
      <dsp:txXfrm>
        <a:off x="560746" y="1882185"/>
        <a:ext cx="9293703" cy="1892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10:48:38.149"/>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02T10:48:38.149"/>
    </inkml:context>
    <inkml:brush xml:id="br0">
      <inkml:brushProperty name="width" value="0.05" units="cm"/>
      <inkml:brushProperty name="height" value="0.05" units="cm"/>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4E21E-4CD6-4ACA-999D-C30FEECB9832}" type="datetimeFigureOut">
              <a:rPr lang="en-GB" smtClean="0"/>
              <a:t>29/09/2022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62851-0209-4526-BEDA-5769ACC2273E}" type="slidenum">
              <a:rPr lang="en-GB" smtClean="0"/>
              <a:t>‹#›</a:t>
            </a:fld>
            <a:endParaRPr lang="en-GB"/>
          </a:p>
        </p:txBody>
      </p:sp>
    </p:spTree>
    <p:extLst>
      <p:ext uri="{BB962C8B-B14F-4D97-AF65-F5344CB8AC3E}">
        <p14:creationId xmlns:p14="http://schemas.microsoft.com/office/powerpoint/2010/main" val="275895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b="0" baseline="0">
              <a:solidFill>
                <a:srgbClr val="0070C0"/>
              </a:solidFill>
              <a:highlight>
                <a:srgbClr val="00FF00"/>
              </a:highlight>
            </a:endParaRPr>
          </a:p>
        </p:txBody>
      </p:sp>
      <p:sp>
        <p:nvSpPr>
          <p:cNvPr id="4" name="Slide Number Placeholder 3"/>
          <p:cNvSpPr>
            <a:spLocks noGrp="1"/>
          </p:cNvSpPr>
          <p:nvPr>
            <p:ph type="sldNum" sz="quarter" idx="5"/>
          </p:nvPr>
        </p:nvSpPr>
        <p:spPr/>
        <p:txBody>
          <a:bodyPr/>
          <a:lstStyle/>
          <a:p>
            <a:fld id="{9EC62851-0209-4526-BEDA-5769ACC2273E}" type="slidenum">
              <a:rPr lang="en-GB" smtClean="0"/>
              <a:t>1</a:t>
            </a:fld>
            <a:endParaRPr lang="en-GB"/>
          </a:p>
        </p:txBody>
      </p:sp>
    </p:spTree>
    <p:extLst>
      <p:ext uri="{BB962C8B-B14F-4D97-AF65-F5344CB8AC3E}">
        <p14:creationId xmlns:p14="http://schemas.microsoft.com/office/powerpoint/2010/main" val="312656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PRIMARY EXAMPLE:</a:t>
            </a:r>
          </a:p>
          <a:p>
            <a:r>
              <a:rPr lang="en-GB" dirty="0"/>
              <a:t>Let’s look at an example of an INDES profile for a CYP.  Read through the outline of Polly’s needs on the handout.  Compare her needs to the statements on the INDES.  Which apply to Polly?</a:t>
            </a:r>
          </a:p>
        </p:txBody>
      </p:sp>
    </p:spTree>
    <p:extLst>
      <p:ext uri="{BB962C8B-B14F-4D97-AF65-F5344CB8AC3E}">
        <p14:creationId xmlns:p14="http://schemas.microsoft.com/office/powerpoint/2010/main" val="32868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Discussion regarding INDES statements selected.  Compare with the example completed INDES descriptors table.  A useful point to note is that “Polly” is not a real child and we have limited information about her needs.  When completing an INDES for a child known to us, it is important we have a comprehensive understanding of their needs, both in and outside the classroom.</a:t>
            </a:r>
          </a:p>
        </p:txBody>
      </p:sp>
    </p:spTree>
    <p:extLst>
      <p:ext uri="{BB962C8B-B14F-4D97-AF65-F5344CB8AC3E}">
        <p14:creationId xmlns:p14="http://schemas.microsoft.com/office/powerpoint/2010/main" val="417663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SECONDARY EXAMPLE:</a:t>
            </a:r>
          </a:p>
          <a:p>
            <a:r>
              <a:rPr lang="en-GB" dirty="0"/>
              <a:t>Let’s look at an example of an INDES profile for a CYP.  Read through the outline of Jake’s needs on the handout.  Compare her needs to the statements on the INDES.  Which apply to Jake?</a:t>
            </a:r>
          </a:p>
        </p:txBody>
      </p:sp>
    </p:spTree>
    <p:extLst>
      <p:ext uri="{BB962C8B-B14F-4D97-AF65-F5344CB8AC3E}">
        <p14:creationId xmlns:p14="http://schemas.microsoft.com/office/powerpoint/2010/main" val="7720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Discussion regarding INDES statements selected.  Compare with the example completed INDES descriptors table.  A useful point to note is that “Jake” is not a real child and we have limited information about his needs.  When completing an INDES for a child known to us, it is important we have a comprehensive understanding of their needs, both in and outside the classroom.</a:t>
            </a:r>
          </a:p>
          <a:p>
            <a:endParaRPr lang="en-GB" dirty="0"/>
          </a:p>
        </p:txBody>
      </p:sp>
    </p:spTree>
    <p:extLst>
      <p:ext uri="{BB962C8B-B14F-4D97-AF65-F5344CB8AC3E}">
        <p14:creationId xmlns:p14="http://schemas.microsoft.com/office/powerpoint/2010/main" val="428575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INDES data collection tool is optional.  </a:t>
            </a:r>
          </a:p>
        </p:txBody>
      </p:sp>
    </p:spTree>
    <p:extLst>
      <p:ext uri="{BB962C8B-B14F-4D97-AF65-F5344CB8AC3E}">
        <p14:creationId xmlns:p14="http://schemas.microsoft.com/office/powerpoint/2010/main" val="166248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96243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Following an individual INDES submission, a PDF summary will be emailed to the SENDCO/Headteacher.  This includes an overall score/7 for each section and a summary of all statements selected.</a:t>
            </a:r>
          </a:p>
        </p:txBody>
      </p:sp>
    </p:spTree>
    <p:extLst>
      <p:ext uri="{BB962C8B-B14F-4D97-AF65-F5344CB8AC3E}">
        <p14:creationId xmlns:p14="http://schemas.microsoft.com/office/powerpoint/2010/main" val="361045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Use this slide to frame discussions around how INDES will be implemented in your setting</a:t>
            </a:r>
          </a:p>
        </p:txBody>
      </p:sp>
    </p:spTree>
    <p:extLst>
      <p:ext uri="{BB962C8B-B14F-4D97-AF65-F5344CB8AC3E}">
        <p14:creationId xmlns:p14="http://schemas.microsoft.com/office/powerpoint/2010/main" val="2831339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IPSEF is a tool which settings can use to evaluate their provision and ensure that it meets the needs identified through the INDES.  It is a whole school framework.  The PEaSS provides strategies and resource links settings can use to tailor provision to meet individual need.</a:t>
            </a:r>
          </a:p>
        </p:txBody>
      </p:sp>
    </p:spTree>
    <p:extLst>
      <p:ext uri="{BB962C8B-B14F-4D97-AF65-F5344CB8AC3E}">
        <p14:creationId xmlns:p14="http://schemas.microsoft.com/office/powerpoint/2010/main" val="420898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IPSEF consists of 7 sections.  These focus on the culture and ethos of the school, the provision, how a setting builds independence and key data relating to SEND.  The tool enabled settings to identify where provision is strong and meets need as well as where provision needs to be developed further.</a:t>
            </a:r>
          </a:p>
        </p:txBody>
      </p:sp>
    </p:spTree>
    <p:extLst>
      <p:ext uri="{BB962C8B-B14F-4D97-AF65-F5344CB8AC3E}">
        <p14:creationId xmlns:p14="http://schemas.microsoft.com/office/powerpoint/2010/main" val="121880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Delete/move this slide to the end when presenting to colleagues.</a:t>
            </a:r>
          </a:p>
        </p:txBody>
      </p:sp>
    </p:spTree>
    <p:extLst>
      <p:ext uri="{BB962C8B-B14F-4D97-AF65-F5344CB8AC3E}">
        <p14:creationId xmlns:p14="http://schemas.microsoft.com/office/powerpoint/2010/main" val="818445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IPSEF consists of a series of statements which settings can judge themselves again.  Judgements are organised into four categories from ineffective to leading.  This is an example of a culture and ethos statement.</a:t>
            </a:r>
          </a:p>
        </p:txBody>
      </p:sp>
    </p:spTree>
    <p:extLst>
      <p:ext uri="{BB962C8B-B14F-4D97-AF65-F5344CB8AC3E}">
        <p14:creationId xmlns:p14="http://schemas.microsoft.com/office/powerpoint/2010/main" val="285074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This is an example of a provision statement.</a:t>
            </a:r>
          </a:p>
        </p:txBody>
      </p:sp>
    </p:spTree>
    <p:extLst>
      <p:ext uri="{BB962C8B-B14F-4D97-AF65-F5344CB8AC3E}">
        <p14:creationId xmlns:p14="http://schemas.microsoft.com/office/powerpoint/2010/main" val="1272801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An example of an independence statement.</a:t>
            </a:r>
          </a:p>
        </p:txBody>
      </p:sp>
    </p:spTree>
    <p:extLst>
      <p:ext uri="{BB962C8B-B14F-4D97-AF65-F5344CB8AC3E}">
        <p14:creationId xmlns:p14="http://schemas.microsoft.com/office/powerpoint/2010/main" val="419003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PEaSS provides strategies and resource links for settings.  It is important that staff are familiar with the PEaSS so that they can tailor teaching strategies, resources and curriculum to meet an individual’s needs.  PEaSS posters are available (currently on the Inclusion and SEND Learning Network </a:t>
            </a:r>
            <a:r>
              <a:rPr lang="en-GB" dirty="0" err="1"/>
              <a:t>Sharepoint</a:t>
            </a:r>
            <a:r>
              <a:rPr lang="en-GB" dirty="0"/>
              <a:t> site) as a quick reference guide,</a:t>
            </a:r>
          </a:p>
        </p:txBody>
      </p:sp>
    </p:spTree>
    <p:extLst>
      <p:ext uri="{BB962C8B-B14F-4D97-AF65-F5344CB8AC3E}">
        <p14:creationId xmlns:p14="http://schemas.microsoft.com/office/powerpoint/2010/main" val="857792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 PEaSS to identify provision and strategies which would meet Polly’s needs.  Further guidance/example is available in the appendix.</a:t>
            </a:r>
          </a:p>
          <a:p>
            <a:endParaRPr lang="en-GB" dirty="0"/>
          </a:p>
        </p:txBody>
      </p:sp>
    </p:spTree>
    <p:extLst>
      <p:ext uri="{BB962C8B-B14F-4D97-AF65-F5344CB8AC3E}">
        <p14:creationId xmlns:p14="http://schemas.microsoft.com/office/powerpoint/2010/main" val="4193559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Use the PEaSS to identify provision and strategies which would meet Jake’s needs.  Further guidance/example is available in the appendix.</a:t>
            </a:r>
          </a:p>
        </p:txBody>
      </p:sp>
    </p:spTree>
    <p:extLst>
      <p:ext uri="{BB962C8B-B14F-4D97-AF65-F5344CB8AC3E}">
        <p14:creationId xmlns:p14="http://schemas.microsoft.com/office/powerpoint/2010/main" val="3009725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Questions and conclusion.</a:t>
            </a:r>
          </a:p>
        </p:txBody>
      </p:sp>
    </p:spTree>
    <p:extLst>
      <p:ext uri="{BB962C8B-B14F-4D97-AF65-F5344CB8AC3E}">
        <p14:creationId xmlns:p14="http://schemas.microsoft.com/office/powerpoint/2010/main" val="115453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following slides provide further examples and guidance for facilitators and are not intended to be presented to staff.  </a:t>
            </a:r>
          </a:p>
        </p:txBody>
      </p:sp>
    </p:spTree>
    <p:extLst>
      <p:ext uri="{BB962C8B-B14F-4D97-AF65-F5344CB8AC3E}">
        <p14:creationId xmlns:p14="http://schemas.microsoft.com/office/powerpoint/2010/main" val="4097201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40804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008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72240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9711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09332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40759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Provision suggestions are for example only and not intended to be an exhaustive list.</a:t>
            </a:r>
          </a:p>
        </p:txBody>
      </p:sp>
    </p:spTree>
    <p:extLst>
      <p:ext uri="{BB962C8B-B14F-4D97-AF65-F5344CB8AC3E}">
        <p14:creationId xmlns:p14="http://schemas.microsoft.com/office/powerpoint/2010/main" val="3112307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Provision suggestions are for example only and not intended to be an exhaustive list.</a:t>
            </a:r>
          </a:p>
          <a:p>
            <a:endParaRPr lang="en-GB" dirty="0"/>
          </a:p>
        </p:txBody>
      </p:sp>
    </p:spTree>
    <p:extLst>
      <p:ext uri="{BB962C8B-B14F-4D97-AF65-F5344CB8AC3E}">
        <p14:creationId xmlns:p14="http://schemas.microsoft.com/office/powerpoint/2010/main" val="395543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Provision suggestions are for example only and not intended to be an exhaustive list.</a:t>
            </a:r>
          </a:p>
          <a:p>
            <a:endParaRPr lang="en-GB" dirty="0"/>
          </a:p>
        </p:txBody>
      </p:sp>
    </p:spTree>
    <p:extLst>
      <p:ext uri="{BB962C8B-B14F-4D97-AF65-F5344CB8AC3E}">
        <p14:creationId xmlns:p14="http://schemas.microsoft.com/office/powerpoint/2010/main" val="313633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In today’s session we will be looking at two tools produced by Norfolk County Council which support the identification of need and the planning of provision for children and young people with Special Educational Needs and Disabilities.  We will look at these tools alongside the PEaSS suite of resources.</a:t>
            </a:r>
          </a:p>
        </p:txBody>
      </p:sp>
    </p:spTree>
    <p:extLst>
      <p:ext uri="{BB962C8B-B14F-4D97-AF65-F5344CB8AC3E}">
        <p14:creationId xmlns:p14="http://schemas.microsoft.com/office/powerpoint/2010/main" val="100913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INDES provide a commonality of language and shared understanding across all Norfolk settings.  They support us to accurately identify an individual’s needs (which may span a number of different areas) and plan effective provision to meet those needs.  Crucially, these tools enable us to gain a clear picture of the profile of needs across different groups:  a class, cohort, school or group of schools.  This means that we can ensure that our ethos, environment, curriculum and pedagogy meets the needs of our children and young people.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Here is a brief overview of the tools we will be looking at today.  We will focus on the INDES and the PEaSS in more detail as you will be using these regularly in the classroom.</a:t>
            </a:r>
          </a:p>
        </p:txBody>
      </p:sp>
    </p:spTree>
    <p:extLst>
      <p:ext uri="{BB962C8B-B14F-4D97-AF65-F5344CB8AC3E}">
        <p14:creationId xmlns:p14="http://schemas.microsoft.com/office/powerpoint/2010/main" val="359735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Let’s spend a little time reflecting on our current processes.   (Give time to discuss in pairs/small groups and feed back)</a:t>
            </a:r>
          </a:p>
          <a:p>
            <a:r>
              <a:rPr lang="en-GB" dirty="0"/>
              <a:t>Example prompt questions in appendix.</a:t>
            </a:r>
          </a:p>
        </p:txBody>
      </p:sp>
    </p:spTree>
    <p:extLst>
      <p:ext uri="{BB962C8B-B14F-4D97-AF65-F5344CB8AC3E}">
        <p14:creationId xmlns:p14="http://schemas.microsoft.com/office/powerpoint/2010/main" val="98129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The INDES are divided into 7 areas.  Each area has 7 levels which increase in complexity.  Look at your handouts (can use either full webform, tabular format or both) and take a couple of minutes to familiarise yourself with the INDES statements.  Further guidance is available for the speech and language section.</a:t>
            </a:r>
          </a:p>
        </p:txBody>
      </p:sp>
    </p:spTree>
    <p:extLst>
      <p:ext uri="{BB962C8B-B14F-4D97-AF65-F5344CB8AC3E}">
        <p14:creationId xmlns:p14="http://schemas.microsoft.com/office/powerpoint/2010/main" val="66771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A23179-D0F5-44E9-B9C2-999C1B2FCEAD}"/>
              </a:ext>
            </a:extLst>
          </p:cNvPr>
          <p:cNvSpPr>
            <a:spLocks noGrp="1"/>
          </p:cNvSpPr>
          <p:nvPr>
            <p:ph type="body" idx="1"/>
          </p:nvPr>
        </p:nvSpPr>
        <p:spPr/>
        <p:txBody>
          <a:bodyPr/>
          <a:lstStyle/>
          <a:p>
            <a:r>
              <a:rPr lang="en-GB" dirty="0"/>
              <a:t>This diagram demonstrates how the 7 INDES areas relate to the 4 broad areas of need.</a:t>
            </a:r>
          </a:p>
        </p:txBody>
      </p:sp>
    </p:spTree>
    <p:extLst>
      <p:ext uri="{BB962C8B-B14F-4D97-AF65-F5344CB8AC3E}">
        <p14:creationId xmlns:p14="http://schemas.microsoft.com/office/powerpoint/2010/main" val="143302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F8F5078-F39A-524C-A02D-CD2E2B4C669A}"/>
              </a:ext>
            </a:extLst>
          </p:cNvPr>
          <p:cNvGraphicFramePr/>
          <p:nvPr userDrawn="1">
            <p:extLst>
              <p:ext uri="{D42A27DB-BD31-4B8C-83A1-F6EECF244321}">
                <p14:modId xmlns:p14="http://schemas.microsoft.com/office/powerpoint/2010/main" val="1563217352"/>
              </p:ext>
            </p:extLst>
          </p:nvPr>
        </p:nvGraphicFramePr>
        <p:xfrm>
          <a:off x="2443069" y="1357390"/>
          <a:ext cx="7353623" cy="4902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2105E56-9D3C-4546-8FA0-C7E8F5698F9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Text Placeholder 2">
            <a:extLst>
              <a:ext uri="{FF2B5EF4-FFF2-40B4-BE49-F238E27FC236}">
                <a16:creationId xmlns:a16="http://schemas.microsoft.com/office/drawing/2014/main" id="{E308285D-5B1F-1740-85E0-449B6833EA69}"/>
              </a:ext>
            </a:extLst>
          </p:cNvPr>
          <p:cNvSpPr>
            <a:spLocks noGrp="1"/>
          </p:cNvSpPr>
          <p:nvPr>
            <p:ph type="body" sz="quarter" idx="10" hasCustomPrompt="1"/>
          </p:nvPr>
        </p:nvSpPr>
        <p:spPr>
          <a:xfrm>
            <a:off x="593196" y="584729"/>
            <a:ext cx="8449204"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7848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82534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5561317" y="479535"/>
            <a:ext cx="3096395" cy="308170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9100572" y="2475141"/>
            <a:ext cx="2443989" cy="248301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6572182" y="3662959"/>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9100572" y="2475141"/>
            <a:ext cx="2443989" cy="2483018"/>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6572182" y="3659723"/>
            <a:ext cx="2580965" cy="2571957"/>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5574013" y="479533"/>
            <a:ext cx="3083699" cy="3081709"/>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2">
            <a:extLst>
              <a:ext uri="{FF2B5EF4-FFF2-40B4-BE49-F238E27FC236}">
                <a16:creationId xmlns:a16="http://schemas.microsoft.com/office/drawing/2014/main" id="{478EF3A3-1957-0243-AEF2-9F5C3EE7CA53}"/>
              </a:ext>
            </a:extLst>
          </p:cNvPr>
          <p:cNvSpPr>
            <a:spLocks noGrp="1"/>
          </p:cNvSpPr>
          <p:nvPr>
            <p:ph type="body" sz="quarter" idx="10" hasCustomPrompt="1"/>
          </p:nvPr>
        </p:nvSpPr>
        <p:spPr>
          <a:xfrm>
            <a:off x="593196" y="584729"/>
            <a:ext cx="48144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593725" y="1925950"/>
            <a:ext cx="4813888" cy="3111717"/>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33197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167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591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0" name="Media Placeholder 3">
            <a:extLst>
              <a:ext uri="{FF2B5EF4-FFF2-40B4-BE49-F238E27FC236}">
                <a16:creationId xmlns:a16="http://schemas.microsoft.com/office/drawing/2014/main" id="{09FDA4F8-ABB1-3041-89EB-B04EC797DAFF}"/>
              </a:ext>
            </a:extLst>
          </p:cNvPr>
          <p:cNvSpPr>
            <a:spLocks noGrp="1" noChangeAspect="1"/>
          </p:cNvSpPr>
          <p:nvPr>
            <p:ph type="media" sz="quarter" idx="10"/>
          </p:nvPr>
        </p:nvSpPr>
        <p:spPr>
          <a:xfrm>
            <a:off x="593196" y="1675526"/>
            <a:ext cx="7595541" cy="3458704"/>
          </a:xfrm>
          <a:prstGeom prst="rect">
            <a:avLst/>
          </a:prstGeom>
          <a:solidFill>
            <a:schemeClr val="bg1">
              <a:lumMod val="85000"/>
            </a:schemeClr>
          </a:solidFill>
        </p:spPr>
        <p:txBody>
          <a:bodyPr/>
          <a:lstStyle/>
          <a:p>
            <a:r>
              <a:rPr lang="en-US"/>
              <a:t>Click icon to add media</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9154886" y="-2496469"/>
            <a:ext cx="4947941" cy="4989298"/>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F3F9D71-FF75-6747-B98F-0768AEE6685E}"/>
              </a:ext>
            </a:extLst>
          </p:cNvPr>
          <p:cNvSpPr>
            <a:spLocks noGrp="1"/>
          </p:cNvSpPr>
          <p:nvPr>
            <p:ph type="body" sz="quarter" idx="11"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7294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423202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6F7265DC-CEEB-894E-B27E-1232069239D3}"/>
              </a:ext>
            </a:extLst>
          </p:cNvPr>
          <p:cNvGraphicFramePr/>
          <p:nvPr userDrawn="1">
            <p:extLst>
              <p:ext uri="{D42A27DB-BD31-4B8C-83A1-F6EECF244321}">
                <p14:modId xmlns:p14="http://schemas.microsoft.com/office/powerpoint/2010/main" val="1847748935"/>
              </p:ext>
            </p:extLst>
          </p:nvPr>
        </p:nvGraphicFramePr>
        <p:xfrm>
          <a:off x="5336253" y="580169"/>
          <a:ext cx="7791919" cy="519461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4094353"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AD3C8431-A7CA-0942-ABEC-4890CFA7473A}"/>
              </a:ext>
            </a:extLst>
          </p:cNvPr>
          <p:cNvSpPr>
            <a:spLocks noGrp="1"/>
          </p:cNvSpPr>
          <p:nvPr>
            <p:ph type="body" sz="quarter" idx="10" hasCustomPrompt="1"/>
          </p:nvPr>
        </p:nvSpPr>
        <p:spPr>
          <a:xfrm>
            <a:off x="593196" y="584729"/>
            <a:ext cx="607853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593725" y="1651000"/>
            <a:ext cx="6078008"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208540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9/29/2022</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7.pn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7.png"/><Relationship Id="rId5" Type="http://schemas.openxmlformats.org/officeDocument/2006/relationships/diagramQuickStyle" Target="../diagrams/quickStyle5.xml"/><Relationship Id="rId10" Type="http://schemas.openxmlformats.org/officeDocument/2006/relationships/image" Target="../media/image4.png"/><Relationship Id="rId4" Type="http://schemas.openxmlformats.org/officeDocument/2006/relationships/diagramLayout" Target="../diagrams/layout5.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schools.norfolk.gov.uk/pupil-needs/special-educational-needs-and-disabilities/identification-of-need-and-inclusive-provision/identification-of-needs-descriptors-educational-setting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hyperlink" Target="mailto:element3funding@norfolk.gov.uk"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mailto:inclusionandsend@norfolk.gov.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mailto:indesipsefsupport@norfolk.gov.uk" TargetMode="Externa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8.sv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8.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7.png"/><Relationship Id="rId5" Type="http://schemas.openxmlformats.org/officeDocument/2006/relationships/diagramQuickStyle" Target="../diagrams/quickStyle6.xml"/><Relationship Id="rId10" Type="http://schemas.openxmlformats.org/officeDocument/2006/relationships/image" Target="../media/image4.png"/><Relationship Id="rId4" Type="http://schemas.openxmlformats.org/officeDocument/2006/relationships/diagramLayout" Target="../diagrams/layout6.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8.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7.png"/><Relationship Id="rId5" Type="http://schemas.openxmlformats.org/officeDocument/2006/relationships/diagramQuickStyle" Target="../diagrams/quickStyle7.xml"/><Relationship Id="rId10" Type="http://schemas.openxmlformats.org/officeDocument/2006/relationships/image" Target="../media/image4.png"/><Relationship Id="rId4" Type="http://schemas.openxmlformats.org/officeDocument/2006/relationships/diagramLayout" Target="../diagrams/layout7.xml"/><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4.png"/><Relationship Id="rId4" Type="http://schemas.openxmlformats.org/officeDocument/2006/relationships/diagramLayout" Target="../diagrams/layout8.xm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4.png"/><Relationship Id="rId4" Type="http://schemas.openxmlformats.org/officeDocument/2006/relationships/diagramLayout" Target="../diagrams/layout9.xml"/><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8.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7.png"/><Relationship Id="rId5" Type="http://schemas.openxmlformats.org/officeDocument/2006/relationships/diagramQuickStyle" Target="../diagrams/quickStyle10.xml"/><Relationship Id="rId10" Type="http://schemas.openxmlformats.org/officeDocument/2006/relationships/image" Target="../media/image4.png"/><Relationship Id="rId4" Type="http://schemas.openxmlformats.org/officeDocument/2006/relationships/diagramLayout" Target="../diagrams/layout10.xml"/><Relationship Id="rId9" Type="http://schemas.openxmlformats.org/officeDocument/2006/relationships/image" Target="../media/image3.png"/><Relationship Id="rId14" Type="http://schemas.openxmlformats.org/officeDocument/2006/relationships/image" Target="../media/image10.sv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11.xml"/><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diagramQuickStyle" Target="../diagrams/quickStyle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Layout" Target="../diagrams/layout11.xml"/><Relationship Id="rId5" Type="http://schemas.openxmlformats.org/officeDocument/2006/relationships/image" Target="../media/image4.png"/><Relationship Id="rId10" Type="http://schemas.openxmlformats.org/officeDocument/2006/relationships/diagramData" Target="../diagrams/data11.xml"/><Relationship Id="rId4" Type="http://schemas.openxmlformats.org/officeDocument/2006/relationships/image" Target="../media/image3.png"/><Relationship Id="rId9" Type="http://schemas.openxmlformats.org/officeDocument/2006/relationships/image" Target="../media/image10.svg"/><Relationship Id="rId14" Type="http://schemas.microsoft.com/office/2007/relationships/diagramDrawing" Target="../diagrams/drawing11.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8.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image" Target="../media/image7.png"/><Relationship Id="rId5" Type="http://schemas.openxmlformats.org/officeDocument/2006/relationships/diagramQuickStyle" Target="../diagrams/quickStyle12.xml"/><Relationship Id="rId10" Type="http://schemas.openxmlformats.org/officeDocument/2006/relationships/image" Target="../media/image4.png"/><Relationship Id="rId4" Type="http://schemas.openxmlformats.org/officeDocument/2006/relationships/diagramLayout" Target="../diagrams/layout12.xml"/><Relationship Id="rId9" Type="http://schemas.openxmlformats.org/officeDocument/2006/relationships/image" Target="../media/image3.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hyperlink" Target="https://www.norfolk.gov.uk/children-and-families/send-local-offer/education-and-learning/how-education-providers-support/special-educational-provision/provision-expected-at-sen-sup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png"/><Relationship Id="rId4" Type="http://schemas.openxmlformats.org/officeDocument/2006/relationships/diagramData" Target="../diagrams/data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png"/><Relationship Id="rId4" Type="http://schemas.openxmlformats.org/officeDocument/2006/relationships/diagramLayout" Target="../diagrams/layout3.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A"/>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a:xfrm>
            <a:off x="616959" y="2051888"/>
            <a:ext cx="11203566" cy="2378110"/>
          </a:xfrm>
        </p:spPr>
        <p:txBody>
          <a:bodyPr>
            <a:normAutofit fontScale="90000"/>
          </a:bodyPr>
          <a:lstStyle/>
          <a:p>
            <a:br>
              <a:rPr lang="en-GB" sz="6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GB" sz="6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Identification of need and inclusive provision</a:t>
            </a:r>
            <a:br>
              <a:rPr lang="en-GB" sz="6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GB" dirty="0">
                <a:latin typeface="Arial"/>
                <a:cs typeface="Arial"/>
              </a:rPr>
              <a:t> </a:t>
            </a:r>
            <a:br>
              <a:rPr lang="en-GB" dirty="0">
                <a:latin typeface="Arial"/>
                <a:cs typeface="Arial"/>
              </a:rPr>
            </a:br>
            <a:br>
              <a:rPr lang="en-GB" dirty="0">
                <a:latin typeface="Arial"/>
                <a:cs typeface="Arial"/>
              </a:rPr>
            </a:br>
            <a:br>
              <a:rPr lang="en-GB" dirty="0">
                <a:latin typeface="Arial"/>
                <a:cs typeface="Arial"/>
              </a:rPr>
            </a:br>
            <a:br>
              <a:rPr lang="en-GB" dirty="0">
                <a:latin typeface="Arial"/>
                <a:cs typeface="Arial"/>
              </a:rPr>
            </a:br>
            <a:br>
              <a:rPr lang="en-GB" dirty="0">
                <a:latin typeface="Arial"/>
                <a:cs typeface="Arial"/>
              </a:rPr>
            </a:br>
            <a:endParaRPr lang="en-US" dirty="0">
              <a:latin typeface="Arial"/>
              <a:cs typeface="Arial"/>
            </a:endParaRP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body" sz="quarter" idx="10"/>
          </p:nvPr>
        </p:nvSpPr>
        <p:spPr>
          <a:xfrm>
            <a:off x="616959" y="4402389"/>
            <a:ext cx="6281552" cy="2260600"/>
          </a:xfrm>
        </p:spPr>
        <p:txBody>
          <a:bodyPr vert="horz" lIns="91440" tIns="45720" rIns="91440" bIns="45720" rtlCol="0" anchor="t">
            <a:normAutofit/>
          </a:bodyPr>
          <a:lstStyle/>
          <a:p>
            <a:r>
              <a:rPr lang="en-US" sz="2400" dirty="0">
                <a:solidFill>
                  <a:srgbClr val="002060"/>
                </a:solidFill>
                <a:latin typeface="Arial"/>
                <a:cs typeface="Arial"/>
              </a:rPr>
              <a:t>inclusionandsend@norfolk.gov.uk</a:t>
            </a:r>
          </a:p>
        </p:txBody>
      </p:sp>
      <p:pic>
        <p:nvPicPr>
          <p:cNvPr id="7" name="Picture 6" descr="Inclusion and SEND logo.  The ampersand is multi-coloured.">
            <a:extLst>
              <a:ext uri="{FF2B5EF4-FFF2-40B4-BE49-F238E27FC236}">
                <a16:creationId xmlns:a16="http://schemas.microsoft.com/office/drawing/2014/main" id="{0680FE16-AE28-42B8-A1AF-599B3AF163B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69743"/>
            <a:ext cx="2359146" cy="1044629"/>
          </a:xfrm>
          <a:prstGeom prst="rect">
            <a:avLst/>
          </a:prstGeom>
        </p:spPr>
      </p:pic>
      <p:sp>
        <p:nvSpPr>
          <p:cNvPr id="6" name="TextBox 5">
            <a:extLst>
              <a:ext uri="{FF2B5EF4-FFF2-40B4-BE49-F238E27FC236}">
                <a16:creationId xmlns:a16="http://schemas.microsoft.com/office/drawing/2014/main" id="{E57E845F-9E9B-43DD-8B1C-4DF912B69AC4}"/>
              </a:ext>
            </a:extLst>
          </p:cNvPr>
          <p:cNvSpPr txBox="1"/>
          <p:nvPr/>
        </p:nvSpPr>
        <p:spPr>
          <a:xfrm>
            <a:off x="616959" y="2979333"/>
            <a:ext cx="10274198" cy="967060"/>
          </a:xfrm>
          <a:prstGeom prst="rect">
            <a:avLst/>
          </a:prstGeom>
          <a:noFill/>
        </p:spPr>
        <p:txBody>
          <a:bodyPr wrap="square" lIns="91440" tIns="45720" rIns="91440" bIns="45720" anchor="t">
            <a:spAutoFit/>
          </a:bodyPr>
          <a:lstStyle/>
          <a:p>
            <a:r>
              <a:rPr lang="en-GB" sz="2800" i="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Using the INDES and IPSEF effectively in your</a:t>
            </a:r>
            <a:r>
              <a:rPr lang="en-GB" sz="28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GB" sz="2800" i="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 setting</a:t>
            </a:r>
            <a:endParaRPr lang="en-GB" sz="280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n-GB" sz="2800" b="1" i="1" dirty="0">
                <a:solidFill>
                  <a:srgbClr val="002060"/>
                </a:solidFill>
                <a:latin typeface="Arial"/>
                <a:cs typeface="Arial"/>
              </a:rPr>
              <a:t> </a:t>
            </a:r>
          </a:p>
        </p:txBody>
      </p:sp>
      <p:pic>
        <p:nvPicPr>
          <p:cNvPr id="17" name="Picture 16" descr="SEND Norfolk Logo.  Image of four people including one person in a wheelchair and a child.  SEND text is multi-coloured.">
            <a:extLst>
              <a:ext uri="{FF2B5EF4-FFF2-40B4-BE49-F238E27FC236}">
                <a16:creationId xmlns:a16="http://schemas.microsoft.com/office/drawing/2014/main" id="{AC5D2845-BA8A-4B9F-802E-EA18F68BD308}"/>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5" name="Picture 7" descr="Norfolk County Council Flourish Logo.  Image of a person with their arms raised in front of a blue, yellow and pink image.">
            <a:extLst>
              <a:ext uri="{FF2B5EF4-FFF2-40B4-BE49-F238E27FC236}">
                <a16:creationId xmlns:a16="http://schemas.microsoft.com/office/drawing/2014/main" id="{5A171052-2AB4-7C22-20A0-12AA92A669E2}"/>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2750970983"/>
      </p:ext>
    </p:extLst>
  </p:cSld>
  <p:clrMapOvr>
    <a:masterClrMapping/>
  </p:clrMapOvr>
  <mc:AlternateContent xmlns:mc="http://schemas.openxmlformats.org/markup-compatibility/2006" xmlns:p14="http://schemas.microsoft.com/office/powerpoint/2010/main">
    <mc:Choice Requires="p14">
      <p:transition spd="slow" p14:dur="2000" advTm="58376"/>
    </mc:Choice>
    <mc:Fallback xmlns="">
      <p:transition spd="slow" advTm="583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8" name="Rectangle 7" descr="School girl outline">
            <a:extLst>
              <a:ext uri="{FF2B5EF4-FFF2-40B4-BE49-F238E27FC236}">
                <a16:creationId xmlns:a16="http://schemas.microsoft.com/office/drawing/2014/main" id="{96778715-F060-4B74-914E-14DDBA60C4C9}"/>
              </a:ext>
            </a:extLst>
          </p:cNvPr>
          <p:cNvSpPr/>
          <p:nvPr/>
        </p:nvSpPr>
        <p:spPr>
          <a:xfrm>
            <a:off x="4934442" y="49223"/>
            <a:ext cx="1944000" cy="1944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C3876F88-19D1-4F58-A617-008B6F6E0259}"/>
              </a:ext>
            </a:extLst>
          </p:cNvPr>
          <p:cNvSpPr txBox="1"/>
          <p:nvPr/>
        </p:nvSpPr>
        <p:spPr>
          <a:xfrm>
            <a:off x="575395" y="1406499"/>
            <a:ext cx="11177541" cy="3970318"/>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Polly is 9 years old.</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Polly’s speech and language skills are delayed by 12 months.  She has difficulties with attention and listening and understanding (especially inference).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Polly finds dealing with change difficult.  She can become distressed when changing from one activity to the next.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Polly is very sensitive to noise and certain textures.  She finds busy spaces overwhelming, including assemblies and the canteen.  She has ear defenders.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Polly prefers to play on her own at playtime – playing fairies which is based on a tv show she likes.  With adult support, she can play alongside others if the rules of the game are clear.</a:t>
            </a:r>
          </a:p>
          <a:p>
            <a:pPr marL="285750" indent="-285750">
              <a:buFont typeface="Arial" panose="020B0604020202020204" pitchFamily="34" charset="0"/>
              <a:buChar char="•"/>
            </a:pPr>
            <a:r>
              <a:rPr lang="en-GB" dirty="0">
                <a:latin typeface="Arial"/>
                <a:cs typeface="Arial"/>
              </a:rPr>
              <a:t>Polly is a fluent reader and imaginative writer.  She has good mental maths skills.  Often, she struggles to start independent work as she misses verbal instructions.  When this happens, she can become very anxious.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Polly often needs support to organise her belongings and frequently forgets her reading book/homework.</a:t>
            </a:r>
          </a:p>
        </p:txBody>
      </p:sp>
      <p:grpSp>
        <p:nvGrpSpPr>
          <p:cNvPr id="11" name="Group 10" descr="Handout logo">
            <a:extLst>
              <a:ext uri="{FF2B5EF4-FFF2-40B4-BE49-F238E27FC236}">
                <a16:creationId xmlns:a16="http://schemas.microsoft.com/office/drawing/2014/main" id="{ACEE6B67-0FBA-485C-8043-014CE3B128E6}"/>
              </a:ext>
            </a:extLst>
          </p:cNvPr>
          <p:cNvGrpSpPr/>
          <p:nvPr/>
        </p:nvGrpSpPr>
        <p:grpSpPr>
          <a:xfrm>
            <a:off x="3095430" y="5603155"/>
            <a:ext cx="979714" cy="1006555"/>
            <a:chOff x="7790985" y="5731715"/>
            <a:chExt cx="979714" cy="1006555"/>
          </a:xfrm>
        </p:grpSpPr>
        <p:sp>
          <p:nvSpPr>
            <p:cNvPr id="12" name="TextBox 11">
              <a:extLst>
                <a:ext uri="{FF2B5EF4-FFF2-40B4-BE49-F238E27FC236}">
                  <a16:creationId xmlns:a16="http://schemas.microsoft.com/office/drawing/2014/main" id="{86B5F80B-5237-4514-88A4-228F9857C916}"/>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3" name="Graphic 12" descr="Document outline">
              <a:extLst>
                <a:ext uri="{FF2B5EF4-FFF2-40B4-BE49-F238E27FC236}">
                  <a16:creationId xmlns:a16="http://schemas.microsoft.com/office/drawing/2014/main" id="{49E02E6A-277A-493F-9634-743EAE3C96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46571" y="5731715"/>
              <a:ext cx="668543" cy="668543"/>
            </a:xfrm>
            <a:prstGeom prst="rect">
              <a:avLst/>
            </a:prstGeom>
          </p:spPr>
        </p:pic>
      </p:grpSp>
      <p:sp>
        <p:nvSpPr>
          <p:cNvPr id="14" name="TextBox 13">
            <a:extLst>
              <a:ext uri="{FF2B5EF4-FFF2-40B4-BE49-F238E27FC236}">
                <a16:creationId xmlns:a16="http://schemas.microsoft.com/office/drawing/2014/main" id="{08E7896C-E026-4BB4-A157-B974C3A36878}"/>
              </a:ext>
            </a:extLst>
          </p:cNvPr>
          <p:cNvSpPr txBox="1"/>
          <p:nvPr/>
        </p:nvSpPr>
        <p:spPr>
          <a:xfrm>
            <a:off x="4230730" y="5510480"/>
            <a:ext cx="4759158" cy="1077218"/>
          </a:xfrm>
          <a:prstGeom prst="rect">
            <a:avLst/>
          </a:prstGeom>
          <a:noFill/>
        </p:spPr>
        <p:txBody>
          <a:bodyPr wrap="square">
            <a:spAutoFit/>
          </a:bodyPr>
          <a:lstStyle/>
          <a:p>
            <a:pPr marL="342900" indent="-342900">
              <a:buAutoNum type="arabicPeriod"/>
            </a:pPr>
            <a:r>
              <a:rPr lang="en-GB" sz="1600" dirty="0">
                <a:solidFill>
                  <a:srgbClr val="002060"/>
                </a:solidFill>
                <a:latin typeface="Arial" panose="020B0604020202020204" pitchFamily="34" charset="0"/>
                <a:cs typeface="Arial" panose="020B0604020202020204" pitchFamily="34" charset="0"/>
              </a:rPr>
              <a:t>Complete INDES webform</a:t>
            </a:r>
          </a:p>
          <a:p>
            <a:pPr marL="342900" indent="-342900">
              <a:buAutoNum type="arabicPeriod"/>
            </a:pPr>
            <a:r>
              <a:rPr lang="en-GB" sz="1600" dirty="0">
                <a:solidFill>
                  <a:srgbClr val="002060"/>
                </a:solidFill>
                <a:latin typeface="Arial" panose="020B0604020202020204" pitchFamily="34" charset="0"/>
                <a:cs typeface="Arial" panose="020B0604020202020204" pitchFamily="34" charset="0"/>
              </a:rPr>
              <a:t>INDES descriptors table	</a:t>
            </a:r>
          </a:p>
          <a:p>
            <a:pPr marL="342900" indent="-342900">
              <a:buFontTx/>
              <a:buAutoNum type="arabicPeriod"/>
            </a:pPr>
            <a:r>
              <a:rPr lang="en-GB" sz="1600" dirty="0">
                <a:solidFill>
                  <a:srgbClr val="002060"/>
                </a:solidFill>
                <a:latin typeface="Arial" panose="020B0604020202020204" pitchFamily="34" charset="0"/>
                <a:cs typeface="Arial" panose="020B0604020202020204" pitchFamily="34" charset="0"/>
              </a:rPr>
              <a:t>INDES guide to complete SLCN section	 </a:t>
            </a:r>
          </a:p>
          <a:p>
            <a:pPr marL="342900" indent="-342900">
              <a:buAutoNum type="arabicPeriod"/>
            </a:pPr>
            <a:r>
              <a:rPr lang="en-GB" sz="1600" dirty="0">
                <a:solidFill>
                  <a:srgbClr val="002060"/>
                </a:solidFill>
                <a:latin typeface="Arial" panose="020B0604020202020204" pitchFamily="34" charset="0"/>
                <a:cs typeface="Arial" panose="020B0604020202020204" pitchFamily="34" charset="0"/>
              </a:rPr>
              <a:t>Shared example - Polly</a:t>
            </a:r>
          </a:p>
        </p:txBody>
      </p:sp>
      <p:pic>
        <p:nvPicPr>
          <p:cNvPr id="15" name="Picture 14" descr="SEND Norfolk Logo.  Image of four people including one person in a wheelchair and a child.  SEND text is multi-coloured.">
            <a:extLst>
              <a:ext uri="{FF2B5EF4-FFF2-40B4-BE49-F238E27FC236}">
                <a16:creationId xmlns:a16="http://schemas.microsoft.com/office/drawing/2014/main" id="{EBC355DA-EDED-465A-8E9B-9452CE575D7A}"/>
              </a:ext>
            </a:extLst>
          </p:cNvPr>
          <p:cNvPicPr>
            <a:picLocks noChangeAspect="1"/>
          </p:cNvPicPr>
          <p:nvPr/>
        </p:nvPicPr>
        <p:blipFill>
          <a:blip r:embed="rId8"/>
          <a:stretch>
            <a:fillRect/>
          </a:stretch>
        </p:blipFill>
        <p:spPr>
          <a:xfrm>
            <a:off x="10784648" y="5422899"/>
            <a:ext cx="1547440" cy="1547440"/>
          </a:xfrm>
          <a:prstGeom prst="rect">
            <a:avLst/>
          </a:prstGeom>
        </p:spPr>
      </p:pic>
      <p:pic>
        <p:nvPicPr>
          <p:cNvPr id="16" name="Picture 7" descr="Norfolk County Council Flourish Logo.  Image of a person with their arms raised in front of a blue, yellow and pink image.">
            <a:extLst>
              <a:ext uri="{FF2B5EF4-FFF2-40B4-BE49-F238E27FC236}">
                <a16:creationId xmlns:a16="http://schemas.microsoft.com/office/drawing/2014/main" id="{2B3C90EF-6985-4048-828F-4A568A3572A7}"/>
              </a:ext>
            </a:extLst>
          </p:cNvPr>
          <p:cNvPicPr>
            <a:picLocks noChangeAspect="1"/>
          </p:cNvPicPr>
          <p:nvPr/>
        </p:nvPicPr>
        <p:blipFill>
          <a:blip r:embed="rId9"/>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276471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0078401"/>
              </p:ext>
            </p:extLst>
          </p:nvPr>
        </p:nvGraphicFramePr>
        <p:xfrm>
          <a:off x="1037432" y="1777471"/>
          <a:ext cx="10449284"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Logo, company name&#10;&#10;Description automatically generated">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grpSp>
        <p:nvGrpSpPr>
          <p:cNvPr id="9" name="Group 8" descr="Handout logo">
            <a:extLst>
              <a:ext uri="{FF2B5EF4-FFF2-40B4-BE49-F238E27FC236}">
                <a16:creationId xmlns:a16="http://schemas.microsoft.com/office/drawing/2014/main" id="{604DF36B-D124-4EA8-8E3D-F0A6DA746BBC}"/>
              </a:ext>
            </a:extLst>
          </p:cNvPr>
          <p:cNvGrpSpPr/>
          <p:nvPr/>
        </p:nvGrpSpPr>
        <p:grpSpPr>
          <a:xfrm>
            <a:off x="3095430" y="5603155"/>
            <a:ext cx="979714" cy="1006555"/>
            <a:chOff x="7790985" y="5731715"/>
            <a:chExt cx="979714" cy="1006555"/>
          </a:xfrm>
        </p:grpSpPr>
        <p:sp>
          <p:nvSpPr>
            <p:cNvPr id="10" name="TextBox 9">
              <a:extLst>
                <a:ext uri="{FF2B5EF4-FFF2-40B4-BE49-F238E27FC236}">
                  <a16:creationId xmlns:a16="http://schemas.microsoft.com/office/drawing/2014/main" id="{50849628-E348-48EA-89FF-F204FA0D4F65}"/>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1" name="Graphic 10" descr="Document outline">
              <a:extLst>
                <a:ext uri="{FF2B5EF4-FFF2-40B4-BE49-F238E27FC236}">
                  <a16:creationId xmlns:a16="http://schemas.microsoft.com/office/drawing/2014/main" id="{8628EB5D-7FB2-4942-8D29-B04418A9AE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46571" y="5731715"/>
              <a:ext cx="668543" cy="668543"/>
            </a:xfrm>
            <a:prstGeom prst="rect">
              <a:avLst/>
            </a:prstGeom>
          </p:spPr>
        </p:pic>
      </p:grpSp>
      <p:sp>
        <p:nvSpPr>
          <p:cNvPr id="12" name="TextBox 11" descr="Norfolk County Council Flourish Logo.  Image of a person with their arms raised in front of a blue, yellow and pink image.">
            <a:extLst>
              <a:ext uri="{FF2B5EF4-FFF2-40B4-BE49-F238E27FC236}">
                <a16:creationId xmlns:a16="http://schemas.microsoft.com/office/drawing/2014/main" id="{FB9629E8-B302-4C52-98B4-D9EC24EF33E0}"/>
              </a:ext>
            </a:extLst>
          </p:cNvPr>
          <p:cNvSpPr txBox="1"/>
          <p:nvPr/>
        </p:nvSpPr>
        <p:spPr>
          <a:xfrm>
            <a:off x="4230729" y="5889077"/>
            <a:ext cx="6803715" cy="584775"/>
          </a:xfrm>
          <a:prstGeom prst="rect">
            <a:avLst/>
          </a:prstGeom>
          <a:noFill/>
        </p:spPr>
        <p:txBody>
          <a:bodyPr wrap="square">
            <a:spAutoFit/>
          </a:bodyPr>
          <a:lstStyle/>
          <a:p>
            <a:r>
              <a:rPr lang="en-GB" sz="1600" dirty="0">
                <a:solidFill>
                  <a:srgbClr val="002060"/>
                </a:solidFill>
                <a:latin typeface="Arial" panose="020B0604020202020204" pitchFamily="34" charset="0"/>
                <a:cs typeface="Arial" panose="020B0604020202020204" pitchFamily="34" charset="0"/>
              </a:rPr>
              <a:t>5. Completed INDES descriptors table   </a:t>
            </a:r>
          </a:p>
          <a:p>
            <a:r>
              <a:rPr lang="en-GB" sz="1600" dirty="0">
                <a:solidFill>
                  <a:srgbClr val="002060"/>
                </a:solidFill>
                <a:latin typeface="Arial" panose="020B0604020202020204" pitchFamily="34" charset="0"/>
                <a:cs typeface="Arial" panose="020B0604020202020204" pitchFamily="34" charset="0"/>
              </a:rPr>
              <a:t>    Shared Example Polly</a:t>
            </a:r>
          </a:p>
        </p:txBody>
      </p:sp>
    </p:spTree>
    <p:extLst>
      <p:ext uri="{BB962C8B-B14F-4D97-AF65-F5344CB8AC3E}">
        <p14:creationId xmlns:p14="http://schemas.microsoft.com/office/powerpoint/2010/main" val="238150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6" name="TextBox 5">
            <a:extLst>
              <a:ext uri="{FF2B5EF4-FFF2-40B4-BE49-F238E27FC236}">
                <a16:creationId xmlns:a16="http://schemas.microsoft.com/office/drawing/2014/main" id="{C3876F88-19D1-4F58-A617-008B6F6E0259}"/>
              </a:ext>
            </a:extLst>
          </p:cNvPr>
          <p:cNvSpPr txBox="1"/>
          <p:nvPr/>
        </p:nvSpPr>
        <p:spPr>
          <a:xfrm>
            <a:off x="507229" y="1488194"/>
            <a:ext cx="11177541" cy="3970318"/>
          </a:xfrm>
          <a:prstGeom prst="rect">
            <a:avLst/>
          </a:prstGeom>
          <a:noFill/>
        </p:spPr>
        <p:txBody>
          <a:bodyPr wrap="square" lIns="91440" tIns="45720" rIns="91440" bIns="45720" rtlCol="0" anchor="t">
            <a:spAutoFit/>
          </a:bodyPr>
          <a:lstStyle/>
          <a:p>
            <a:r>
              <a:rPr lang="en-GB" dirty="0">
                <a:latin typeface="Arial" panose="020B0604020202020204" pitchFamily="34" charset="0"/>
                <a:cs typeface="Arial" panose="020B0604020202020204" pitchFamily="34" charset="0"/>
              </a:rPr>
              <a:t>Jake is 14 years old</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Jake enjoys PE but finds most other areas of learning difficult, especially reading and writing.</a:t>
            </a:r>
          </a:p>
          <a:p>
            <a:pPr marL="285750" indent="-285750">
              <a:buFont typeface="Arial" panose="020B0604020202020204" pitchFamily="34" charset="0"/>
              <a:buChar char="•"/>
            </a:pPr>
            <a:r>
              <a:rPr lang="en-GB">
                <a:latin typeface="Arial"/>
                <a:cs typeface="Arial"/>
              </a:rPr>
              <a:t>Jake finds it difficult to remember verbal information and instructions.  He often finds it difficult to retain information given by the teacher and becomes frustrated if he does not know what to do.</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Jake can become heightened very quickly, especially in lessons he finds difficult.  During these times, he often becomes angry with adults or leaves the classroom and walks around the school site.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Jake is friends with CYP in the year below him.  He has frequent verbal and physical altercations with peers.  It is reported that he instigates these.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With known adults on a 1:1 basis, Jake can start to talk about how he is feeling and what he finds hard, although he finds this very difficult.  He voices that he thinks teachers hate him, no one helps him, the work is too hard and that everyone else can do it apart from him.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Jake has adult support for English and maths lessons.  He accesses the school “hub” where he checks in with a member of pastoral staff each morning.  He can use this as a regulation space when heightened. </a:t>
            </a:r>
          </a:p>
        </p:txBody>
      </p:sp>
      <p:grpSp>
        <p:nvGrpSpPr>
          <p:cNvPr id="11" name="Group 10" descr="Handout logo">
            <a:extLst>
              <a:ext uri="{FF2B5EF4-FFF2-40B4-BE49-F238E27FC236}">
                <a16:creationId xmlns:a16="http://schemas.microsoft.com/office/drawing/2014/main" id="{ACEE6B67-0FBA-485C-8043-014CE3B128E6}"/>
              </a:ext>
            </a:extLst>
          </p:cNvPr>
          <p:cNvGrpSpPr/>
          <p:nvPr/>
        </p:nvGrpSpPr>
        <p:grpSpPr>
          <a:xfrm>
            <a:off x="3148559" y="5653816"/>
            <a:ext cx="979714" cy="1006555"/>
            <a:chOff x="7790985" y="5731715"/>
            <a:chExt cx="979714" cy="1006555"/>
          </a:xfrm>
        </p:grpSpPr>
        <p:sp>
          <p:nvSpPr>
            <p:cNvPr id="12" name="TextBox 11">
              <a:extLst>
                <a:ext uri="{FF2B5EF4-FFF2-40B4-BE49-F238E27FC236}">
                  <a16:creationId xmlns:a16="http://schemas.microsoft.com/office/drawing/2014/main" id="{86B5F80B-5237-4514-88A4-228F9857C916}"/>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3" name="Graphic 12" descr="Document outline">
              <a:extLst>
                <a:ext uri="{FF2B5EF4-FFF2-40B4-BE49-F238E27FC236}">
                  <a16:creationId xmlns:a16="http://schemas.microsoft.com/office/drawing/2014/main" id="{49E02E6A-277A-493F-9634-743EAE3C96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46571" y="5731715"/>
              <a:ext cx="668543" cy="668543"/>
            </a:xfrm>
            <a:prstGeom prst="rect">
              <a:avLst/>
            </a:prstGeom>
          </p:spPr>
        </p:pic>
      </p:grpSp>
      <p:sp>
        <p:nvSpPr>
          <p:cNvPr id="14" name="TextBox 13">
            <a:extLst>
              <a:ext uri="{FF2B5EF4-FFF2-40B4-BE49-F238E27FC236}">
                <a16:creationId xmlns:a16="http://schemas.microsoft.com/office/drawing/2014/main" id="{08E7896C-E026-4BB4-A157-B974C3A36878}"/>
              </a:ext>
            </a:extLst>
          </p:cNvPr>
          <p:cNvSpPr txBox="1"/>
          <p:nvPr/>
        </p:nvSpPr>
        <p:spPr>
          <a:xfrm>
            <a:off x="4277197" y="5622581"/>
            <a:ext cx="4527756" cy="1077218"/>
          </a:xfrm>
          <a:prstGeom prst="rect">
            <a:avLst/>
          </a:prstGeom>
          <a:noFill/>
        </p:spPr>
        <p:txBody>
          <a:bodyPr wrap="square">
            <a:spAutoFit/>
          </a:bodyPr>
          <a:lstStyle/>
          <a:p>
            <a:pPr marL="342900" indent="-342900">
              <a:buAutoNum type="arabicPeriod"/>
            </a:pPr>
            <a:r>
              <a:rPr lang="en-GB" sz="1600" dirty="0">
                <a:solidFill>
                  <a:srgbClr val="002060"/>
                </a:solidFill>
                <a:latin typeface="Arial" panose="020B0604020202020204" pitchFamily="34" charset="0"/>
                <a:cs typeface="Arial" panose="020B0604020202020204" pitchFamily="34" charset="0"/>
              </a:rPr>
              <a:t>Complete INDES webform</a:t>
            </a:r>
          </a:p>
          <a:p>
            <a:pPr marL="342900" indent="-342900">
              <a:buAutoNum type="arabicPeriod"/>
            </a:pPr>
            <a:r>
              <a:rPr lang="en-GB" sz="1600" dirty="0">
                <a:solidFill>
                  <a:srgbClr val="002060"/>
                </a:solidFill>
                <a:latin typeface="Arial" panose="020B0604020202020204" pitchFamily="34" charset="0"/>
                <a:cs typeface="Arial" panose="020B0604020202020204" pitchFamily="34" charset="0"/>
              </a:rPr>
              <a:t>INDES descriptors table	</a:t>
            </a:r>
          </a:p>
          <a:p>
            <a:pPr marL="342900" indent="-342900">
              <a:buFontTx/>
              <a:buAutoNum type="arabicPeriod"/>
            </a:pPr>
            <a:r>
              <a:rPr lang="en-GB" sz="1600" dirty="0">
                <a:solidFill>
                  <a:srgbClr val="002060"/>
                </a:solidFill>
                <a:latin typeface="Arial" panose="020B0604020202020204" pitchFamily="34" charset="0"/>
                <a:cs typeface="Arial" panose="020B0604020202020204" pitchFamily="34" charset="0"/>
              </a:rPr>
              <a:t>INDES guide to complete SLCN section</a:t>
            </a:r>
          </a:p>
          <a:p>
            <a:r>
              <a:rPr lang="en-GB" sz="1600" dirty="0">
                <a:solidFill>
                  <a:srgbClr val="002060"/>
                </a:solidFill>
                <a:latin typeface="Arial" panose="020B0604020202020204" pitchFamily="34" charset="0"/>
                <a:cs typeface="Arial" panose="020B0604020202020204" pitchFamily="34" charset="0"/>
              </a:rPr>
              <a:t>6.   Shared example - Jake</a:t>
            </a:r>
          </a:p>
        </p:txBody>
      </p:sp>
      <p:pic>
        <p:nvPicPr>
          <p:cNvPr id="15" name="Picture 14" descr="SEND Norfolk Logo.  Image of four people including one person in a wheelchair and a child.  SEND text is multi-coloured.">
            <a:extLst>
              <a:ext uri="{FF2B5EF4-FFF2-40B4-BE49-F238E27FC236}">
                <a16:creationId xmlns:a16="http://schemas.microsoft.com/office/drawing/2014/main" id="{EBC355DA-EDED-465A-8E9B-9452CE575D7A}"/>
              </a:ext>
            </a:extLst>
          </p:cNvPr>
          <p:cNvPicPr>
            <a:picLocks noChangeAspect="1"/>
          </p:cNvPicPr>
          <p:nvPr/>
        </p:nvPicPr>
        <p:blipFill>
          <a:blip r:embed="rId6"/>
          <a:stretch>
            <a:fillRect/>
          </a:stretch>
        </p:blipFill>
        <p:spPr>
          <a:xfrm>
            <a:off x="10784648" y="5422899"/>
            <a:ext cx="1547440" cy="1547440"/>
          </a:xfrm>
          <a:prstGeom prst="rect">
            <a:avLst/>
          </a:prstGeom>
        </p:spPr>
      </p:pic>
      <p:pic>
        <p:nvPicPr>
          <p:cNvPr id="16" name="Picture 7" descr="Norfolk County Council Flourish Logo.  Image of a person with their arms raised in front of a blue, yellow and pink image.">
            <a:extLst>
              <a:ext uri="{FF2B5EF4-FFF2-40B4-BE49-F238E27FC236}">
                <a16:creationId xmlns:a16="http://schemas.microsoft.com/office/drawing/2014/main" id="{2B3C90EF-6985-4048-828F-4A568A3572A7}"/>
              </a:ext>
            </a:extLst>
          </p:cNvPr>
          <p:cNvPicPr>
            <a:picLocks noChangeAspect="1"/>
          </p:cNvPicPr>
          <p:nvPr/>
        </p:nvPicPr>
        <p:blipFill>
          <a:blip r:embed="rId7"/>
          <a:stretch>
            <a:fillRect/>
          </a:stretch>
        </p:blipFill>
        <p:spPr>
          <a:xfrm>
            <a:off x="9232899" y="5694028"/>
            <a:ext cx="1663700" cy="1094229"/>
          </a:xfrm>
          <a:prstGeom prst="rect">
            <a:avLst/>
          </a:prstGeom>
        </p:spPr>
      </p:pic>
      <p:pic>
        <p:nvPicPr>
          <p:cNvPr id="9" name="Graphic 8" descr="School boy outline">
            <a:extLst>
              <a:ext uri="{FF2B5EF4-FFF2-40B4-BE49-F238E27FC236}">
                <a16:creationId xmlns:a16="http://schemas.microsoft.com/office/drawing/2014/main" id="{1B1BE6F8-F8AA-4126-BF75-A783712595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83205" y="111227"/>
            <a:ext cx="2085449" cy="2085449"/>
          </a:xfrm>
          <a:prstGeom prst="rect">
            <a:avLst/>
          </a:prstGeom>
        </p:spPr>
      </p:pic>
    </p:spTree>
    <p:extLst>
      <p:ext uri="{BB962C8B-B14F-4D97-AF65-F5344CB8AC3E}">
        <p14:creationId xmlns:p14="http://schemas.microsoft.com/office/powerpoint/2010/main" val="84729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nvGraphicFramePr>
        <p:xfrm>
          <a:off x="1037432" y="1777471"/>
          <a:ext cx="10449284"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grpSp>
        <p:nvGrpSpPr>
          <p:cNvPr id="9" name="Group 8" descr="Handout logo">
            <a:extLst>
              <a:ext uri="{FF2B5EF4-FFF2-40B4-BE49-F238E27FC236}">
                <a16:creationId xmlns:a16="http://schemas.microsoft.com/office/drawing/2014/main" id="{9D11C7FB-B6F7-45A0-8B54-B05B0F26FB04}"/>
              </a:ext>
            </a:extLst>
          </p:cNvPr>
          <p:cNvGrpSpPr/>
          <p:nvPr/>
        </p:nvGrpSpPr>
        <p:grpSpPr>
          <a:xfrm>
            <a:off x="3095430" y="5603155"/>
            <a:ext cx="979714" cy="1006555"/>
            <a:chOff x="7790985" y="5731715"/>
            <a:chExt cx="979714" cy="1006555"/>
          </a:xfrm>
        </p:grpSpPr>
        <p:sp>
          <p:nvSpPr>
            <p:cNvPr id="10" name="TextBox 9">
              <a:extLst>
                <a:ext uri="{FF2B5EF4-FFF2-40B4-BE49-F238E27FC236}">
                  <a16:creationId xmlns:a16="http://schemas.microsoft.com/office/drawing/2014/main" id="{2EFAD8BE-20FD-4461-AE2D-A699AE4EF980}"/>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1" name="Graphic 10" descr="Document outline">
              <a:extLst>
                <a:ext uri="{FF2B5EF4-FFF2-40B4-BE49-F238E27FC236}">
                  <a16:creationId xmlns:a16="http://schemas.microsoft.com/office/drawing/2014/main" id="{291CBAEA-F493-401A-A9E0-7B9BBFFF57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46571" y="5731715"/>
              <a:ext cx="668543" cy="668543"/>
            </a:xfrm>
            <a:prstGeom prst="rect">
              <a:avLst/>
            </a:prstGeom>
          </p:spPr>
        </p:pic>
      </p:grpSp>
      <p:sp>
        <p:nvSpPr>
          <p:cNvPr id="12" name="TextBox 11">
            <a:extLst>
              <a:ext uri="{FF2B5EF4-FFF2-40B4-BE49-F238E27FC236}">
                <a16:creationId xmlns:a16="http://schemas.microsoft.com/office/drawing/2014/main" id="{89BDF650-E9CD-4D0C-8EDD-CB437A3E3D59}"/>
              </a:ext>
            </a:extLst>
          </p:cNvPr>
          <p:cNvSpPr txBox="1"/>
          <p:nvPr/>
        </p:nvSpPr>
        <p:spPr>
          <a:xfrm>
            <a:off x="4230730" y="5889077"/>
            <a:ext cx="3694070" cy="584775"/>
          </a:xfrm>
          <a:prstGeom prst="rect">
            <a:avLst/>
          </a:prstGeom>
          <a:noFill/>
        </p:spPr>
        <p:txBody>
          <a:bodyPr wrap="square">
            <a:spAutoFit/>
          </a:bodyPr>
          <a:lstStyle/>
          <a:p>
            <a:r>
              <a:rPr lang="en-GB" sz="1600" dirty="0">
                <a:solidFill>
                  <a:srgbClr val="002060"/>
                </a:solidFill>
                <a:latin typeface="Arial" panose="020B0604020202020204" pitchFamily="34" charset="0"/>
                <a:cs typeface="Arial" panose="020B0604020202020204" pitchFamily="34" charset="0"/>
              </a:rPr>
              <a:t>7. Completed INDES descriptors table Shared Example Jake</a:t>
            </a:r>
          </a:p>
        </p:txBody>
      </p:sp>
    </p:spTree>
    <p:extLst>
      <p:ext uri="{BB962C8B-B14F-4D97-AF65-F5344CB8AC3E}">
        <p14:creationId xmlns:p14="http://schemas.microsoft.com/office/powerpoint/2010/main" val="375554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kern="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INDES data collation tool</a:t>
            </a:r>
            <a:br>
              <a:rPr lang="en-GB" sz="4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GB" sz="4000" dirty="0">
                <a:latin typeface="Arial"/>
                <a:cs typeface="Arial"/>
              </a:rPr>
              <a:t>…</a:t>
            </a: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2" name="TextBox 1">
            <a:extLst>
              <a:ext uri="{FF2B5EF4-FFF2-40B4-BE49-F238E27FC236}">
                <a16:creationId xmlns:a16="http://schemas.microsoft.com/office/drawing/2014/main" id="{48F071AB-7F7E-4BE6-BC9B-3929C7EE8C19}"/>
              </a:ext>
            </a:extLst>
          </p:cNvPr>
          <p:cNvSpPr txBox="1"/>
          <p:nvPr/>
        </p:nvSpPr>
        <p:spPr>
          <a:xfrm>
            <a:off x="575395" y="1454543"/>
            <a:ext cx="6006255" cy="3471784"/>
          </a:xfrm>
          <a:prstGeom prst="rect">
            <a:avLst/>
          </a:prstGeom>
          <a:noFill/>
        </p:spPr>
        <p:txBody>
          <a:bodyPr wrap="square" rtlCol="0">
            <a:spAutoFit/>
          </a:bodyPr>
          <a:lstStyle/>
          <a:p>
            <a:pPr marL="1905" algn="just">
              <a:lnSpc>
                <a:spcPct val="104000"/>
              </a:lnSpc>
              <a:spcAft>
                <a:spcPts val="2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When collating INDES submissions from across a setting, the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INDES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data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collation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tool</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can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be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used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to</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collate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all</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the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information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needed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to</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provide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profile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of</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need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for</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a</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cohort</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of</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children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and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young</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 people.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905" algn="just">
              <a:lnSpc>
                <a:spcPct val="104000"/>
              </a:lnSpc>
              <a:spcAft>
                <a:spcPts val="2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This may be useful for secondary settings where multiple staff may be contributing.</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The</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data</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collation</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tool</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can</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be</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used</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to</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complete</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individual</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INDES</a:t>
            </a:r>
            <a:r>
              <a:rPr lang="en-GB" sz="1800"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Calibri" panose="020F0502020204030204" pitchFamily="34" charset="0"/>
              </a:rPr>
              <a:t> webforms.</a:t>
            </a:r>
          </a:p>
          <a:p>
            <a:endParaRPr lang="en-GB" dirty="0">
              <a:latin typeface="Arial" panose="020B0604020202020204" pitchFamily="34" charset="0"/>
            </a:endParaRPr>
          </a:p>
          <a:p>
            <a:r>
              <a:rPr lang="en-GB" dirty="0">
                <a:latin typeface="Arial" panose="020B0604020202020204" pitchFamily="34" charset="0"/>
              </a:rPr>
              <a:t>Examples of how a settings used the data collation tool are included in the INDES implementation guide case studies.</a:t>
            </a:r>
            <a:endParaRPr lang="en-GB" dirty="0"/>
          </a:p>
        </p:txBody>
      </p:sp>
      <p:pic>
        <p:nvPicPr>
          <p:cNvPr id="6" name="Picture 5" descr="SEND Norfolk Logo.  Image of four people including one person in a wheelchair and a child.  SEND text is multi-coloured.">
            <a:extLst>
              <a:ext uri="{FF2B5EF4-FFF2-40B4-BE49-F238E27FC236}">
                <a16:creationId xmlns:a16="http://schemas.microsoft.com/office/drawing/2014/main" id="{1333A9C5-6CCE-4877-ADFE-0D5DAFBC2592}"/>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8" name="Picture 7" descr="Logo, company name&#10;&#10;Description automatically generated">
            <a:extLst>
              <a:ext uri="{FF2B5EF4-FFF2-40B4-BE49-F238E27FC236}">
                <a16:creationId xmlns:a16="http://schemas.microsoft.com/office/drawing/2014/main" id="{6D371335-09FC-4B57-90CB-C230B7661196}"/>
              </a:ext>
            </a:extLst>
          </p:cNvPr>
          <p:cNvPicPr>
            <a:picLocks noChangeAspect="1"/>
          </p:cNvPicPr>
          <p:nvPr/>
        </p:nvPicPr>
        <p:blipFill>
          <a:blip r:embed="rId5"/>
          <a:stretch>
            <a:fillRect/>
          </a:stretch>
        </p:blipFill>
        <p:spPr>
          <a:xfrm>
            <a:off x="9232899" y="5694028"/>
            <a:ext cx="1663700" cy="1094229"/>
          </a:xfrm>
          <a:prstGeom prst="rect">
            <a:avLst/>
          </a:prstGeom>
        </p:spPr>
      </p:pic>
      <p:pic>
        <p:nvPicPr>
          <p:cNvPr id="7" name="Picture 6" descr="Image of INDES data collation tool">
            <a:extLst>
              <a:ext uri="{FF2B5EF4-FFF2-40B4-BE49-F238E27FC236}">
                <a16:creationId xmlns:a16="http://schemas.microsoft.com/office/drawing/2014/main" id="{66AC98D2-7E40-4937-A6DD-0B6F1D398F4F}"/>
              </a:ext>
            </a:extLst>
          </p:cNvPr>
          <p:cNvPicPr>
            <a:picLocks noChangeAspect="1"/>
          </p:cNvPicPr>
          <p:nvPr/>
        </p:nvPicPr>
        <p:blipFill>
          <a:blip r:embed="rId6"/>
          <a:stretch>
            <a:fillRect/>
          </a:stretch>
        </p:blipFill>
        <p:spPr>
          <a:xfrm>
            <a:off x="6969145" y="1075038"/>
            <a:ext cx="3661848" cy="4412128"/>
          </a:xfrm>
          <a:prstGeom prst="rect">
            <a:avLst/>
          </a:prstGeom>
        </p:spPr>
      </p:pic>
      <p:sp>
        <p:nvSpPr>
          <p:cNvPr id="10" name="TextBox 9">
            <a:extLst>
              <a:ext uri="{FF2B5EF4-FFF2-40B4-BE49-F238E27FC236}">
                <a16:creationId xmlns:a16="http://schemas.microsoft.com/office/drawing/2014/main" id="{50E3708B-5A1A-4589-92B3-B28FC37A03F8}"/>
              </a:ext>
            </a:extLst>
          </p:cNvPr>
          <p:cNvSpPr txBox="1"/>
          <p:nvPr/>
        </p:nvSpPr>
        <p:spPr>
          <a:xfrm>
            <a:off x="4199371" y="5487166"/>
            <a:ext cx="6431622" cy="306366"/>
          </a:xfrm>
          <a:prstGeom prst="rect">
            <a:avLst/>
          </a:prstGeom>
          <a:noFill/>
        </p:spPr>
        <p:txBody>
          <a:bodyPr wrap="square">
            <a:spAutoFit/>
          </a:bodyPr>
          <a:lstStyle/>
          <a:p>
            <a:pPr marL="1905" algn="r">
              <a:lnSpc>
                <a:spcPct val="104000"/>
              </a:lnSpc>
              <a:spcAft>
                <a:spcPts val="20"/>
              </a:spcAft>
            </a:pPr>
            <a:r>
              <a:rPr lang="en-GB" sz="1400" i="1" dirty="0">
                <a:effectLst/>
                <a:latin typeface="Arial" panose="020B0604020202020204" pitchFamily="34" charset="0"/>
                <a:ea typeface="Calibri" panose="020F0502020204030204" pitchFamily="34" charset="0"/>
                <a:cs typeface="Times New Roman" panose="02020603050405020304" pitchFamily="18" charset="0"/>
              </a:rPr>
              <a:t>INDES data collection tool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400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Submitting the INDES</a:t>
            </a:r>
            <a:br>
              <a:rPr lang="en-GB" sz="4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GB" sz="4000" dirty="0">
                <a:latin typeface="Arial"/>
                <a:cs typeface="Arial"/>
              </a:rPr>
              <a:t>…</a:t>
            </a:r>
          </a:p>
        </p:txBody>
      </p:sp>
      <p:sp>
        <p:nvSpPr>
          <p:cNvPr id="6" name="TextBox 5">
            <a:extLst>
              <a:ext uri="{FF2B5EF4-FFF2-40B4-BE49-F238E27FC236}">
                <a16:creationId xmlns:a16="http://schemas.microsoft.com/office/drawing/2014/main" id="{293AE18E-098E-435A-930D-E1562826D0C9}"/>
              </a:ext>
            </a:extLst>
          </p:cNvPr>
          <p:cNvSpPr txBox="1"/>
          <p:nvPr/>
        </p:nvSpPr>
        <p:spPr>
          <a:xfrm>
            <a:off x="421740" y="1226888"/>
            <a:ext cx="11341680" cy="4483856"/>
          </a:xfrm>
          <a:prstGeom prst="rect">
            <a:avLst/>
          </a:prstGeom>
          <a:noFill/>
        </p:spPr>
        <p:txBody>
          <a:bodyPr wrap="square" lIns="91440" tIns="45720" rIns="91440" bIns="45720" anchor="t">
            <a:spAutoFit/>
          </a:bodyPr>
          <a:lstStyle/>
          <a:p>
            <a:pPr marL="342900" lvl="0" indent="-342900">
              <a:lnSpc>
                <a:spcPct val="104000"/>
              </a:lnSpc>
              <a:spcAft>
                <a:spcPts val="20"/>
              </a:spcAft>
              <a:buSzPts val="1100"/>
              <a:buFont typeface="Symbol" panose="05050102010706020507" pitchFamily="18" charset="2"/>
              <a:buChar char=""/>
            </a:pP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Click</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on</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the</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link to the INDES webform</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on</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the</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Norfolk</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Schools’</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website</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u="sng" dirty="0">
                <a:solidFill>
                  <a:srgbClr val="002060"/>
                </a:solidFill>
                <a:effectLst/>
                <a:latin typeface="Arial" panose="020B06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Identification of needs descriptors in educational settings (INDES) - Schools (norfolk.gov.uk)</a:t>
            </a:r>
            <a:endParaRPr lang="en-GB"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GB" dirty="0">
              <a:solidFill>
                <a:srgbClr val="002060"/>
              </a:solidFill>
            </a:endParaRPr>
          </a:p>
          <a:p>
            <a:pPr marL="342900" marR="704215" lvl="0" indent="-342900">
              <a:lnSpc>
                <a:spcPct val="104000"/>
              </a:lnSpc>
              <a:spcAft>
                <a:spcPts val="20"/>
              </a:spcAft>
              <a:buSzPts val="1100"/>
              <a:buFont typeface="Symbol" panose="05050102010706020507" pitchFamily="18" charset="2"/>
              <a:buChar char=""/>
            </a:pP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Ensure</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you</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have</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the</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necessary</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information</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to</a:t>
            </a:r>
            <a:r>
              <a:rPr lang="en-GB" sz="1800" dirty="0">
                <a:solidFill>
                  <a:srgbClr val="002060"/>
                </a:solidFill>
                <a:effectLst/>
                <a:latin typeface="Arial" panose="020B0604020202020204" pitchFamily="34" charset="0"/>
                <a:ea typeface="Times New Roman" panose="02020603050405020304" pitchFamily="18" charset="0"/>
                <a:cs typeface="Calibri" panose="020F0502020204030204" pitchFamily="34" charset="0"/>
              </a:rPr>
              <a:t> </a:t>
            </a:r>
            <a:r>
              <a:rPr lang="en-GB" sz="1800" dirty="0">
                <a:solidFill>
                  <a:srgbClr val="002060"/>
                </a:solidFill>
                <a:effectLst/>
                <a:latin typeface="Arial" panose="020B0604020202020204" pitchFamily="34" charset="0"/>
                <a:ea typeface="Calibri" panose="020F0502020204030204" pitchFamily="34" charset="0"/>
                <a:cs typeface="Calibri" panose="020F0502020204030204" pitchFamily="34" charset="0"/>
              </a:rPr>
              <a:t> hand as you will not be able to save your progress once you have started to fill in the form.</a:t>
            </a:r>
          </a:p>
          <a:p>
            <a:pPr marL="230505" marR="704215" indent="-234950">
              <a:lnSpc>
                <a:spcPct val="104000"/>
              </a:lnSpc>
              <a:spcAft>
                <a:spcPts val="20"/>
              </a:spcAft>
            </a:pPr>
            <a:r>
              <a:rPr lang="en-GB" sz="1800" dirty="0">
                <a:solidFill>
                  <a:srgbClr val="002060"/>
                </a:solidFill>
                <a:effectLst/>
                <a:latin typeface="Arial" panose="020B0604020202020204" pitchFamily="34" charset="0"/>
                <a:ea typeface="Times New Roman" panose="02020603050405020304" pitchFamily="18" charset="0"/>
              </a:rPr>
              <a:t> </a:t>
            </a:r>
            <a:r>
              <a:rPr lang="en-GB" sz="1800" dirty="0">
                <a:solidFill>
                  <a:srgbClr val="002060"/>
                </a:solidFill>
                <a:effectLst/>
                <a:latin typeface="Arial" panose="020B0604020202020204" pitchFamily="34" charset="0"/>
                <a:ea typeface="Calibri" panose="020F0502020204030204" pitchFamily="34" charset="0"/>
              </a:rPr>
              <a:t>  </a:t>
            </a:r>
            <a:endParaRPr lang="en-GB" sz="1800" dirty="0">
              <a:solidFill>
                <a:srgbClr val="002060"/>
              </a:solidFill>
              <a:effectLst/>
              <a:latin typeface="Arial" panose="020B0604020202020204" pitchFamily="34" charset="0"/>
              <a:ea typeface="Arial" panose="020B0604020202020204" pitchFamily="34" charset="0"/>
            </a:endParaRPr>
          </a:p>
          <a:p>
            <a:pPr marL="342900" marR="704215" indent="-342900">
              <a:lnSpc>
                <a:spcPct val="104000"/>
              </a:lnSpc>
              <a:spcAft>
                <a:spcPts val="20"/>
              </a:spcAft>
              <a:buFont typeface="Arial" panose="020B0604020202020204" pitchFamily="34" charset="0"/>
              <a:buChar char="-"/>
            </a:pPr>
            <a:r>
              <a:rPr lang="en-GB" sz="1800">
                <a:solidFill>
                  <a:srgbClr val="002060"/>
                </a:solidFill>
                <a:effectLst/>
                <a:latin typeface="Arial"/>
                <a:ea typeface="Calibri" panose="020F0502020204030204" pitchFamily="34" charset="0"/>
                <a:cs typeface="Arial"/>
              </a:rPr>
              <a:t>CYP’s first</a:t>
            </a:r>
            <a:r>
              <a:rPr lang="en-GB">
                <a:solidFill>
                  <a:srgbClr val="002060"/>
                </a:solidFill>
                <a:latin typeface="Arial"/>
                <a:ea typeface="Calibri" panose="020F0502020204030204" pitchFamily="34" charset="0"/>
                <a:cs typeface="Arial"/>
              </a:rPr>
              <a:t> </a:t>
            </a:r>
            <a:r>
              <a:rPr lang="en-GB" sz="1800">
                <a:solidFill>
                  <a:srgbClr val="002060"/>
                </a:solidFill>
                <a:effectLst/>
                <a:latin typeface="Arial"/>
                <a:ea typeface="Times New Roman" panose="02020603050405020304" pitchFamily="18" charset="0"/>
                <a:cs typeface="Arial"/>
              </a:rPr>
              <a:t> </a:t>
            </a:r>
            <a:r>
              <a:rPr lang="en-GB" sz="1800">
                <a:solidFill>
                  <a:srgbClr val="002060"/>
                </a:solidFill>
                <a:effectLst/>
                <a:latin typeface="Arial"/>
                <a:ea typeface="Calibri" panose="020F0502020204030204" pitchFamily="34" charset="0"/>
                <a:cs typeface="Arial"/>
              </a:rPr>
              <a:t>and</a:t>
            </a:r>
            <a:r>
              <a:rPr lang="en-GB">
                <a:solidFill>
                  <a:srgbClr val="002060"/>
                </a:solidFill>
                <a:latin typeface="Arial"/>
                <a:ea typeface="Calibri" panose="020F0502020204030204" pitchFamily="34" charset="0"/>
                <a:cs typeface="Arial"/>
              </a:rPr>
              <a:t> </a:t>
            </a:r>
            <a:r>
              <a:rPr lang="en-GB" sz="1800">
                <a:solidFill>
                  <a:srgbClr val="002060"/>
                </a:solidFill>
                <a:effectLst/>
                <a:latin typeface="Arial"/>
                <a:ea typeface="Times New Roman" panose="02020603050405020304" pitchFamily="18" charset="0"/>
                <a:cs typeface="Arial"/>
              </a:rPr>
              <a:t> </a:t>
            </a:r>
            <a:r>
              <a:rPr lang="en-GB" sz="1800">
                <a:solidFill>
                  <a:srgbClr val="002060"/>
                </a:solidFill>
                <a:effectLst/>
                <a:latin typeface="Arial"/>
                <a:ea typeface="Calibri" panose="020F0502020204030204" pitchFamily="34" charset="0"/>
                <a:cs typeface="Arial"/>
              </a:rPr>
              <a:t>last</a:t>
            </a:r>
            <a:r>
              <a:rPr lang="en-GB">
                <a:solidFill>
                  <a:srgbClr val="002060"/>
                </a:solidFill>
                <a:latin typeface="Arial"/>
                <a:ea typeface="Calibri" panose="020F0502020204030204" pitchFamily="34" charset="0"/>
                <a:cs typeface="Arial"/>
              </a:rPr>
              <a:t> </a:t>
            </a:r>
            <a:r>
              <a:rPr lang="en-GB" sz="1800">
                <a:solidFill>
                  <a:srgbClr val="002060"/>
                </a:solidFill>
                <a:effectLst/>
                <a:latin typeface="Arial"/>
                <a:ea typeface="Calibri" panose="020F0502020204030204" pitchFamily="34" charset="0"/>
                <a:cs typeface="Arial"/>
              </a:rPr>
              <a:t> names,</a:t>
            </a:r>
            <a:r>
              <a:rPr lang="en-GB">
                <a:solidFill>
                  <a:srgbClr val="002060"/>
                </a:solidFill>
                <a:latin typeface="Arial"/>
                <a:ea typeface="Calibri" panose="020F0502020204030204" pitchFamily="34" charset="0"/>
                <a:cs typeface="Arial"/>
              </a:rPr>
              <a:t> </a:t>
            </a:r>
            <a:endParaRPr lang="en-GB" sz="1800">
              <a:solidFill>
                <a:srgbClr val="002060"/>
              </a:solidFill>
              <a:effectLst/>
              <a:latin typeface="Arial" panose="020B0604020202020204" pitchFamily="34" charset="0"/>
              <a:ea typeface="Calibri" panose="020F0502020204030204" pitchFamily="34" charset="0"/>
            </a:endParaRPr>
          </a:p>
          <a:p>
            <a:pPr marL="342900" marR="704215" indent="-342900">
              <a:lnSpc>
                <a:spcPct val="104000"/>
              </a:lnSpc>
              <a:spcAft>
                <a:spcPts val="20"/>
              </a:spcAft>
              <a:buFont typeface="Arial" panose="020B0604020202020204" pitchFamily="34" charset="0"/>
              <a:buChar char="-"/>
            </a:pPr>
            <a:r>
              <a:rPr lang="en-GB" sz="1800">
                <a:solidFill>
                  <a:srgbClr val="002060"/>
                </a:solidFill>
                <a:effectLst/>
                <a:latin typeface="Arial"/>
                <a:ea typeface="Calibri" panose="020F0502020204030204" pitchFamily="34" charset="0"/>
                <a:cs typeface="Arial"/>
              </a:rPr>
              <a:t>CYP’s date of birth</a:t>
            </a:r>
            <a:r>
              <a:rPr lang="en-GB">
                <a:solidFill>
                  <a:srgbClr val="002060"/>
                </a:solidFill>
                <a:latin typeface="Arial"/>
                <a:ea typeface="Calibri" panose="020F0502020204030204" pitchFamily="34" charset="0"/>
                <a:cs typeface="Arial"/>
              </a:rPr>
              <a:t> </a:t>
            </a:r>
            <a:endParaRPr lang="en-GB" sz="1800">
              <a:solidFill>
                <a:srgbClr val="002060"/>
              </a:solidFill>
              <a:effectLst/>
              <a:latin typeface="Arial" panose="020B0604020202020204" pitchFamily="34" charset="0"/>
              <a:ea typeface="Calibri" panose="020F0502020204030204" pitchFamily="34" charset="0"/>
              <a:cs typeface="Arial"/>
            </a:endParaRPr>
          </a:p>
          <a:p>
            <a:pPr marL="342900" marR="704215" indent="-342900">
              <a:lnSpc>
                <a:spcPct val="104000"/>
              </a:lnSpc>
              <a:spcAft>
                <a:spcPts val="20"/>
              </a:spcAft>
              <a:buFont typeface="Arial" panose="020B0604020202020204" pitchFamily="34" charset="0"/>
              <a:buChar char="-"/>
            </a:pPr>
            <a:r>
              <a:rPr lang="en-GB" sz="1800">
                <a:solidFill>
                  <a:srgbClr val="002060"/>
                </a:solidFill>
                <a:effectLst/>
                <a:latin typeface="Arial"/>
                <a:ea typeface="Calibri" panose="020F0502020204030204" pitchFamily="34" charset="0"/>
                <a:cs typeface="Arial"/>
              </a:rPr>
              <a:t>Unique</a:t>
            </a:r>
            <a:r>
              <a:rPr lang="en-GB">
                <a:solidFill>
                  <a:srgbClr val="002060"/>
                </a:solidFill>
                <a:latin typeface="Arial"/>
                <a:ea typeface="Calibri" panose="020F0502020204030204" pitchFamily="34" charset="0"/>
                <a:cs typeface="Arial"/>
              </a:rPr>
              <a:t> </a:t>
            </a:r>
            <a:r>
              <a:rPr lang="en-GB" sz="1800">
                <a:solidFill>
                  <a:srgbClr val="002060"/>
                </a:solidFill>
                <a:effectLst/>
                <a:latin typeface="Arial"/>
                <a:ea typeface="Times New Roman" panose="02020603050405020304" pitchFamily="18" charset="0"/>
                <a:cs typeface="Arial"/>
              </a:rPr>
              <a:t> </a:t>
            </a:r>
            <a:r>
              <a:rPr lang="en-GB" sz="1800">
                <a:solidFill>
                  <a:srgbClr val="002060"/>
                </a:solidFill>
                <a:effectLst/>
                <a:latin typeface="Arial"/>
                <a:ea typeface="Calibri" panose="020F0502020204030204" pitchFamily="34" charset="0"/>
                <a:cs typeface="Arial"/>
              </a:rPr>
              <a:t>Pupil</a:t>
            </a:r>
            <a:r>
              <a:rPr lang="en-GB">
                <a:solidFill>
                  <a:srgbClr val="002060"/>
                </a:solidFill>
                <a:latin typeface="Arial"/>
                <a:ea typeface="Calibri" panose="020F0502020204030204" pitchFamily="34" charset="0"/>
                <a:cs typeface="Arial"/>
              </a:rPr>
              <a:t> </a:t>
            </a:r>
            <a:r>
              <a:rPr lang="en-GB" sz="1800">
                <a:solidFill>
                  <a:srgbClr val="002060"/>
                </a:solidFill>
                <a:effectLst/>
                <a:latin typeface="Arial"/>
                <a:ea typeface="Calibri" panose="020F0502020204030204" pitchFamily="34" charset="0"/>
                <a:cs typeface="Arial"/>
              </a:rPr>
              <a:t> Number</a:t>
            </a:r>
            <a:r>
              <a:rPr lang="en-GB">
                <a:solidFill>
                  <a:srgbClr val="002060"/>
                </a:solidFill>
                <a:latin typeface="Arial"/>
                <a:ea typeface="Calibri" panose="020F0502020204030204" pitchFamily="34" charset="0"/>
                <a:cs typeface="Arial"/>
              </a:rPr>
              <a:t>/Early Years number</a:t>
            </a:r>
            <a:endParaRPr lang="en-GB" sz="1800">
              <a:solidFill>
                <a:srgbClr val="002060"/>
              </a:solidFill>
              <a:effectLst/>
              <a:latin typeface="Arial" panose="020B0604020202020204" pitchFamily="34" charset="0"/>
              <a:ea typeface="Calibri" panose="020F0502020204030204" pitchFamily="34" charset="0"/>
              <a:cs typeface="Arial"/>
            </a:endParaRPr>
          </a:p>
          <a:p>
            <a:pPr marL="342900" marR="704215" indent="-342900">
              <a:lnSpc>
                <a:spcPct val="104000"/>
              </a:lnSpc>
              <a:spcAft>
                <a:spcPts val="20"/>
              </a:spcAft>
              <a:buFont typeface="Arial" panose="020B0604020202020204" pitchFamily="34" charset="0"/>
              <a:buChar char="-"/>
            </a:pPr>
            <a:r>
              <a:rPr lang="en-GB" sz="1800">
                <a:solidFill>
                  <a:srgbClr val="002060"/>
                </a:solidFill>
                <a:effectLst/>
                <a:latin typeface="Arial"/>
                <a:ea typeface="Times New Roman" panose="02020603050405020304" pitchFamily="18" charset="0"/>
                <a:cs typeface="Arial"/>
              </a:rPr>
              <a:t>Supporting evidence ready to upload (SEN </a:t>
            </a:r>
            <a:r>
              <a:rPr lang="en-GB">
                <a:solidFill>
                  <a:srgbClr val="002060"/>
                </a:solidFill>
                <a:latin typeface="Arial"/>
                <a:ea typeface="Times New Roman" panose="02020603050405020304" pitchFamily="18" charset="0"/>
                <a:cs typeface="Arial"/>
              </a:rPr>
              <a:t>Support</a:t>
            </a:r>
            <a:r>
              <a:rPr lang="en-GB" sz="1800">
                <a:solidFill>
                  <a:srgbClr val="002060"/>
                </a:solidFill>
                <a:effectLst/>
                <a:latin typeface="Arial"/>
                <a:ea typeface="Times New Roman" panose="02020603050405020304" pitchFamily="18" charset="0"/>
                <a:cs typeface="Arial"/>
              </a:rPr>
              <a:t> plan, health care plan and/or EHC plan – see below for further guidance on uploading evidence)</a:t>
            </a:r>
            <a:r>
              <a:rPr lang="en-GB">
                <a:solidFill>
                  <a:srgbClr val="002060"/>
                </a:solidFill>
                <a:latin typeface="Arial"/>
                <a:ea typeface="Times New Roman" panose="02020603050405020304" pitchFamily="18" charset="0"/>
                <a:cs typeface="Arial"/>
              </a:rPr>
              <a:t>  </a:t>
            </a:r>
            <a:endParaRPr lang="en-GB" sz="1800">
              <a:solidFill>
                <a:srgbClr val="002060"/>
              </a:solidFill>
              <a:effectLst/>
              <a:latin typeface="Arial" panose="020B0604020202020204" pitchFamily="34" charset="0"/>
              <a:ea typeface="Calibri" panose="020F0502020204030204" pitchFamily="34" charset="0"/>
            </a:endParaRPr>
          </a:p>
          <a:p>
            <a:pPr marL="342900" marR="704215" lvl="0" indent="-342900">
              <a:lnSpc>
                <a:spcPct val="104000"/>
              </a:lnSpc>
              <a:spcAft>
                <a:spcPts val="20"/>
              </a:spcAft>
              <a:buFont typeface="Arial" panose="020B0604020202020204" pitchFamily="34" charset="0"/>
              <a:buChar char="-"/>
            </a:pPr>
            <a:r>
              <a:rPr lang="en-GB" sz="1800">
                <a:solidFill>
                  <a:srgbClr val="002060"/>
                </a:solidFill>
                <a:effectLst/>
                <a:latin typeface="Arial"/>
                <a:ea typeface="Calibri" panose="020F0502020204030204" pitchFamily="34" charset="0"/>
                <a:cs typeface="Arial"/>
              </a:rPr>
              <a:t>SENDCo full name and email address</a:t>
            </a:r>
          </a:p>
          <a:p>
            <a:pPr marL="342900" marR="704215" lvl="0" indent="-342900">
              <a:lnSpc>
                <a:spcPct val="104000"/>
              </a:lnSpc>
              <a:spcAft>
                <a:spcPts val="20"/>
              </a:spcAft>
              <a:buFont typeface="Arial" panose="020B0604020202020204" pitchFamily="34" charset="0"/>
              <a:buChar char="-"/>
            </a:pPr>
            <a:r>
              <a:rPr lang="en-GB" sz="1800" dirty="0">
                <a:solidFill>
                  <a:srgbClr val="002060"/>
                </a:solidFill>
                <a:effectLst/>
                <a:latin typeface="Arial" panose="020B0604020202020204" pitchFamily="34" charset="0"/>
                <a:ea typeface="Calibri" panose="020F0502020204030204" pitchFamily="34" charset="0"/>
              </a:rPr>
              <a:t>Head/Principal full name and email address</a:t>
            </a:r>
          </a:p>
          <a:p>
            <a:pPr>
              <a:lnSpc>
                <a:spcPct val="104000"/>
              </a:lnSpc>
              <a:spcAft>
                <a:spcPts val="2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b="0" i="0" dirty="0">
                <a:solidFill>
                  <a:srgbClr val="002060"/>
                </a:solidFill>
                <a:effectLst/>
                <a:latin typeface="Arial" panose="020B0604020202020204" pitchFamily="34" charset="0"/>
                <a:cs typeface="Arial" panose="020B0604020202020204" pitchFamily="34" charset="0"/>
              </a:rPr>
              <a:t>		</a:t>
            </a:r>
            <a:r>
              <a:rPr lang="en-GB" b="0" i="1" dirty="0">
                <a:solidFill>
                  <a:srgbClr val="002060"/>
                </a:solidFill>
                <a:effectLst/>
                <a:latin typeface="Arial" panose="020B0604020202020204" pitchFamily="34" charset="0"/>
                <a:cs typeface="Arial" panose="020B0604020202020204" pitchFamily="34" charset="0"/>
              </a:rPr>
              <a:t>Detailed guidance on submitting the INDES is available in the INDES implementation guide</a:t>
            </a:r>
            <a:r>
              <a:rPr lang="en-GB" b="0" i="0" dirty="0">
                <a:solidFill>
                  <a:srgbClr val="002060"/>
                </a:solidFill>
                <a:effectLst/>
                <a:latin typeface="Arial" panose="020B0604020202020204" pitchFamily="34" charset="0"/>
                <a:cs typeface="Arial" panose="020B0604020202020204" pitchFamily="34" charset="0"/>
              </a:rPr>
              <a:t>.</a:t>
            </a: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711584" y="79814"/>
            <a:ext cx="2359146" cy="1044629"/>
          </a:xfrm>
          <a:prstGeom prst="rect">
            <a:avLst/>
          </a:prstGeom>
        </p:spPr>
      </p:pic>
      <p:pic>
        <p:nvPicPr>
          <p:cNvPr id="7" name="Picture 6" descr="SEND Norfolk Logo.  Image of four people including one person in a wheelchair and a child.  SEND text is multi-coloured.">
            <a:extLst>
              <a:ext uri="{FF2B5EF4-FFF2-40B4-BE49-F238E27FC236}">
                <a16:creationId xmlns:a16="http://schemas.microsoft.com/office/drawing/2014/main" id="{13E703B4-AA1E-4366-A00A-14BB6937BCF8}"/>
              </a:ext>
            </a:extLst>
          </p:cNvPr>
          <p:cNvPicPr>
            <a:picLocks noChangeAspect="1"/>
          </p:cNvPicPr>
          <p:nvPr/>
        </p:nvPicPr>
        <p:blipFill>
          <a:blip r:embed="rId5"/>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1A8F270C-4668-4BA6-9BFA-9250408B6C38}"/>
              </a:ext>
            </a:extLst>
          </p:cNvPr>
          <p:cNvPicPr>
            <a:picLocks noChangeAspect="1"/>
          </p:cNvPicPr>
          <p:nvPr/>
        </p:nvPicPr>
        <p:blipFill>
          <a:blip r:embed="rId6"/>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126240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729050" y="594122"/>
            <a:ext cx="11341680" cy="1749820"/>
          </a:xfrm>
        </p:spPr>
        <p:txBody>
          <a:bodyPr>
            <a:normAutofit fontScale="90000"/>
          </a:bodyPr>
          <a:lstStyle/>
          <a:p>
            <a:pPr>
              <a:lnSpc>
                <a:spcPct val="150000"/>
              </a:lnSpc>
            </a:pPr>
            <a:r>
              <a:rPr lang="en-GB" sz="4000" dirty="0">
                <a:solidFill>
                  <a:srgbClr val="002060"/>
                </a:solidFill>
                <a:latin typeface="Arial"/>
                <a:cs typeface="Arial"/>
              </a:rPr>
              <a:t>Submitting the INDES</a:t>
            </a:r>
            <a:br>
              <a:rPr lang="en-GB" sz="4000" dirty="0">
                <a:solidFill>
                  <a:srgbClr val="002060"/>
                </a:solidFill>
                <a:latin typeface="Arial"/>
                <a:cs typeface="Arial"/>
              </a:rPr>
            </a:br>
            <a:r>
              <a:rPr lang="en-GB" sz="2000" b="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Individual INDES Summary emailed to setting following submission</a:t>
            </a:r>
            <a:r>
              <a:rPr lang="en-GB" sz="2000" b="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br>
              <a:rPr lang="en-GB" sz="3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en-GB" sz="4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GB" sz="4000" dirty="0">
                <a:latin typeface="Arial"/>
                <a:cs typeface="Arial"/>
              </a:rPr>
              <a:t>…</a:t>
            </a: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pic>
        <p:nvPicPr>
          <p:cNvPr id="1026" name="Picture 14" descr="Screen shot of INDES pdf summary">
            <a:extLst>
              <a:ext uri="{FF2B5EF4-FFF2-40B4-BE49-F238E27FC236}">
                <a16:creationId xmlns:a16="http://schemas.microsoft.com/office/drawing/2014/main" id="{779032F3-966A-4753-827C-1E0479163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7651" y="1469032"/>
            <a:ext cx="3902697" cy="504659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3" descr="Screen shot of INDES pdf summary">
            <a:extLst>
              <a:ext uri="{FF2B5EF4-FFF2-40B4-BE49-F238E27FC236}">
                <a16:creationId xmlns:a16="http://schemas.microsoft.com/office/drawing/2014/main" id="{C2CF0E57-BDAC-4F56-9C2F-AAD572F20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089" y="1394998"/>
            <a:ext cx="3804782" cy="5171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33916E4C-8817-4790-9B54-29EF87641346}"/>
              </a:ext>
              <a:ext uri="{C183D7F6-B498-43B3-948B-1728B52AA6E4}">
                <adec:decorative xmlns:adec="http://schemas.microsoft.com/office/drawing/2017/decorative" val="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a:extLst>
              <a:ext uri="{FF2B5EF4-FFF2-40B4-BE49-F238E27FC236}">
                <a16:creationId xmlns:a16="http://schemas.microsoft.com/office/drawing/2014/main" id="{1B99A6AB-E89F-4977-81B5-80D8377CB299}"/>
              </a:ext>
            </a:extLst>
          </p:cNvPr>
          <p:cNvSpPr>
            <a:spLocks noChangeArrowheads="1"/>
          </p:cNvSpPr>
          <p:nvPr/>
        </p:nvSpPr>
        <p:spPr bwMode="auto">
          <a:xfrm>
            <a:off x="0" y="7943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Individual INDES Summary provided to school following submission</a:t>
            </a:r>
            <a:r>
              <a:rPr kumimoji="0" lang="en-GB"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D43FA3E1-4ADC-4646-A8F8-928D1B49A181}"/>
              </a:ext>
              <a:ext uri="{C183D7F6-B498-43B3-948B-1728B52AA6E4}">
                <adec:decorative xmlns:adec="http://schemas.microsoft.com/office/drawing/2017/decorative" val="1"/>
              </a:ext>
            </a:extLst>
          </p:cNvPr>
          <p:cNvSpPr/>
          <p:nvPr/>
        </p:nvSpPr>
        <p:spPr>
          <a:xfrm>
            <a:off x="270236" y="3003622"/>
            <a:ext cx="1696824" cy="20322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B76407C-CAE7-456F-9BBF-654B0DF7D9BE}"/>
              </a:ext>
            </a:extLst>
          </p:cNvPr>
          <p:cNvSpPr txBox="1"/>
          <p:nvPr/>
        </p:nvSpPr>
        <p:spPr>
          <a:xfrm>
            <a:off x="386499" y="3281101"/>
            <a:ext cx="1611983" cy="1754326"/>
          </a:xfrm>
          <a:prstGeom prst="rect">
            <a:avLst/>
          </a:prstGeom>
          <a:noFill/>
        </p:spPr>
        <p:txBody>
          <a:bodyPr wrap="square" lIns="91440" tIns="45720" rIns="91440" bIns="45720" rtlCol="0" anchor="t">
            <a:spAutoFit/>
          </a:bodyPr>
          <a:lstStyle/>
          <a:p>
            <a:r>
              <a:rPr lang="en-GB" dirty="0">
                <a:solidFill>
                  <a:srgbClr val="002060"/>
                </a:solidFill>
              </a:rPr>
              <a:t>Overall </a:t>
            </a:r>
            <a:r>
              <a:rPr lang="en-GB">
                <a:solidFill>
                  <a:srgbClr val="002060"/>
                </a:solidFill>
              </a:rPr>
              <a:t>"iLevels" </a:t>
            </a:r>
            <a:r>
              <a:rPr lang="en-GB" dirty="0">
                <a:solidFill>
                  <a:srgbClr val="002060"/>
                </a:solidFill>
              </a:rPr>
              <a:t>for each section: 0-7</a:t>
            </a:r>
          </a:p>
          <a:p>
            <a:endParaRPr lang="en-GB" dirty="0">
              <a:solidFill>
                <a:srgbClr val="002060"/>
              </a:solidFill>
            </a:endParaRPr>
          </a:p>
          <a:p>
            <a:r>
              <a:rPr lang="en-GB" dirty="0">
                <a:solidFill>
                  <a:srgbClr val="002060"/>
                </a:solidFill>
              </a:rPr>
              <a:t>No number = 0</a:t>
            </a:r>
          </a:p>
        </p:txBody>
      </p:sp>
      <p:cxnSp>
        <p:nvCxnSpPr>
          <p:cNvPr id="12" name="Straight Arrow Connector 11">
            <a:extLst>
              <a:ext uri="{FF2B5EF4-FFF2-40B4-BE49-F238E27FC236}">
                <a16:creationId xmlns:a16="http://schemas.microsoft.com/office/drawing/2014/main" id="{FEAD5841-6147-4D2F-8B70-D574008153D2}"/>
              </a:ext>
              <a:ext uri="{C183D7F6-B498-43B3-948B-1728B52AA6E4}">
                <adec:decorative xmlns:adec="http://schemas.microsoft.com/office/drawing/2017/decorative" val="1"/>
              </a:ext>
            </a:extLst>
          </p:cNvPr>
          <p:cNvCxnSpPr/>
          <p:nvPr/>
        </p:nvCxnSpPr>
        <p:spPr>
          <a:xfrm>
            <a:off x="1955402" y="4839598"/>
            <a:ext cx="146368" cy="19631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DF8F05E-13D2-4A3A-8849-FCC148B2DD2E}"/>
              </a:ext>
              <a:ext uri="{C183D7F6-B498-43B3-948B-1728B52AA6E4}">
                <adec:decorative xmlns:adec="http://schemas.microsoft.com/office/drawing/2017/decorative" val="1"/>
              </a:ext>
            </a:extLst>
          </p:cNvPr>
          <p:cNvSpPr/>
          <p:nvPr/>
        </p:nvSpPr>
        <p:spPr>
          <a:xfrm>
            <a:off x="10193518" y="2592371"/>
            <a:ext cx="1696824" cy="1168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4D37731-1E44-40A1-BBAA-9B7A3EF92FE2}"/>
              </a:ext>
            </a:extLst>
          </p:cNvPr>
          <p:cNvSpPr txBox="1"/>
          <p:nvPr/>
        </p:nvSpPr>
        <p:spPr>
          <a:xfrm>
            <a:off x="10278359" y="2730455"/>
            <a:ext cx="1611983" cy="923330"/>
          </a:xfrm>
          <a:prstGeom prst="rect">
            <a:avLst/>
          </a:prstGeom>
          <a:noFill/>
        </p:spPr>
        <p:txBody>
          <a:bodyPr wrap="square" rtlCol="0">
            <a:spAutoFit/>
          </a:bodyPr>
          <a:lstStyle/>
          <a:p>
            <a:r>
              <a:rPr lang="en-GB" dirty="0">
                <a:solidFill>
                  <a:srgbClr val="002060"/>
                </a:solidFill>
              </a:rPr>
              <a:t>Summary of statements ticked</a:t>
            </a:r>
          </a:p>
        </p:txBody>
      </p:sp>
      <p:cxnSp>
        <p:nvCxnSpPr>
          <p:cNvPr id="17" name="Straight Arrow Connector 16">
            <a:extLst>
              <a:ext uri="{FF2B5EF4-FFF2-40B4-BE49-F238E27FC236}">
                <a16:creationId xmlns:a16="http://schemas.microsoft.com/office/drawing/2014/main" id="{9AFC8984-5999-4A6A-BF94-7876486626CD}"/>
              </a:ext>
              <a:ext uri="{C183D7F6-B498-43B3-948B-1728B52AA6E4}">
                <adec:decorative xmlns:adec="http://schemas.microsoft.com/office/drawing/2017/decorative" val="1"/>
              </a:ext>
            </a:extLst>
          </p:cNvPr>
          <p:cNvCxnSpPr>
            <a:cxnSpLocks/>
          </p:cNvCxnSpPr>
          <p:nvPr/>
        </p:nvCxnSpPr>
        <p:spPr>
          <a:xfrm flipH="1">
            <a:off x="10008124" y="3644358"/>
            <a:ext cx="191680" cy="1361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SEND Norfolk Logo.  Image of four people including one person in a wheelchair and a child.  SEND text is multi-coloured.">
            <a:extLst>
              <a:ext uri="{FF2B5EF4-FFF2-40B4-BE49-F238E27FC236}">
                <a16:creationId xmlns:a16="http://schemas.microsoft.com/office/drawing/2014/main" id="{CB620F35-D306-403E-8B13-4897118C4ABF}"/>
              </a:ext>
            </a:extLst>
          </p:cNvPr>
          <p:cNvPicPr>
            <a:picLocks noChangeAspect="1"/>
          </p:cNvPicPr>
          <p:nvPr/>
        </p:nvPicPr>
        <p:blipFill>
          <a:blip r:embed="rId6"/>
          <a:stretch>
            <a:fillRect/>
          </a:stretch>
        </p:blipFill>
        <p:spPr>
          <a:xfrm>
            <a:off x="10784648" y="5422899"/>
            <a:ext cx="1547440" cy="1547440"/>
          </a:xfrm>
          <a:prstGeom prst="rect">
            <a:avLst/>
          </a:prstGeom>
        </p:spPr>
      </p:pic>
      <p:pic>
        <p:nvPicPr>
          <p:cNvPr id="20" name="Picture 7" descr="Norfolk County Council Flourish Logo.  Image of a person with their arms raised in front of a blue, yellow and pink image.">
            <a:extLst>
              <a:ext uri="{FF2B5EF4-FFF2-40B4-BE49-F238E27FC236}">
                <a16:creationId xmlns:a16="http://schemas.microsoft.com/office/drawing/2014/main" id="{F18BAB35-A1BA-4C2D-93B4-5F51B774F7C1}"/>
              </a:ext>
            </a:extLst>
          </p:cNvPr>
          <p:cNvPicPr>
            <a:picLocks noChangeAspect="1"/>
          </p:cNvPicPr>
          <p:nvPr/>
        </p:nvPicPr>
        <p:blipFill>
          <a:blip r:embed="rId7"/>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101851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65969" y="79814"/>
            <a:ext cx="11341680" cy="1749820"/>
          </a:xfrm>
        </p:spPr>
        <p:txBody>
          <a:bodyPr>
            <a:normAutofit/>
          </a:bodyPr>
          <a:lstStyle/>
          <a:p>
            <a:r>
              <a:rPr lang="en-GB" sz="4000" dirty="0">
                <a:solidFill>
                  <a:srgbClr val="002060"/>
                </a:solidFill>
                <a:latin typeface="Arial"/>
                <a:cs typeface="Arial"/>
              </a:rPr>
              <a:t>Implementing the INDES </a:t>
            </a:r>
            <a:r>
              <a:rPr lang="en-GB" sz="4000" dirty="0">
                <a:latin typeface="Arial"/>
                <a:cs typeface="Arial"/>
              </a:rPr>
              <a:t>…</a:t>
            </a: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pic>
        <p:nvPicPr>
          <p:cNvPr id="7" name="Picture 6" descr="SEND Norfolk Logo.  Image of four people including one person in a wheelchair and a child.  SEND text is multi-coloured.">
            <a:extLst>
              <a:ext uri="{FF2B5EF4-FFF2-40B4-BE49-F238E27FC236}">
                <a16:creationId xmlns:a16="http://schemas.microsoft.com/office/drawing/2014/main" id="{BE01F9A7-4073-426E-B7B7-46BC260957CE}"/>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7F4FEB80-6F63-4314-90C9-4D859C3AAF23}"/>
              </a:ext>
            </a:extLst>
          </p:cNvPr>
          <p:cNvPicPr>
            <a:picLocks noChangeAspect="1"/>
          </p:cNvPicPr>
          <p:nvPr/>
        </p:nvPicPr>
        <p:blipFill>
          <a:blip r:embed="rId5"/>
          <a:stretch>
            <a:fillRect/>
          </a:stretch>
        </p:blipFill>
        <p:spPr>
          <a:xfrm>
            <a:off x="9232899" y="5694028"/>
            <a:ext cx="1663700" cy="1094229"/>
          </a:xfrm>
          <a:prstGeom prst="rect">
            <a:avLst/>
          </a:prstGeom>
        </p:spPr>
      </p:pic>
      <p:graphicFrame>
        <p:nvGraphicFramePr>
          <p:cNvPr id="2" name="Table 2">
            <a:extLst>
              <a:ext uri="{FF2B5EF4-FFF2-40B4-BE49-F238E27FC236}">
                <a16:creationId xmlns:a16="http://schemas.microsoft.com/office/drawing/2014/main" id="{D1814B0C-63BF-4300-9D53-F316DC1AA344}"/>
              </a:ext>
            </a:extLst>
          </p:cNvPr>
          <p:cNvGraphicFramePr>
            <a:graphicFrameLocks noGrp="1"/>
          </p:cNvGraphicFramePr>
          <p:nvPr>
            <p:extLst>
              <p:ext uri="{D42A27DB-BD31-4B8C-83A1-F6EECF244321}">
                <p14:modId xmlns:p14="http://schemas.microsoft.com/office/powerpoint/2010/main" val="796835434"/>
              </p:ext>
            </p:extLst>
          </p:nvPr>
        </p:nvGraphicFramePr>
        <p:xfrm>
          <a:off x="660237" y="1552120"/>
          <a:ext cx="10463394" cy="3672840"/>
        </p:xfrm>
        <a:graphic>
          <a:graphicData uri="http://schemas.openxmlformats.org/drawingml/2006/table">
            <a:tbl>
              <a:tblPr firstRow="1" bandRow="1">
                <a:tableStyleId>{5C22544A-7EE6-4342-B048-85BDC9FD1C3A}</a:tableStyleId>
              </a:tblPr>
              <a:tblGrid>
                <a:gridCol w="3487798">
                  <a:extLst>
                    <a:ext uri="{9D8B030D-6E8A-4147-A177-3AD203B41FA5}">
                      <a16:colId xmlns:a16="http://schemas.microsoft.com/office/drawing/2014/main" val="3460726204"/>
                    </a:ext>
                  </a:extLst>
                </a:gridCol>
                <a:gridCol w="5505012">
                  <a:extLst>
                    <a:ext uri="{9D8B030D-6E8A-4147-A177-3AD203B41FA5}">
                      <a16:colId xmlns:a16="http://schemas.microsoft.com/office/drawing/2014/main" val="345562469"/>
                    </a:ext>
                  </a:extLst>
                </a:gridCol>
                <a:gridCol w="1470584">
                  <a:extLst>
                    <a:ext uri="{9D8B030D-6E8A-4147-A177-3AD203B41FA5}">
                      <a16:colId xmlns:a16="http://schemas.microsoft.com/office/drawing/2014/main" val="3098870450"/>
                    </a:ext>
                  </a:extLst>
                </a:gridCol>
              </a:tblGrid>
              <a:tr h="370840">
                <a:tc>
                  <a:txBody>
                    <a:bodyPr/>
                    <a:lstStyle/>
                    <a:p>
                      <a:r>
                        <a:rPr lang="en-GB" dirty="0"/>
                        <a:t>Key Question</a:t>
                      </a:r>
                    </a:p>
                  </a:txBody>
                  <a:tcPr>
                    <a:solidFill>
                      <a:srgbClr val="002060"/>
                    </a:solidFill>
                  </a:tcPr>
                </a:tc>
                <a:tc>
                  <a:txBody>
                    <a:bodyPr/>
                    <a:lstStyle/>
                    <a:p>
                      <a:r>
                        <a:rPr lang="en-GB" dirty="0"/>
                        <a:t>Our setting’s approach</a:t>
                      </a:r>
                    </a:p>
                  </a:txBody>
                  <a:tcPr>
                    <a:solidFill>
                      <a:srgbClr val="002060"/>
                    </a:solidFill>
                  </a:tcPr>
                </a:tc>
                <a:tc>
                  <a:txBody>
                    <a:bodyPr/>
                    <a:lstStyle/>
                    <a:p>
                      <a:r>
                        <a:rPr lang="en-GB" dirty="0"/>
                        <a:t>Key dates</a:t>
                      </a:r>
                    </a:p>
                  </a:txBody>
                  <a:tcPr>
                    <a:solidFill>
                      <a:srgbClr val="002060"/>
                    </a:solidFill>
                  </a:tcPr>
                </a:tc>
                <a:extLst>
                  <a:ext uri="{0D108BD9-81ED-4DB2-BD59-A6C34878D82A}">
                    <a16:rowId xmlns:a16="http://schemas.microsoft.com/office/drawing/2014/main" val="1858911920"/>
                  </a:ext>
                </a:extLst>
              </a:tr>
              <a:tr h="370840">
                <a:tc>
                  <a:txBody>
                    <a:bodyPr/>
                    <a:lstStyle/>
                    <a:p>
                      <a:r>
                        <a:rPr lang="en-GB" dirty="0"/>
                        <a:t>For which CYP will we complete an INDES?</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02682636"/>
                  </a:ext>
                </a:extLst>
              </a:tr>
              <a:tr h="370840">
                <a:tc>
                  <a:txBody>
                    <a:bodyPr/>
                    <a:lstStyle/>
                    <a:p>
                      <a:r>
                        <a:rPr lang="en-GB" dirty="0"/>
                        <a:t>Who will complete the INDES?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949394731"/>
                  </a:ext>
                </a:extLst>
              </a:tr>
              <a:tr h="370840">
                <a:tc>
                  <a:txBody>
                    <a:bodyPr/>
                    <a:lstStyle/>
                    <a:p>
                      <a:r>
                        <a:rPr lang="en-GB" dirty="0"/>
                        <a:t>Who will submit the INDES?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15209620"/>
                  </a:ext>
                </a:extLst>
              </a:tr>
              <a:tr h="370840">
                <a:tc>
                  <a:txBody>
                    <a:bodyPr/>
                    <a:lstStyle/>
                    <a:p>
                      <a:r>
                        <a:rPr lang="en-GB" dirty="0"/>
                        <a:t>How will we use the INDES to review and plan provision?</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81261400"/>
                  </a:ext>
                </a:extLst>
              </a:tr>
              <a:tr h="370840">
                <a:tc>
                  <a:txBody>
                    <a:bodyPr/>
                    <a:lstStyle/>
                    <a:p>
                      <a:r>
                        <a:rPr lang="en-GB" dirty="0"/>
                        <a:t>How often will we review the INDES?</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12890793"/>
                  </a:ext>
                </a:extLst>
              </a:tr>
              <a:tr h="370840">
                <a:tc>
                  <a:txBody>
                    <a:bodyPr/>
                    <a:lstStyle/>
                    <a:p>
                      <a:r>
                        <a:rPr lang="en-GB" dirty="0"/>
                        <a:t>How will we moderate the INDES? (Internally and externally?)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48944817"/>
                  </a:ext>
                </a:extLst>
              </a:tr>
            </a:tbl>
          </a:graphicData>
        </a:graphic>
      </p:graphicFrame>
    </p:spTree>
    <p:extLst>
      <p:ext uri="{BB962C8B-B14F-4D97-AF65-F5344CB8AC3E}">
        <p14:creationId xmlns:p14="http://schemas.microsoft.com/office/powerpoint/2010/main" val="326131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B87D55E9-434A-4E9E-8E8D-36E14F90C26C}"/>
              </a:ext>
              <a:ext uri="{C183D7F6-B498-43B3-948B-1728B52AA6E4}">
                <adec:decorative xmlns:adec="http://schemas.microsoft.com/office/drawing/2017/decorative" val="1"/>
              </a:ext>
            </a:extLst>
          </p:cNvPr>
          <p:cNvSpPr/>
          <p:nvPr/>
        </p:nvSpPr>
        <p:spPr>
          <a:xfrm>
            <a:off x="1075518" y="2628375"/>
            <a:ext cx="4550895" cy="16897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Ensuring provision meets need</a:t>
            </a:r>
            <a:endParaRPr lang="en-GB" sz="4000" dirty="0">
              <a:latin typeface="Arial"/>
              <a:cs typeface="Arial"/>
            </a:endParaRPr>
          </a:p>
        </p:txBody>
      </p:sp>
      <p:sp>
        <p:nvSpPr>
          <p:cNvPr id="6" name="TextBox 5">
            <a:extLst>
              <a:ext uri="{FF2B5EF4-FFF2-40B4-BE49-F238E27FC236}">
                <a16:creationId xmlns:a16="http://schemas.microsoft.com/office/drawing/2014/main" id="{293AE18E-098E-435A-930D-E1562826D0C9}"/>
              </a:ext>
            </a:extLst>
          </p:cNvPr>
          <p:cNvSpPr txBox="1"/>
          <p:nvPr/>
        </p:nvSpPr>
        <p:spPr>
          <a:xfrm>
            <a:off x="913137" y="1208399"/>
            <a:ext cx="4988382" cy="1446550"/>
          </a:xfrm>
          <a:prstGeom prst="rect">
            <a:avLst/>
          </a:prstGeom>
          <a:noFill/>
        </p:spPr>
        <p:txBody>
          <a:bodyPr wrap="square" lIns="91440" tIns="45720" rIns="91440" bIns="45720" anchor="t">
            <a:spAutoFit/>
          </a:bodyPr>
          <a:lstStyle/>
          <a:p>
            <a:endParaRPr lang="en-GB" sz="2400" dirty="0">
              <a:solidFill>
                <a:srgbClr val="002060"/>
              </a:solidFill>
              <a:latin typeface="Arial" panose="020B0604020202020204" pitchFamily="34" charset="0"/>
              <a:cs typeface="Arial" panose="020B0604020202020204" pitchFamily="34" charset="0"/>
            </a:endParaRPr>
          </a:p>
          <a:p>
            <a:pPr algn="ctr"/>
            <a:r>
              <a:rPr lang="en-GB" sz="2400" dirty="0">
                <a:solidFill>
                  <a:srgbClr val="002060"/>
                </a:solidFill>
                <a:latin typeface="Arial"/>
                <a:cs typeface="Arial"/>
              </a:rPr>
              <a:t>IPSEF</a:t>
            </a:r>
          </a:p>
          <a:p>
            <a:r>
              <a:rPr lang="en-GB" sz="1600" dirty="0">
                <a:solidFill>
                  <a:srgbClr val="002060"/>
                </a:solidFill>
                <a:latin typeface="Arial"/>
                <a:cs typeface="Arial"/>
              </a:rPr>
              <a:t>(Inclusion and Provision Self-Evaluation Framework) </a:t>
            </a:r>
            <a:endParaRPr lang="en-GB" sz="1600" dirty="0">
              <a:solidFill>
                <a:srgbClr val="002060"/>
              </a:solidFill>
            </a:endParaRPr>
          </a:p>
          <a:p>
            <a:endParaRPr lang="en-GB" sz="2400" b="0" i="0" dirty="0">
              <a:solidFill>
                <a:srgbClr val="002060"/>
              </a:solidFill>
              <a:effectLst/>
              <a:latin typeface="Arial" panose="020B0604020202020204" pitchFamily="34" charset="0"/>
              <a:cs typeface="Arial" panose="020B0604020202020204" pitchFamily="34" charset="0"/>
            </a:endParaRP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7" name="TextBox 6">
            <a:extLst>
              <a:ext uri="{FF2B5EF4-FFF2-40B4-BE49-F238E27FC236}">
                <a16:creationId xmlns:a16="http://schemas.microsoft.com/office/drawing/2014/main" id="{4B9E42BA-F0B2-4239-82B7-99B97D1F673D}"/>
              </a:ext>
            </a:extLst>
          </p:cNvPr>
          <p:cNvSpPr txBox="1"/>
          <p:nvPr/>
        </p:nvSpPr>
        <p:spPr>
          <a:xfrm>
            <a:off x="6857058" y="1171114"/>
            <a:ext cx="4104477" cy="1446550"/>
          </a:xfrm>
          <a:prstGeom prst="rect">
            <a:avLst/>
          </a:prstGeom>
          <a:noFill/>
        </p:spPr>
        <p:txBody>
          <a:bodyPr wrap="square" lIns="91440" tIns="45720" rIns="91440" bIns="45720" anchor="t">
            <a:spAutoFit/>
          </a:bodyPr>
          <a:lstStyle/>
          <a:p>
            <a:pPr algn="ctr"/>
            <a:endParaRPr lang="en-GB" sz="2400" dirty="0">
              <a:solidFill>
                <a:srgbClr val="002060"/>
              </a:solidFill>
              <a:latin typeface="Arial" panose="020B0604020202020204" pitchFamily="34" charset="0"/>
              <a:cs typeface="Arial" panose="020B0604020202020204" pitchFamily="34" charset="0"/>
            </a:endParaRPr>
          </a:p>
          <a:p>
            <a:pPr algn="ctr"/>
            <a:r>
              <a:rPr lang="en-GB" sz="2400" dirty="0">
                <a:solidFill>
                  <a:srgbClr val="002060"/>
                </a:solidFill>
                <a:latin typeface="Arial"/>
                <a:cs typeface="Arial"/>
              </a:rPr>
              <a:t>PEaSS</a:t>
            </a:r>
          </a:p>
          <a:p>
            <a:pPr algn="ctr"/>
            <a:r>
              <a:rPr lang="en-GB" sz="1600" b="0" i="0" dirty="0">
                <a:solidFill>
                  <a:srgbClr val="002060"/>
                </a:solidFill>
                <a:effectLst/>
                <a:latin typeface="Open Sans" panose="020B0606030504020204" pitchFamily="34" charset="0"/>
              </a:rPr>
              <a:t> (Provision Expected at SEN Support) </a:t>
            </a:r>
            <a:r>
              <a:rPr lang="en-GB" sz="1600" dirty="0">
                <a:solidFill>
                  <a:srgbClr val="002060"/>
                </a:solidFill>
                <a:latin typeface="Arial"/>
                <a:cs typeface="Arial"/>
              </a:rPr>
              <a:t> </a:t>
            </a:r>
            <a:endParaRPr lang="en-GB" sz="1600" dirty="0">
              <a:solidFill>
                <a:srgbClr val="002060"/>
              </a:solidFill>
            </a:endParaRPr>
          </a:p>
          <a:p>
            <a:pPr algn="ctr"/>
            <a:endParaRPr lang="en-GB" sz="2400" b="0" i="0" dirty="0">
              <a:solidFill>
                <a:srgbClr val="002060"/>
              </a:solidFill>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D9923BF-D428-4C8F-8C9C-DD8F02198D27}"/>
              </a:ext>
              <a:ext uri="{C183D7F6-B498-43B3-948B-1728B52AA6E4}">
                <adec:decorative xmlns:adec="http://schemas.microsoft.com/office/drawing/2017/decorative" val="1"/>
              </a:ext>
            </a:extLst>
          </p:cNvPr>
          <p:cNvSpPr txBox="1"/>
          <p:nvPr/>
        </p:nvSpPr>
        <p:spPr>
          <a:xfrm>
            <a:off x="4791033" y="2196646"/>
            <a:ext cx="4920551" cy="373757"/>
          </a:xfrm>
          <a:prstGeom prst="rect">
            <a:avLst/>
          </a:prstGeom>
          <a:noFill/>
        </p:spPr>
        <p:txBody>
          <a:bodyPr wrap="square">
            <a:spAutoFit/>
          </a:bodyPr>
          <a:lstStyle/>
          <a:p>
            <a:pPr marL="1905" marR="704215" indent="-234950">
              <a:lnSpc>
                <a:spcPct val="107000"/>
              </a:lnSpc>
              <a:spcAft>
                <a:spcPts val="55"/>
              </a:spcAft>
            </a:pPr>
            <a:r>
              <a:rPr lang="en-GB" sz="1800" dirty="0">
                <a:solidFill>
                  <a:srgbClr val="000000"/>
                </a:solidFill>
                <a:effectLst/>
                <a:latin typeface="Calibri" panose="020F0502020204030204" pitchFamily="34" charset="0"/>
                <a:ea typeface="Calibri" panose="020F0502020204030204" pitchFamily="34" charset="0"/>
              </a:rPr>
              <a:t> </a:t>
            </a:r>
            <a:endParaRPr lang="en-GB" sz="1200" dirty="0">
              <a:solidFill>
                <a:srgbClr val="000000"/>
              </a:solidFill>
              <a:effectLst/>
              <a:latin typeface="Arial" panose="020B0604020202020204" pitchFamily="34" charset="0"/>
              <a:ea typeface="Arial" panose="020B0604020202020204" pitchFamily="34" charset="0"/>
            </a:endParaRPr>
          </a:p>
        </p:txBody>
      </p:sp>
      <p:sp>
        <p:nvSpPr>
          <p:cNvPr id="20" name="TextBox 19">
            <a:extLst>
              <a:ext uri="{FF2B5EF4-FFF2-40B4-BE49-F238E27FC236}">
                <a16:creationId xmlns:a16="http://schemas.microsoft.com/office/drawing/2014/main" id="{D32ECF81-FA59-4055-BEA4-1ACA9C927A40}"/>
              </a:ext>
            </a:extLst>
          </p:cNvPr>
          <p:cNvSpPr txBox="1"/>
          <p:nvPr/>
        </p:nvSpPr>
        <p:spPr>
          <a:xfrm>
            <a:off x="1294418" y="2992878"/>
            <a:ext cx="5103942" cy="937180"/>
          </a:xfrm>
          <a:prstGeom prst="rect">
            <a:avLst/>
          </a:prstGeom>
          <a:noFill/>
        </p:spPr>
        <p:txBody>
          <a:bodyPr wrap="square">
            <a:spAutoFit/>
          </a:bodyPr>
          <a:lstStyle/>
          <a:p>
            <a:pPr marL="516890" marR="440690" indent="-285750">
              <a:lnSpc>
                <a:spcPct val="104000"/>
              </a:lnSpc>
              <a:spcAft>
                <a:spcPts val="20"/>
              </a:spcAft>
              <a:buFont typeface="Arial" panose="020B0604020202020204" pitchFamily="34" charset="0"/>
              <a:buChar char="•"/>
            </a:pP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A </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whole school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framework</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to</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evaluate</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provision</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to</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support</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inclusive</a:t>
            </a:r>
            <a:r>
              <a:rPr lang="en-GB"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GB" dirty="0">
                <a:solidFill>
                  <a:srgbClr val="002060"/>
                </a:solidFill>
                <a:effectLst/>
                <a:latin typeface="Arial" panose="020B0604020202020204" pitchFamily="34" charset="0"/>
                <a:ea typeface="Calibri" panose="020F0502020204030204" pitchFamily="34" charset="0"/>
                <a:cs typeface="Arial" panose="020B0604020202020204" pitchFamily="34" charset="0"/>
              </a:rPr>
              <a:t> practice.</a:t>
            </a:r>
            <a:endParaRPr lang="en-GB" dirty="0">
              <a:solidFill>
                <a:srgbClr val="002060"/>
              </a:solidFill>
              <a:effectLst/>
              <a:latin typeface="Arial" panose="020B0604020202020204" pitchFamily="34" charset="0"/>
              <a:ea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DA539113-7DBE-4783-9299-695F7B633494}"/>
              </a:ext>
              <a:ext uri="{C183D7F6-B498-43B3-948B-1728B52AA6E4}">
                <adec:decorative xmlns:adec="http://schemas.microsoft.com/office/drawing/2017/decorative" val="1"/>
              </a:ext>
            </a:extLst>
          </p:cNvPr>
          <p:cNvGrpSpPr/>
          <p:nvPr/>
        </p:nvGrpSpPr>
        <p:grpSpPr>
          <a:xfrm>
            <a:off x="6120039" y="2122553"/>
            <a:ext cx="5357494" cy="3524804"/>
            <a:chOff x="6751843" y="2539395"/>
            <a:chExt cx="4550895" cy="4049940"/>
          </a:xfrm>
          <a:solidFill>
            <a:schemeClr val="accent5">
              <a:lumMod val="20000"/>
              <a:lumOff val="80000"/>
            </a:schemeClr>
          </a:solidFill>
        </p:grpSpPr>
        <p:sp>
          <p:nvSpPr>
            <p:cNvPr id="2" name="Rectangle: Rounded Corners 1">
              <a:extLst>
                <a:ext uri="{FF2B5EF4-FFF2-40B4-BE49-F238E27FC236}">
                  <a16:creationId xmlns:a16="http://schemas.microsoft.com/office/drawing/2014/main" id="{DEFFFD9D-6CCD-47F0-B7B5-028E32F72537}"/>
                </a:ext>
              </a:extLst>
            </p:cNvPr>
            <p:cNvSpPr/>
            <p:nvPr/>
          </p:nvSpPr>
          <p:spPr>
            <a:xfrm>
              <a:off x="6751843" y="2808812"/>
              <a:ext cx="4550895" cy="378052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03B053-AFD8-48A5-9E8B-C908E16D6FD5}"/>
                </a:ext>
              </a:extLst>
            </p:cNvPr>
            <p:cNvSpPr txBox="1"/>
            <p:nvPr/>
          </p:nvSpPr>
          <p:spPr>
            <a:xfrm>
              <a:off x="6887018" y="2539395"/>
              <a:ext cx="4415720" cy="3866355"/>
            </a:xfrm>
            <a:prstGeom prst="rect">
              <a:avLst/>
            </a:prstGeom>
            <a:noFill/>
          </p:spPr>
          <p:txBody>
            <a:bodyPr wrap="square">
              <a:spAutoFit/>
            </a:bodyPr>
            <a:lstStyle/>
            <a:p>
              <a:pPr marL="72000" algn="l">
                <a:lnSpc>
                  <a:spcPct val="150000"/>
                </a:lnSpc>
              </a:pPr>
              <a:endParaRPr lang="en-GB" b="0" i="0" dirty="0">
                <a:solidFill>
                  <a:srgbClr val="002060"/>
                </a:solidFill>
                <a:effectLst/>
                <a:latin typeface="Arial" panose="020B0604020202020204" pitchFamily="34" charset="0"/>
                <a:cs typeface="Arial" panose="020B0604020202020204" pitchFamily="34" charset="0"/>
              </a:endParaRPr>
            </a:p>
            <a:p>
              <a:pPr marL="72000" algn="l">
                <a:lnSpc>
                  <a:spcPct val="150000"/>
                </a:lnSpc>
                <a:buFont typeface="Arial" panose="020B0604020202020204" pitchFamily="34" charset="0"/>
                <a:buChar char="•"/>
              </a:pPr>
              <a:r>
                <a:rPr lang="en-GB" b="0" i="0" dirty="0">
                  <a:solidFill>
                    <a:srgbClr val="002060"/>
                  </a:solidFill>
                  <a:effectLst/>
                  <a:latin typeface="Arial" panose="020B0604020202020204" pitchFamily="34" charset="0"/>
                  <a:cs typeface="Arial" panose="020B0604020202020204" pitchFamily="34" charset="0"/>
                </a:rPr>
                <a:t> What special educational need (SEN) Support we expect places of learning to provide for children and young people with special educational needs and disabilities (SEND) </a:t>
              </a:r>
            </a:p>
            <a:p>
              <a:pPr marL="72000" algn="l">
                <a:lnSpc>
                  <a:spcPct val="150000"/>
                </a:lnSpc>
              </a:pPr>
              <a:endParaRPr lang="en-GB" b="0" i="0" dirty="0">
                <a:solidFill>
                  <a:srgbClr val="002060"/>
                </a:solidFill>
                <a:effectLst/>
                <a:latin typeface="Arial" panose="020B0604020202020204" pitchFamily="34" charset="0"/>
                <a:cs typeface="Arial" panose="020B0604020202020204" pitchFamily="34" charset="0"/>
              </a:endParaRPr>
            </a:p>
            <a:p>
              <a:pPr marL="72000" algn="l">
                <a:lnSpc>
                  <a:spcPct val="150000"/>
                </a:lnSpc>
                <a:buFont typeface="Arial" panose="020B0604020202020204" pitchFamily="34" charset="0"/>
                <a:buChar char="•"/>
              </a:pPr>
              <a:r>
                <a:rPr lang="en-GB" b="0" i="0" dirty="0">
                  <a:solidFill>
                    <a:srgbClr val="002060"/>
                  </a:solidFill>
                  <a:effectLst/>
                  <a:latin typeface="Arial" panose="020B0604020202020204" pitchFamily="34" charset="0"/>
                  <a:cs typeface="Arial" panose="020B0604020202020204" pitchFamily="34" charset="0"/>
                </a:rPr>
                <a:t> What parent carers can expect their child’s places of learning to provide</a:t>
              </a:r>
            </a:p>
          </p:txBody>
        </p:sp>
      </p:grpSp>
      <p:pic>
        <p:nvPicPr>
          <p:cNvPr id="25" name="Picture 24" descr="SEND Norfolk Logo.  Image of four people including one person in a wheelchair and a child.  SEND text is multi-coloured.">
            <a:extLst>
              <a:ext uri="{FF2B5EF4-FFF2-40B4-BE49-F238E27FC236}">
                <a16:creationId xmlns:a16="http://schemas.microsoft.com/office/drawing/2014/main" id="{E9D753DB-24ED-4DCE-B5AE-C902225EBC08}"/>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26" name="Picture 7" descr="Norfolk County Council Flourish Logo.  Image of a person with their arms raised in front of a blue, yellow and pink image.">
            <a:extLst>
              <a:ext uri="{FF2B5EF4-FFF2-40B4-BE49-F238E27FC236}">
                <a16:creationId xmlns:a16="http://schemas.microsoft.com/office/drawing/2014/main" id="{6B46466E-F8B3-454F-A562-EC6981CBBDAA}"/>
              </a:ext>
            </a:extLst>
          </p:cNvPr>
          <p:cNvPicPr>
            <a:picLocks noChangeAspect="1"/>
          </p:cNvPicPr>
          <p:nvPr/>
        </p:nvPicPr>
        <p:blipFill>
          <a:blip r:embed="rId5"/>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49845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3AE18E-098E-435A-930D-E1562826D0C9}"/>
              </a:ext>
              <a:ext uri="{C183D7F6-B498-43B3-948B-1728B52AA6E4}">
                <adec:decorative xmlns:adec="http://schemas.microsoft.com/office/drawing/2017/decorative" val="1"/>
              </a:ext>
            </a:extLst>
          </p:cNvPr>
          <p:cNvSpPr txBox="1"/>
          <p:nvPr/>
        </p:nvSpPr>
        <p:spPr>
          <a:xfrm>
            <a:off x="2779644" y="853181"/>
            <a:ext cx="4988382" cy="584775"/>
          </a:xfrm>
          <a:prstGeom prst="rect">
            <a:avLst/>
          </a:prstGeom>
          <a:noFill/>
        </p:spPr>
        <p:txBody>
          <a:bodyPr wrap="square" lIns="91440" tIns="45720" rIns="91440" bIns="45720" anchor="t">
            <a:spAutoFit/>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b="0" i="0" dirty="0">
              <a:solidFill>
                <a:srgbClr val="002060"/>
              </a:solidFill>
              <a:effectLst/>
              <a:latin typeface="Arial" panose="020B0604020202020204" pitchFamily="34" charset="0"/>
              <a:cs typeface="Arial" panose="020B0604020202020204" pitchFamily="34" charset="0"/>
            </a:endParaRP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18" name="TextBox 17">
            <a:extLst>
              <a:ext uri="{FF2B5EF4-FFF2-40B4-BE49-F238E27FC236}">
                <a16:creationId xmlns:a16="http://schemas.microsoft.com/office/drawing/2014/main" id="{AD9923BF-D428-4C8F-8C9C-DD8F02198D27}"/>
              </a:ext>
              <a:ext uri="{C183D7F6-B498-43B3-948B-1728B52AA6E4}">
                <adec:decorative xmlns:adec="http://schemas.microsoft.com/office/drawing/2017/decorative" val="1"/>
              </a:ext>
            </a:extLst>
          </p:cNvPr>
          <p:cNvSpPr txBox="1"/>
          <p:nvPr/>
        </p:nvSpPr>
        <p:spPr>
          <a:xfrm>
            <a:off x="3405293" y="704432"/>
            <a:ext cx="4920551" cy="336631"/>
          </a:xfrm>
          <a:prstGeom prst="rect">
            <a:avLst/>
          </a:prstGeom>
          <a:noFill/>
        </p:spPr>
        <p:txBody>
          <a:bodyPr wrap="square">
            <a:spAutoFit/>
          </a:bodyPr>
          <a:lstStyle/>
          <a:p>
            <a:pPr marL="1905" marR="704215" indent="-234950">
              <a:lnSpc>
                <a:spcPct val="107000"/>
              </a:lnSpc>
              <a:spcAft>
                <a:spcPts val="55"/>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6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33" name="Ink 32">
                <a:extLst>
                  <a:ext uri="{FF2B5EF4-FFF2-40B4-BE49-F238E27FC236}">
                    <a16:creationId xmlns:a16="http://schemas.microsoft.com/office/drawing/2014/main" id="{A66322A9-3B63-4116-B2A4-4A6F6E8922FE}"/>
                  </a:ext>
                  <a:ext uri="{C183D7F6-B498-43B3-948B-1728B52AA6E4}">
                    <adec:decorative xmlns:adec="http://schemas.microsoft.com/office/drawing/2017/decorative" val="1"/>
                  </a:ext>
                </a:extLst>
              </p14:cNvPr>
              <p14:cNvContentPartPr/>
              <p14:nvPr/>
            </p14:nvContentPartPr>
            <p14:xfrm>
              <a:off x="2341562" y="5500705"/>
              <a:ext cx="360" cy="360"/>
            </p14:xfrm>
          </p:contentPart>
        </mc:Choice>
        <mc:Fallback>
          <p:pic>
            <p:nvPicPr>
              <p:cNvPr id="33" name="Ink 32">
                <a:extLst>
                  <a:ext uri="{FF2B5EF4-FFF2-40B4-BE49-F238E27FC236}">
                    <a16:creationId xmlns:a16="http://schemas.microsoft.com/office/drawing/2014/main" id="{A66322A9-3B63-4116-B2A4-4A6F6E8922FE}"/>
                  </a:ext>
                  <a:ext uri="{C183D7F6-B498-43B3-948B-1728B52AA6E4}">
                    <adec:decorative xmlns:adec="http://schemas.microsoft.com/office/drawing/2017/decorative" val="1"/>
                  </a:ext>
                </a:extLst>
              </p:cNvPr>
              <p:cNvPicPr/>
              <p:nvPr/>
            </p:nvPicPr>
            <p:blipFill>
              <a:blip r:embed="rId5"/>
              <a:stretch>
                <a:fillRect/>
              </a:stretch>
            </p:blipFill>
            <p:spPr>
              <a:xfrm>
                <a:off x="2332562" y="5491705"/>
                <a:ext cx="18000" cy="18000"/>
              </a:xfrm>
              <a:prstGeom prst="rect">
                <a:avLst/>
              </a:prstGeom>
            </p:spPr>
          </p:pic>
        </mc:Fallback>
      </mc:AlternateContent>
      <p:pic>
        <p:nvPicPr>
          <p:cNvPr id="43" name="Picture 42" descr="SEND Norfolk Logo.  Image of four people including one person in a wheelchair and a child.  SEND text is multi-coloured.">
            <a:extLst>
              <a:ext uri="{FF2B5EF4-FFF2-40B4-BE49-F238E27FC236}">
                <a16:creationId xmlns:a16="http://schemas.microsoft.com/office/drawing/2014/main" id="{D2B36BF9-91C3-43FD-B887-DFE279198E36}"/>
              </a:ext>
            </a:extLst>
          </p:cNvPr>
          <p:cNvPicPr>
            <a:picLocks noChangeAspect="1"/>
          </p:cNvPicPr>
          <p:nvPr/>
        </p:nvPicPr>
        <p:blipFill>
          <a:blip r:embed="rId6"/>
          <a:stretch>
            <a:fillRect/>
          </a:stretch>
        </p:blipFill>
        <p:spPr>
          <a:xfrm>
            <a:off x="10784648" y="5422899"/>
            <a:ext cx="1547440" cy="1547440"/>
          </a:xfrm>
          <a:prstGeom prst="rect">
            <a:avLst/>
          </a:prstGeom>
        </p:spPr>
      </p:pic>
      <p:pic>
        <p:nvPicPr>
          <p:cNvPr id="44" name="Picture 7" descr="Norfolk County Council Flourish Logo.  Image of a person with their arms raised in front of a blue, yellow and pink image.">
            <a:extLst>
              <a:ext uri="{FF2B5EF4-FFF2-40B4-BE49-F238E27FC236}">
                <a16:creationId xmlns:a16="http://schemas.microsoft.com/office/drawing/2014/main" id="{51808D69-E750-45DC-8715-9A33AB3872B8}"/>
              </a:ext>
            </a:extLst>
          </p:cNvPr>
          <p:cNvPicPr>
            <a:picLocks noChangeAspect="1"/>
          </p:cNvPicPr>
          <p:nvPr/>
        </p:nvPicPr>
        <p:blipFill>
          <a:blip r:embed="rId7"/>
          <a:stretch>
            <a:fillRect/>
          </a:stretch>
        </p:blipFill>
        <p:spPr>
          <a:xfrm>
            <a:off x="9232899" y="5694028"/>
            <a:ext cx="1663700" cy="1094229"/>
          </a:xfrm>
          <a:prstGeom prst="rect">
            <a:avLst/>
          </a:prstGeom>
        </p:spPr>
      </p:pic>
      <p:pic>
        <p:nvPicPr>
          <p:cNvPr id="7" name="Picture 6" descr="Diagram&#10;&#10;Description automatically generated">
            <a:extLst>
              <a:ext uri="{FF2B5EF4-FFF2-40B4-BE49-F238E27FC236}">
                <a16:creationId xmlns:a16="http://schemas.microsoft.com/office/drawing/2014/main" id="{0F497060-369D-464E-A232-627C7E07FA35}"/>
              </a:ext>
            </a:extLst>
          </p:cNvPr>
          <p:cNvPicPr>
            <a:picLocks noChangeAspect="1"/>
          </p:cNvPicPr>
          <p:nvPr/>
        </p:nvPicPr>
        <p:blipFill>
          <a:blip r:embed="rId8"/>
          <a:stretch>
            <a:fillRect/>
          </a:stretch>
        </p:blipFill>
        <p:spPr>
          <a:xfrm>
            <a:off x="2734470" y="1626120"/>
            <a:ext cx="6723059" cy="4806999"/>
          </a:xfrm>
          <a:prstGeom prst="rect">
            <a:avLst/>
          </a:prstGeom>
        </p:spPr>
      </p:pic>
      <p:sp>
        <p:nvSpPr>
          <p:cNvPr id="23" name="Title 4">
            <a:extLst>
              <a:ext uri="{FF2B5EF4-FFF2-40B4-BE49-F238E27FC236}">
                <a16:creationId xmlns:a16="http://schemas.microsoft.com/office/drawing/2014/main" id="{56381E83-3727-4712-A6D6-E2FEFC106D29}"/>
              </a:ext>
            </a:extLst>
          </p:cNvPr>
          <p:cNvSpPr txBox="1">
            <a:spLocks noGrp="1"/>
          </p:cNvSpPr>
          <p:nvPr>
            <p:ph type="title" idx="4294967295"/>
          </p:nvPr>
        </p:nvSpPr>
        <p:spPr>
          <a:xfrm>
            <a:off x="607912" y="166153"/>
            <a:ext cx="11341680" cy="17498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b="1" i="0" kern="1200" baseline="0">
                <a:solidFill>
                  <a:schemeClr val="bg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Arial"/>
                <a:ea typeface="+mj-ea"/>
                <a:cs typeface="Arial"/>
              </a:rPr>
              <a:t>IPSEF</a:t>
            </a:r>
            <a:r>
              <a:rPr kumimoji="0" lang="en-GB" sz="6000" b="1" i="0" u="none" strike="noStrike" kern="1200" cap="none" spc="0" normalizeH="0" baseline="0" noProof="0" dirty="0">
                <a:ln>
                  <a:noFill/>
                </a:ln>
                <a:solidFill>
                  <a:srgbClr val="002060"/>
                </a:solidFill>
                <a:effectLst/>
                <a:uLnTx/>
                <a:uFillTx/>
                <a:latin typeface="Arial"/>
                <a:ea typeface="+mj-ea"/>
                <a:cs typeface="Arial"/>
              </a:rPr>
              <a:t> </a:t>
            </a:r>
            <a:r>
              <a:rPr kumimoji="0" lang="en-GB" sz="2200" b="0" i="0" u="none" strike="noStrike" kern="1200" cap="none" spc="0" normalizeH="0" baseline="0" noProof="0" dirty="0">
                <a:ln>
                  <a:noFill/>
                </a:ln>
                <a:solidFill>
                  <a:srgbClr val="002060"/>
                </a:solidFill>
                <a:effectLst/>
                <a:uLnTx/>
                <a:uFillTx/>
                <a:latin typeface="Arial"/>
                <a:ea typeface="+mj-ea"/>
                <a:cs typeface="Arial"/>
              </a:rPr>
              <a:t>(Inclusion and Provision Self-Evaluation Framework) </a:t>
            </a:r>
            <a:r>
              <a:rPr kumimoji="0" lang="en-GB" sz="4000" b="1" i="0" u="none" strike="noStrike" kern="1200" cap="none" spc="0" normalizeH="0" baseline="0" noProof="0" dirty="0">
                <a:ln>
                  <a:noFill/>
                </a:ln>
                <a:solidFill>
                  <a:schemeClr val="bg1"/>
                </a:solidFill>
                <a:effectLst/>
                <a:uLnTx/>
                <a:uFillTx/>
                <a:latin typeface="Arial"/>
                <a:ea typeface="+mj-ea"/>
                <a:cs typeface="Arial"/>
              </a:rPr>
              <a:t>…</a:t>
            </a:r>
          </a:p>
        </p:txBody>
      </p:sp>
    </p:spTree>
    <p:extLst>
      <p:ext uri="{BB962C8B-B14F-4D97-AF65-F5344CB8AC3E}">
        <p14:creationId xmlns:p14="http://schemas.microsoft.com/office/powerpoint/2010/main" val="157531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Support for facilitators</a:t>
            </a:r>
            <a:endParaRPr lang="en-GB" sz="4000" dirty="0">
              <a:latin typeface="Arial"/>
              <a:cs typeface="Arial"/>
            </a:endParaRP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0620435"/>
              </p:ext>
            </p:extLst>
          </p:nvPr>
        </p:nvGraphicFramePr>
        <p:xfrm>
          <a:off x="1021593" y="1587295"/>
          <a:ext cx="10449284" cy="417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sp>
        <p:nvSpPr>
          <p:cNvPr id="9" name="TextBox 8">
            <a:extLst>
              <a:ext uri="{FF2B5EF4-FFF2-40B4-BE49-F238E27FC236}">
                <a16:creationId xmlns:a16="http://schemas.microsoft.com/office/drawing/2014/main" id="{B82A5443-8AEA-4859-9188-76415B369C47}"/>
              </a:ext>
            </a:extLst>
          </p:cNvPr>
          <p:cNvSpPr txBox="1"/>
          <p:nvPr/>
        </p:nvSpPr>
        <p:spPr>
          <a:xfrm>
            <a:off x="575395" y="1413063"/>
            <a:ext cx="10321204" cy="378565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002060"/>
                </a:solidFill>
                <a:latin typeface="Arial"/>
                <a:cs typeface="Arial"/>
              </a:rPr>
              <a:t>This PowerPoint has been created to support settings to introduce and implement the INDES with their staff.</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002060"/>
                </a:solidFill>
                <a:latin typeface="Arial"/>
                <a:cs typeface="Arial"/>
              </a:rPr>
              <a:t>Each setting is unique.  Please adapt this presentation to suit your individual setting and approach.  (Remember to modify the contents page accordingly!)</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002060"/>
                </a:solidFill>
                <a:latin typeface="Arial"/>
                <a:cs typeface="Arial"/>
              </a:rPr>
              <a:t>The appendix (slide 26) contains guidance and examples to support facilitation.  </a:t>
            </a:r>
            <a:r>
              <a:rPr lang="en-GB" sz="1600" b="1">
                <a:solidFill>
                  <a:srgbClr val="002060"/>
                </a:solidFill>
                <a:latin typeface="Arial"/>
                <a:cs typeface="Arial"/>
              </a:rPr>
              <a:t>These slides are not intended to be used during presentation to staff.</a:t>
            </a:r>
          </a:p>
          <a:p>
            <a:pPr marL="285750" indent="-285750">
              <a:buFont typeface="Arial" panose="020B0604020202020204" pitchFamily="34" charset="0"/>
              <a:buChar char="•"/>
            </a:pPr>
            <a:endParaRPr lang="en-GB" sz="1600" b="1" i="0" dirty="0">
              <a:solidFill>
                <a:srgbClr val="00206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0" i="0">
                <a:solidFill>
                  <a:srgbClr val="002060"/>
                </a:solidFill>
                <a:effectLst/>
                <a:latin typeface="Arial"/>
                <a:cs typeface="Arial"/>
              </a:rPr>
              <a:t>Further support and advice is available by contacting the Inclusion and SEND team: </a:t>
            </a:r>
          </a:p>
          <a:p>
            <a:pPr algn="l" rtl="0" fontAlgn="base"/>
            <a:endParaRPr lang="en-GB" sz="1600" b="0" i="0" dirty="0">
              <a:solidFill>
                <a:srgbClr val="002060"/>
              </a:solidFill>
              <a:effectLst/>
              <a:latin typeface="Arial" panose="020B0604020202020204" pitchFamily="34" charset="0"/>
              <a:cs typeface="Arial" panose="020B0604020202020204" pitchFamily="34" charset="0"/>
            </a:endParaRPr>
          </a:p>
          <a:p>
            <a:pPr fontAlgn="base"/>
            <a:r>
              <a:rPr lang="en-GB" sz="1600">
                <a:solidFill>
                  <a:srgbClr val="002060"/>
                </a:solidFill>
                <a:latin typeface="Arial"/>
                <a:cs typeface="Arial"/>
              </a:rPr>
              <a:t>     </a:t>
            </a:r>
            <a:r>
              <a:rPr lang="en-GB" sz="1600" b="0" i="0">
                <a:solidFill>
                  <a:srgbClr val="002060"/>
                </a:solidFill>
                <a:effectLst/>
                <a:latin typeface="Arial"/>
                <a:cs typeface="Arial"/>
              </a:rPr>
              <a:t>INDES and IPSEF support – </a:t>
            </a:r>
            <a:r>
              <a:rPr lang="en-GB" sz="1600" b="0" i="0" u="sng" strike="noStrike">
                <a:solidFill>
                  <a:srgbClr val="002060"/>
                </a:solidFill>
                <a:effectLst/>
                <a:latin typeface="Arial"/>
                <a:cs typeface="Arial"/>
                <a:hlinkClick r:id="rId11">
                  <a:extLst>
                    <a:ext uri="{A12FA001-AC4F-418D-AE19-62706E023703}">
                      <ahyp:hlinkClr xmlns:ahyp="http://schemas.microsoft.com/office/drawing/2018/hyperlinkcolor" val="tx"/>
                    </a:ext>
                  </a:extLst>
                </a:hlinkClick>
              </a:rPr>
              <a:t>indesipsefsupport@norfolk.gov.uk</a:t>
            </a:r>
            <a:r>
              <a:rPr lang="en-GB" sz="1600" b="0" i="0">
                <a:solidFill>
                  <a:srgbClr val="002060"/>
                </a:solidFill>
                <a:effectLst/>
                <a:latin typeface="Arial"/>
                <a:cs typeface="Arial"/>
              </a:rPr>
              <a:t>  </a:t>
            </a:r>
          </a:p>
          <a:p>
            <a:pPr fontAlgn="base"/>
            <a:r>
              <a:rPr lang="en-GB" sz="1600">
                <a:solidFill>
                  <a:srgbClr val="002060"/>
                </a:solidFill>
                <a:latin typeface="Arial"/>
                <a:cs typeface="Arial"/>
              </a:rPr>
              <a:t>    </a:t>
            </a:r>
            <a:r>
              <a:rPr lang="en-GB" sz="1600" b="0" i="0">
                <a:solidFill>
                  <a:srgbClr val="002060"/>
                </a:solidFill>
                <a:effectLst/>
                <a:latin typeface="Arial"/>
                <a:cs typeface="Arial"/>
              </a:rPr>
              <a:t> General enquiries - </a:t>
            </a:r>
            <a:r>
              <a:rPr lang="en-GB" sz="1600" b="0" i="0" u="sng" strike="noStrike">
                <a:solidFill>
                  <a:srgbClr val="002060"/>
                </a:solidFill>
                <a:effectLst/>
                <a:latin typeface="Arial"/>
                <a:cs typeface="Arial"/>
                <a:hlinkClick r:id="rId12">
                  <a:extLst>
                    <a:ext uri="{A12FA001-AC4F-418D-AE19-62706E023703}">
                      <ahyp:hlinkClr xmlns:ahyp="http://schemas.microsoft.com/office/drawing/2018/hyperlinkcolor" val="tx"/>
                    </a:ext>
                  </a:extLst>
                </a:hlinkClick>
              </a:rPr>
              <a:t>inclusionandsend@norfolk.gov.uk</a:t>
            </a:r>
            <a:r>
              <a:rPr lang="en-GB" sz="1600" b="0" i="0" u="sng">
                <a:solidFill>
                  <a:srgbClr val="002060"/>
                </a:solidFill>
                <a:effectLst/>
                <a:latin typeface="Arial"/>
                <a:cs typeface="Arial"/>
              </a:rPr>
              <a:t> </a:t>
            </a:r>
            <a:r>
              <a:rPr lang="en-GB" sz="1600" b="0" i="0">
                <a:solidFill>
                  <a:srgbClr val="002060"/>
                </a:solidFill>
                <a:effectLst/>
                <a:latin typeface="Arial"/>
                <a:cs typeface="Arial"/>
              </a:rPr>
              <a:t> </a:t>
            </a:r>
          </a:p>
          <a:p>
            <a:pPr fontAlgn="base"/>
            <a:r>
              <a:rPr lang="en-GB" sz="1600">
                <a:solidFill>
                  <a:srgbClr val="002060"/>
                </a:solidFill>
                <a:latin typeface="Arial"/>
                <a:cs typeface="Arial"/>
              </a:rPr>
              <a:t>    </a:t>
            </a:r>
            <a:r>
              <a:rPr lang="en-GB" sz="1600" b="0" i="0">
                <a:solidFill>
                  <a:srgbClr val="002060"/>
                </a:solidFill>
                <a:effectLst/>
                <a:latin typeface="Arial"/>
                <a:cs typeface="Arial"/>
              </a:rPr>
              <a:t> SEND funding case-specific enquiries – </a:t>
            </a:r>
            <a:r>
              <a:rPr lang="en-GB" sz="1600" b="0" i="0" u="sng" strike="noStrike">
                <a:solidFill>
                  <a:srgbClr val="002060"/>
                </a:solidFill>
                <a:effectLst/>
                <a:latin typeface="Arial"/>
                <a:cs typeface="Arial"/>
                <a:hlinkClick r:id="rId13">
                  <a:extLst>
                    <a:ext uri="{A12FA001-AC4F-418D-AE19-62706E023703}">
                      <ahyp:hlinkClr xmlns:ahyp="http://schemas.microsoft.com/office/drawing/2018/hyperlinkcolor" val="tx"/>
                    </a:ext>
                  </a:extLst>
                </a:hlinkClick>
              </a:rPr>
              <a:t>element3funding@norfolk.gov.uk</a:t>
            </a:r>
            <a:r>
              <a:rPr lang="en-GB" sz="1600" b="0" i="0">
                <a:solidFill>
                  <a:srgbClr val="002060"/>
                </a:solidFill>
                <a:effectLst/>
                <a:latin typeface="Arial"/>
                <a:cs typeface="Arial"/>
              </a:rPr>
              <a:t> </a:t>
            </a:r>
          </a:p>
          <a:p>
            <a:pPr marL="285750" indent="-285750">
              <a:buFont typeface="Arial" panose="020B0604020202020204" pitchFamily="34" charset="0"/>
              <a:buChar char="•"/>
            </a:pPr>
            <a:endParaRPr lang="en-GB" sz="1600" dirty="0">
              <a:solidFill>
                <a:srgbClr val="002060"/>
              </a:solidFill>
              <a:latin typeface="Arial"/>
              <a:cs typeface="Arial"/>
            </a:endParaRPr>
          </a:p>
        </p:txBody>
      </p:sp>
    </p:spTree>
    <p:extLst>
      <p:ext uri="{BB962C8B-B14F-4D97-AF65-F5344CB8AC3E}">
        <p14:creationId xmlns:p14="http://schemas.microsoft.com/office/powerpoint/2010/main" val="2634780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IPSEF</a:t>
            </a:r>
            <a:r>
              <a:rPr lang="en-GB" sz="6000" dirty="0">
                <a:solidFill>
                  <a:srgbClr val="002060"/>
                </a:solidFill>
                <a:latin typeface="Arial"/>
                <a:cs typeface="Arial"/>
              </a:rPr>
              <a:t> </a:t>
            </a:r>
            <a:r>
              <a:rPr lang="en-GB" sz="2200" b="0" dirty="0">
                <a:solidFill>
                  <a:srgbClr val="002060"/>
                </a:solidFill>
                <a:latin typeface="Arial"/>
                <a:cs typeface="Arial"/>
              </a:rPr>
              <a:t>(Inclusion and Provision Self-Evaluation Framework) </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10" name="Rectangle: Rounded Corners 9">
            <a:extLst>
              <a:ext uri="{FF2B5EF4-FFF2-40B4-BE49-F238E27FC236}">
                <a16:creationId xmlns:a16="http://schemas.microsoft.com/office/drawing/2014/main" id="{63E841C2-92F0-4FAD-952B-EECB72FFE060}"/>
              </a:ext>
              <a:ext uri="{C183D7F6-B498-43B3-948B-1728B52AA6E4}">
                <adec:decorative xmlns:adec="http://schemas.microsoft.com/office/drawing/2017/decorative" val="1"/>
              </a:ext>
            </a:extLst>
          </p:cNvPr>
          <p:cNvSpPr/>
          <p:nvPr/>
        </p:nvSpPr>
        <p:spPr>
          <a:xfrm>
            <a:off x="1230781" y="2182731"/>
            <a:ext cx="3030250" cy="30781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B59D0E-B3A6-4837-A850-3D41B6A0D458}"/>
              </a:ext>
            </a:extLst>
          </p:cNvPr>
          <p:cNvSpPr txBox="1"/>
          <p:nvPr/>
        </p:nvSpPr>
        <p:spPr>
          <a:xfrm>
            <a:off x="1440929" y="2330358"/>
            <a:ext cx="2781646" cy="2862322"/>
          </a:xfrm>
          <a:prstGeom prst="rect">
            <a:avLst/>
          </a:prstGeom>
          <a:noFill/>
        </p:spPr>
        <p:txBody>
          <a:bodyPr wrap="square" rtlCol="0">
            <a:spAutoFit/>
          </a:bodyPr>
          <a:lstStyle/>
          <a:p>
            <a:r>
              <a:rPr lang="en-GB" sz="1800" dirty="0">
                <a:solidFill>
                  <a:srgbClr val="002060"/>
                </a:solidFill>
                <a:effectLst/>
                <a:latin typeface="Arial" panose="020B0604020202020204" pitchFamily="34" charset="0"/>
                <a:ea typeface="Calibri" panose="020F0502020204030204" pitchFamily="34" charset="0"/>
              </a:rPr>
              <a:t>1.04 : Leaders place high value on the quality of the setting’s curriculum in its intent to provide a quality education for all pupils and in its implementation, by teachers who are confident to plan to meet the needs of all CYPs </a:t>
            </a:r>
            <a:endParaRPr lang="en-GB" dirty="0">
              <a:solidFill>
                <a:srgbClr val="002060"/>
              </a:solidFill>
            </a:endParaRPr>
          </a:p>
        </p:txBody>
      </p:sp>
      <p:sp>
        <p:nvSpPr>
          <p:cNvPr id="12" name="TextBox 11">
            <a:extLst>
              <a:ext uri="{FF2B5EF4-FFF2-40B4-BE49-F238E27FC236}">
                <a16:creationId xmlns:a16="http://schemas.microsoft.com/office/drawing/2014/main" id="{1C72AECC-2BE3-47BF-BCA7-85A42BD7B9D4}"/>
              </a:ext>
            </a:extLst>
          </p:cNvPr>
          <p:cNvSpPr txBox="1"/>
          <p:nvPr/>
        </p:nvSpPr>
        <p:spPr>
          <a:xfrm>
            <a:off x="1510751" y="1665320"/>
            <a:ext cx="2470310" cy="430887"/>
          </a:xfrm>
          <a:prstGeom prst="rect">
            <a:avLst/>
          </a:prstGeom>
          <a:noFill/>
        </p:spPr>
        <p:txBody>
          <a:bodyPr wrap="square" rtlCol="0">
            <a:spAutoFit/>
          </a:bodyPr>
          <a:lstStyle/>
          <a:p>
            <a:r>
              <a:rPr lang="en-GB" sz="2200" dirty="0">
                <a:solidFill>
                  <a:srgbClr val="002060"/>
                </a:solidFill>
                <a:effectLst/>
                <a:latin typeface="Arial" panose="020B0604020202020204" pitchFamily="34" charset="0"/>
                <a:ea typeface="Calibri" panose="020F0502020204030204" pitchFamily="34" charset="0"/>
              </a:rPr>
              <a:t>Culture and Ethos</a:t>
            </a:r>
            <a:endParaRPr lang="en-GB" sz="2200" dirty="0">
              <a:solidFill>
                <a:srgbClr val="002060"/>
              </a:solidFill>
            </a:endParaRPr>
          </a:p>
        </p:txBody>
      </p:sp>
      <p:sp>
        <p:nvSpPr>
          <p:cNvPr id="13" name="Rectangle: Rounded Corners 12">
            <a:extLst>
              <a:ext uri="{FF2B5EF4-FFF2-40B4-BE49-F238E27FC236}">
                <a16:creationId xmlns:a16="http://schemas.microsoft.com/office/drawing/2014/main" id="{70337A2E-BD63-4C5B-A278-39AC2E5B1C6F}"/>
              </a:ext>
              <a:ext uri="{C183D7F6-B498-43B3-948B-1728B52AA6E4}">
                <adec:decorative xmlns:adec="http://schemas.microsoft.com/office/drawing/2017/decorative" val="1"/>
              </a:ext>
            </a:extLst>
          </p:cNvPr>
          <p:cNvSpPr/>
          <p:nvPr/>
        </p:nvSpPr>
        <p:spPr>
          <a:xfrm>
            <a:off x="4471180" y="1552802"/>
            <a:ext cx="7331180" cy="4215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CC232FC-67A5-4E99-8D3C-44E65BF249FE}"/>
              </a:ext>
            </a:extLst>
          </p:cNvPr>
          <p:cNvSpPr txBox="1"/>
          <p:nvPr/>
        </p:nvSpPr>
        <p:spPr>
          <a:xfrm>
            <a:off x="4560318" y="1799969"/>
            <a:ext cx="7242042" cy="3843681"/>
          </a:xfrm>
          <a:prstGeom prst="rect">
            <a:avLst/>
          </a:prstGeom>
          <a:noFill/>
        </p:spPr>
        <p:txBody>
          <a:bodyPr wrap="square">
            <a:spAutoFit/>
          </a:bodyPr>
          <a:lstStyle/>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INEFFECTIVE - The setting’s curriculum does not take into consideration all learners and their needs. Leaders are unsure about the quality of teaching overall and do not support teachers in planning inclusive lessons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TAKING ACTION - The setting’s curriculum takes into consideration most learners and their needs. Leaders have monitoring systems in place, but these do not inform CPD for teachers needing support in planning for all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EFFECTIVE - The setting’s curriculum is good and developing towards outstanding in its intent. Leaders have monitoring systems in place that support teachers in their planning, but this is still in its developmental stage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77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LEADING - The setting’s curriculum is outstanding and designed to meet the needs of all learners. Leaders have a clear process for monitoring its implementation and supporting teachers to confidently plan highly inclusive lessons which enable all pupils to progress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p:txBody>
      </p:sp>
      <p:sp>
        <p:nvSpPr>
          <p:cNvPr id="16" name="TextBox 15">
            <a:extLst>
              <a:ext uri="{FF2B5EF4-FFF2-40B4-BE49-F238E27FC236}">
                <a16:creationId xmlns:a16="http://schemas.microsoft.com/office/drawing/2014/main" id="{2673351E-E5F3-42E6-AEEB-70B697E3C9EC}"/>
              </a:ext>
            </a:extLst>
          </p:cNvPr>
          <p:cNvSpPr txBox="1"/>
          <p:nvPr/>
        </p:nvSpPr>
        <p:spPr>
          <a:xfrm>
            <a:off x="3126671" y="5950417"/>
            <a:ext cx="8565349" cy="369332"/>
          </a:xfrm>
          <a:prstGeom prst="rect">
            <a:avLst/>
          </a:prstGeom>
          <a:noFill/>
        </p:spPr>
        <p:txBody>
          <a:bodyPr wrap="square" rtlCol="0">
            <a:spAutoFit/>
          </a:bodyPr>
          <a:lstStyle/>
          <a:p>
            <a:r>
              <a:rPr lang="en-GB" dirty="0">
                <a:solidFill>
                  <a:srgbClr val="002060"/>
                </a:solidFill>
              </a:rPr>
              <a:t>Example </a:t>
            </a:r>
            <a:r>
              <a:rPr lang="en-GB" dirty="0">
                <a:solidFill>
                  <a:srgbClr val="002060"/>
                </a:solidFill>
                <a:latin typeface="Arial" panose="020B0604020202020204" pitchFamily="34" charset="0"/>
                <a:cs typeface="Arial" panose="020B0604020202020204" pitchFamily="34" charset="0"/>
              </a:rPr>
              <a:t>of</a:t>
            </a:r>
            <a:r>
              <a:rPr lang="en-GB" dirty="0">
                <a:solidFill>
                  <a:srgbClr val="002060"/>
                </a:solidFill>
              </a:rPr>
              <a:t> IPSEF statements and judgements: Culture and Ethos</a:t>
            </a:r>
          </a:p>
        </p:txBody>
      </p:sp>
      <p:pic>
        <p:nvPicPr>
          <p:cNvPr id="17" name="Picture 16" descr="SEND Norfolk Logo.  Image of four people including one person in a wheelchair and a child.  SEND text is multi-coloured.">
            <a:extLst>
              <a:ext uri="{FF2B5EF4-FFF2-40B4-BE49-F238E27FC236}">
                <a16:creationId xmlns:a16="http://schemas.microsoft.com/office/drawing/2014/main" id="{A3E8DC08-5EFF-434A-A37B-F1AD9BAF9FF1}"/>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18" name="Picture 7" descr="Norfolk County Council Flourish Logo.  Image of a person with their arms raised in front of a blue, yellow and pink image.">
            <a:extLst>
              <a:ext uri="{FF2B5EF4-FFF2-40B4-BE49-F238E27FC236}">
                <a16:creationId xmlns:a16="http://schemas.microsoft.com/office/drawing/2014/main" id="{CFB9634E-0F96-423F-BCFE-19BEACC4D69E}"/>
              </a:ext>
            </a:extLst>
          </p:cNvPr>
          <p:cNvPicPr>
            <a:picLocks noChangeAspect="1"/>
          </p:cNvPicPr>
          <p:nvPr/>
        </p:nvPicPr>
        <p:blipFill>
          <a:blip r:embed="rId5"/>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38810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IPSEF</a:t>
            </a:r>
            <a:r>
              <a:rPr lang="en-GB" sz="6000" dirty="0">
                <a:solidFill>
                  <a:srgbClr val="002060"/>
                </a:solidFill>
                <a:latin typeface="Arial"/>
                <a:cs typeface="Arial"/>
              </a:rPr>
              <a:t> </a:t>
            </a:r>
            <a:r>
              <a:rPr lang="en-GB" sz="2200" b="0" dirty="0">
                <a:solidFill>
                  <a:srgbClr val="002060"/>
                </a:solidFill>
                <a:latin typeface="Arial"/>
                <a:cs typeface="Arial"/>
              </a:rPr>
              <a:t>(Inclusion and Provision Self-Evaluation Framework) </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10" name="Rectangle: Rounded Corners 9">
            <a:extLst>
              <a:ext uri="{FF2B5EF4-FFF2-40B4-BE49-F238E27FC236}">
                <a16:creationId xmlns:a16="http://schemas.microsoft.com/office/drawing/2014/main" id="{63E841C2-92F0-4FAD-952B-EECB72FFE060}"/>
              </a:ext>
              <a:ext uri="{C183D7F6-B498-43B3-948B-1728B52AA6E4}">
                <adec:decorative xmlns:adec="http://schemas.microsoft.com/office/drawing/2017/decorative" val="1"/>
              </a:ext>
            </a:extLst>
          </p:cNvPr>
          <p:cNvSpPr/>
          <p:nvPr/>
        </p:nvSpPr>
        <p:spPr>
          <a:xfrm>
            <a:off x="1230781" y="2182731"/>
            <a:ext cx="3030250" cy="30781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B59D0E-B3A6-4837-A850-3D41B6A0D458}"/>
              </a:ext>
            </a:extLst>
          </p:cNvPr>
          <p:cNvSpPr txBox="1"/>
          <p:nvPr/>
        </p:nvSpPr>
        <p:spPr>
          <a:xfrm>
            <a:off x="1426160" y="2429148"/>
            <a:ext cx="2781646" cy="2585323"/>
          </a:xfrm>
          <a:prstGeom prst="rect">
            <a:avLst/>
          </a:prstGeom>
          <a:noFill/>
        </p:spPr>
        <p:txBody>
          <a:bodyPr wrap="square" rtlCol="0">
            <a:spAutoFit/>
          </a:bodyPr>
          <a:lstStyle/>
          <a:p>
            <a:r>
              <a:rPr lang="en-GB" sz="1800" dirty="0">
                <a:solidFill>
                  <a:srgbClr val="002060"/>
                </a:solidFill>
                <a:effectLst/>
                <a:latin typeface="Arial" panose="020B0604020202020204" pitchFamily="34" charset="0"/>
                <a:ea typeface="Calibri" panose="020F0502020204030204" pitchFamily="34" charset="0"/>
              </a:rPr>
              <a:t>2.02 The setting identifies learners with speech, language and communication (SLCN) needs and uses appropriate strategies and interventions to help learners overcome these barriers </a:t>
            </a:r>
            <a:endParaRPr lang="en-GB" dirty="0">
              <a:solidFill>
                <a:srgbClr val="002060"/>
              </a:solidFill>
            </a:endParaRPr>
          </a:p>
        </p:txBody>
      </p:sp>
      <p:sp>
        <p:nvSpPr>
          <p:cNvPr id="12" name="TextBox 11">
            <a:extLst>
              <a:ext uri="{FF2B5EF4-FFF2-40B4-BE49-F238E27FC236}">
                <a16:creationId xmlns:a16="http://schemas.microsoft.com/office/drawing/2014/main" id="{1C72AECC-2BE3-47BF-BCA7-85A42BD7B9D4}"/>
              </a:ext>
            </a:extLst>
          </p:cNvPr>
          <p:cNvSpPr txBox="1"/>
          <p:nvPr/>
        </p:nvSpPr>
        <p:spPr>
          <a:xfrm>
            <a:off x="1510751" y="1665320"/>
            <a:ext cx="2470310" cy="430887"/>
          </a:xfrm>
          <a:prstGeom prst="rect">
            <a:avLst/>
          </a:prstGeom>
          <a:noFill/>
        </p:spPr>
        <p:txBody>
          <a:bodyPr wrap="square" rtlCol="0">
            <a:spAutoFit/>
          </a:bodyPr>
          <a:lstStyle/>
          <a:p>
            <a:r>
              <a:rPr lang="en-GB" sz="2200" dirty="0">
                <a:solidFill>
                  <a:srgbClr val="002060"/>
                </a:solidFill>
                <a:effectLst/>
                <a:latin typeface="Arial" panose="020B0604020202020204" pitchFamily="34" charset="0"/>
                <a:ea typeface="Calibri" panose="020F0502020204030204" pitchFamily="34" charset="0"/>
              </a:rPr>
              <a:t>Provision</a:t>
            </a:r>
            <a:endParaRPr lang="en-GB" sz="2200" dirty="0">
              <a:solidFill>
                <a:srgbClr val="002060"/>
              </a:solidFill>
            </a:endParaRPr>
          </a:p>
        </p:txBody>
      </p:sp>
      <p:sp>
        <p:nvSpPr>
          <p:cNvPr id="13" name="Rectangle: Rounded Corners 12">
            <a:extLst>
              <a:ext uri="{FF2B5EF4-FFF2-40B4-BE49-F238E27FC236}">
                <a16:creationId xmlns:a16="http://schemas.microsoft.com/office/drawing/2014/main" id="{70337A2E-BD63-4C5B-A278-39AC2E5B1C6F}"/>
              </a:ext>
              <a:ext uri="{C183D7F6-B498-43B3-948B-1728B52AA6E4}">
                <adec:decorative xmlns:adec="http://schemas.microsoft.com/office/drawing/2017/decorative" val="1"/>
              </a:ext>
            </a:extLst>
          </p:cNvPr>
          <p:cNvSpPr/>
          <p:nvPr/>
        </p:nvSpPr>
        <p:spPr>
          <a:xfrm>
            <a:off x="4471180" y="1552802"/>
            <a:ext cx="7331180" cy="4215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673351E-E5F3-42E6-AEEB-70B697E3C9EC}"/>
              </a:ext>
            </a:extLst>
          </p:cNvPr>
          <p:cNvSpPr txBox="1"/>
          <p:nvPr/>
        </p:nvSpPr>
        <p:spPr>
          <a:xfrm>
            <a:off x="3126671" y="5950417"/>
            <a:ext cx="8565349"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Example</a:t>
            </a:r>
            <a:r>
              <a:rPr lang="en-GB" dirty="0">
                <a:solidFill>
                  <a:srgbClr val="002060"/>
                </a:solidFill>
              </a:rPr>
              <a:t> of IPSEF statements and judgements: Provision </a:t>
            </a:r>
          </a:p>
        </p:txBody>
      </p:sp>
      <p:pic>
        <p:nvPicPr>
          <p:cNvPr id="17" name="Picture 16" descr="SEND Norfolk Logo.  Image of four people including one person in a wheelchair and a child.  SEND text is multi-coloured.">
            <a:extLst>
              <a:ext uri="{FF2B5EF4-FFF2-40B4-BE49-F238E27FC236}">
                <a16:creationId xmlns:a16="http://schemas.microsoft.com/office/drawing/2014/main" id="{A3E8DC08-5EFF-434A-A37B-F1AD9BAF9FF1}"/>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18" name="Picture 7" descr="Norfolk County Council Flourish Logo.  Image of a person with their arms raised in front of a blue, yellow and pink image.">
            <a:extLst>
              <a:ext uri="{FF2B5EF4-FFF2-40B4-BE49-F238E27FC236}">
                <a16:creationId xmlns:a16="http://schemas.microsoft.com/office/drawing/2014/main" id="{CFB9634E-0F96-423F-BCFE-19BEACC4D69E}"/>
              </a:ext>
            </a:extLst>
          </p:cNvPr>
          <p:cNvPicPr>
            <a:picLocks noChangeAspect="1"/>
          </p:cNvPicPr>
          <p:nvPr/>
        </p:nvPicPr>
        <p:blipFill>
          <a:blip r:embed="rId5"/>
          <a:stretch>
            <a:fillRect/>
          </a:stretch>
        </p:blipFill>
        <p:spPr>
          <a:xfrm>
            <a:off x="9232899" y="5694028"/>
            <a:ext cx="1663700" cy="1094229"/>
          </a:xfrm>
          <a:prstGeom prst="rect">
            <a:avLst/>
          </a:prstGeom>
        </p:spPr>
      </p:pic>
      <p:sp>
        <p:nvSpPr>
          <p:cNvPr id="19" name="TextBox 18">
            <a:extLst>
              <a:ext uri="{FF2B5EF4-FFF2-40B4-BE49-F238E27FC236}">
                <a16:creationId xmlns:a16="http://schemas.microsoft.com/office/drawing/2014/main" id="{A0FF148A-F525-4D71-BC6B-4BC0530D1830}"/>
              </a:ext>
            </a:extLst>
          </p:cNvPr>
          <p:cNvSpPr txBox="1"/>
          <p:nvPr/>
        </p:nvSpPr>
        <p:spPr>
          <a:xfrm>
            <a:off x="4629774" y="1651163"/>
            <a:ext cx="7172586" cy="4483920"/>
          </a:xfrm>
          <a:prstGeom prst="rect">
            <a:avLst/>
          </a:prstGeom>
          <a:noFill/>
        </p:spPr>
        <p:txBody>
          <a:bodyPr wrap="square">
            <a:spAutoFit/>
          </a:bodyPr>
          <a:lstStyle/>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INEFFECTIVE - Teachers and support staff are not able to identify learners with SLCN. Staff have had little or no training around SLCN needs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TAKING ACTION - Teachers and support staff can identify learners with SLCN but are not confident with strategies or interventions to help learners overcome these barriers. Staff have been trained and are broadly confident in identifying needs </a:t>
            </a:r>
          </a:p>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EFFECTIVE - Teachers and support staff can identify learners with SLCN and are confident in identifying strategies and interventions to help learners overcome these barriers. Staff are trained and are confident in identifying needs and knowing the next steps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77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LEADING - Teachers and support staff can identify learners with SLCN and use a wide range of strategies and interventions to help learners overcome these barriers. Staff are trained and confident in identifying need and take action swiftly to remove barriers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15"/>
              </a:spcAft>
              <a:buClr>
                <a:srgbClr val="000000"/>
              </a:buClr>
              <a:buSzPts val="1100"/>
              <a:buFont typeface="Courier New" panose="02070309020205020404" pitchFamily="49" charset="0"/>
              <a:buChar char="o"/>
            </a:pP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2314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IPSEF</a:t>
            </a:r>
            <a:r>
              <a:rPr lang="en-GB" sz="6000" dirty="0">
                <a:solidFill>
                  <a:srgbClr val="002060"/>
                </a:solidFill>
                <a:latin typeface="Arial"/>
                <a:cs typeface="Arial"/>
              </a:rPr>
              <a:t> </a:t>
            </a:r>
            <a:r>
              <a:rPr lang="en-GB" sz="2200" b="0" dirty="0">
                <a:solidFill>
                  <a:srgbClr val="002060"/>
                </a:solidFill>
                <a:latin typeface="Arial"/>
                <a:cs typeface="Arial"/>
              </a:rPr>
              <a:t>(Inclusion and Provision Self-Evaluation Framework) </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10" name="Rectangle: Rounded Corners 9">
            <a:extLst>
              <a:ext uri="{FF2B5EF4-FFF2-40B4-BE49-F238E27FC236}">
                <a16:creationId xmlns:a16="http://schemas.microsoft.com/office/drawing/2014/main" id="{63E841C2-92F0-4FAD-952B-EECB72FFE060}"/>
              </a:ext>
              <a:ext uri="{C183D7F6-B498-43B3-948B-1728B52AA6E4}">
                <adec:decorative xmlns:adec="http://schemas.microsoft.com/office/drawing/2017/decorative" val="1"/>
              </a:ext>
            </a:extLst>
          </p:cNvPr>
          <p:cNvSpPr/>
          <p:nvPr/>
        </p:nvSpPr>
        <p:spPr>
          <a:xfrm>
            <a:off x="1230781" y="2182731"/>
            <a:ext cx="3030250" cy="15597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B59D0E-B3A6-4837-A850-3D41B6A0D458}"/>
              </a:ext>
            </a:extLst>
          </p:cNvPr>
          <p:cNvSpPr txBox="1"/>
          <p:nvPr/>
        </p:nvSpPr>
        <p:spPr>
          <a:xfrm>
            <a:off x="1573361" y="2556050"/>
            <a:ext cx="2717296" cy="923330"/>
          </a:xfrm>
          <a:prstGeom prst="rect">
            <a:avLst/>
          </a:prstGeom>
          <a:noFill/>
        </p:spPr>
        <p:txBody>
          <a:bodyPr wrap="square" rtlCol="0">
            <a:spAutoFit/>
          </a:bodyPr>
          <a:lstStyle/>
          <a:p>
            <a:r>
              <a:rPr lang="en-GB" sz="1800" dirty="0">
                <a:solidFill>
                  <a:srgbClr val="002060"/>
                </a:solidFill>
                <a:effectLst/>
                <a:latin typeface="Arial" panose="020B0604020202020204" pitchFamily="34" charset="0"/>
                <a:ea typeface="Calibri" panose="020F0502020204030204" pitchFamily="34" charset="0"/>
              </a:rPr>
              <a:t>6.03 : Transition between stages of education is effective </a:t>
            </a:r>
            <a:endParaRPr lang="en-GB" dirty="0">
              <a:solidFill>
                <a:srgbClr val="002060"/>
              </a:solidFill>
            </a:endParaRPr>
          </a:p>
        </p:txBody>
      </p:sp>
      <p:sp>
        <p:nvSpPr>
          <p:cNvPr id="12" name="TextBox 11">
            <a:extLst>
              <a:ext uri="{FF2B5EF4-FFF2-40B4-BE49-F238E27FC236}">
                <a16:creationId xmlns:a16="http://schemas.microsoft.com/office/drawing/2014/main" id="{1C72AECC-2BE3-47BF-BCA7-85A42BD7B9D4}"/>
              </a:ext>
            </a:extLst>
          </p:cNvPr>
          <p:cNvSpPr txBox="1"/>
          <p:nvPr/>
        </p:nvSpPr>
        <p:spPr>
          <a:xfrm>
            <a:off x="1510751" y="1665320"/>
            <a:ext cx="2470310" cy="430887"/>
          </a:xfrm>
          <a:prstGeom prst="rect">
            <a:avLst/>
          </a:prstGeom>
          <a:noFill/>
        </p:spPr>
        <p:txBody>
          <a:bodyPr wrap="square" rtlCol="0">
            <a:spAutoFit/>
          </a:bodyPr>
          <a:lstStyle/>
          <a:p>
            <a:r>
              <a:rPr lang="en-GB" sz="2200" dirty="0">
                <a:solidFill>
                  <a:srgbClr val="002060"/>
                </a:solidFill>
                <a:effectLst/>
                <a:latin typeface="Arial" panose="020B0604020202020204" pitchFamily="34" charset="0"/>
                <a:ea typeface="Calibri" panose="020F0502020204030204" pitchFamily="34" charset="0"/>
              </a:rPr>
              <a:t>Independence</a:t>
            </a:r>
            <a:endParaRPr lang="en-GB" sz="2200" dirty="0">
              <a:solidFill>
                <a:srgbClr val="002060"/>
              </a:solidFill>
            </a:endParaRPr>
          </a:p>
        </p:txBody>
      </p:sp>
      <p:sp>
        <p:nvSpPr>
          <p:cNvPr id="13" name="Rectangle: Rounded Corners 12">
            <a:extLst>
              <a:ext uri="{FF2B5EF4-FFF2-40B4-BE49-F238E27FC236}">
                <a16:creationId xmlns:a16="http://schemas.microsoft.com/office/drawing/2014/main" id="{70337A2E-BD63-4C5B-A278-39AC2E5B1C6F}"/>
              </a:ext>
              <a:ext uri="{C183D7F6-B498-43B3-948B-1728B52AA6E4}">
                <adec:decorative xmlns:adec="http://schemas.microsoft.com/office/drawing/2017/decorative" val="1"/>
              </a:ext>
            </a:extLst>
          </p:cNvPr>
          <p:cNvSpPr/>
          <p:nvPr/>
        </p:nvSpPr>
        <p:spPr>
          <a:xfrm>
            <a:off x="4471180" y="1552802"/>
            <a:ext cx="7331180" cy="4215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673351E-E5F3-42E6-AEEB-70B697E3C9EC}"/>
              </a:ext>
            </a:extLst>
          </p:cNvPr>
          <p:cNvSpPr txBox="1"/>
          <p:nvPr/>
        </p:nvSpPr>
        <p:spPr>
          <a:xfrm>
            <a:off x="3126671" y="5950417"/>
            <a:ext cx="8565349"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Example</a:t>
            </a:r>
            <a:r>
              <a:rPr lang="en-GB" dirty="0">
                <a:solidFill>
                  <a:srgbClr val="002060"/>
                </a:solidFill>
              </a:rPr>
              <a:t> of IPSEF statements and judgements: Independence </a:t>
            </a:r>
          </a:p>
        </p:txBody>
      </p:sp>
      <p:pic>
        <p:nvPicPr>
          <p:cNvPr id="17" name="Picture 16" descr="SEND Norfolk Logo.  Image of four people including one person in a wheelchair and a child.  SEND text is multi-coloured.">
            <a:extLst>
              <a:ext uri="{FF2B5EF4-FFF2-40B4-BE49-F238E27FC236}">
                <a16:creationId xmlns:a16="http://schemas.microsoft.com/office/drawing/2014/main" id="{A3E8DC08-5EFF-434A-A37B-F1AD9BAF9FF1}"/>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18" name="Picture 7" descr="Norfolk County Council Flourish Logo.  Image of a person with their arms raised in front of a blue, yellow and pink image.">
            <a:extLst>
              <a:ext uri="{FF2B5EF4-FFF2-40B4-BE49-F238E27FC236}">
                <a16:creationId xmlns:a16="http://schemas.microsoft.com/office/drawing/2014/main" id="{CFB9634E-0F96-423F-BCFE-19BEACC4D69E}"/>
              </a:ext>
            </a:extLst>
          </p:cNvPr>
          <p:cNvPicPr>
            <a:picLocks noChangeAspect="1"/>
          </p:cNvPicPr>
          <p:nvPr/>
        </p:nvPicPr>
        <p:blipFill>
          <a:blip r:embed="rId5"/>
          <a:stretch>
            <a:fillRect/>
          </a:stretch>
        </p:blipFill>
        <p:spPr>
          <a:xfrm>
            <a:off x="9232899" y="5694028"/>
            <a:ext cx="1663700" cy="1094229"/>
          </a:xfrm>
          <a:prstGeom prst="rect">
            <a:avLst/>
          </a:prstGeom>
        </p:spPr>
      </p:pic>
      <p:sp>
        <p:nvSpPr>
          <p:cNvPr id="19" name="TextBox 18">
            <a:extLst>
              <a:ext uri="{FF2B5EF4-FFF2-40B4-BE49-F238E27FC236}">
                <a16:creationId xmlns:a16="http://schemas.microsoft.com/office/drawing/2014/main" id="{A0FF148A-F525-4D71-BC6B-4BC0530D1830}"/>
              </a:ext>
            </a:extLst>
          </p:cNvPr>
          <p:cNvSpPr txBox="1"/>
          <p:nvPr/>
        </p:nvSpPr>
        <p:spPr>
          <a:xfrm>
            <a:off x="4570523" y="1906313"/>
            <a:ext cx="7172586" cy="3844514"/>
          </a:xfrm>
          <a:prstGeom prst="rect">
            <a:avLst/>
          </a:prstGeom>
          <a:noFill/>
        </p:spPr>
        <p:txBody>
          <a:bodyPr wrap="square">
            <a:spAutoFit/>
          </a:bodyPr>
          <a:lstStyle/>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INEFFECTIVE - No additional support is provided for transition at key points. Communication between settings is minimal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TAKING ACTION - Some additional support is provided for transition at key points e.g. extra visits. Communication between settings takes place. Those CYPs with the highest level of need are confident about moving to their new setting but others may not feel as confident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EFFECTIVE - A range of additional support is provided at key points e.g. extra visits; photo books. Communication between settings is effective and most CYPs are confident about moving to their new setting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indent="-342900" fontAlgn="base">
              <a:lnSpc>
                <a:spcPct val="109000"/>
              </a:lnSpc>
              <a:spcAft>
                <a:spcPts val="15"/>
              </a:spcAft>
              <a:buClr>
                <a:srgbClr val="000000"/>
              </a:buClr>
              <a:buSzPts val="1100"/>
              <a:buFont typeface="Courier New" panose="02070309020205020404" pitchFamily="49" charset="0"/>
              <a:buChar char="o"/>
            </a:pPr>
            <a:r>
              <a:rPr lang="en-GB" sz="1600" u="none" strike="noStrike" dirty="0">
                <a:solidFill>
                  <a:srgbClr val="002060"/>
                </a:solidFill>
                <a:effectLst/>
                <a:uFill>
                  <a:solidFill>
                    <a:srgbClr val="000000"/>
                  </a:solidFill>
                </a:uFill>
                <a:latin typeface="Arial" panose="020B0604020202020204" pitchFamily="34" charset="0"/>
                <a:ea typeface="Courier New" panose="02070309020205020404" pitchFamily="49" charset="0"/>
                <a:cs typeface="Courier New" panose="02070309020205020404" pitchFamily="49" charset="0"/>
              </a:rPr>
              <a:t>LEADING - A wide range of additional transition support is available at key points e.g. extra visits; photobooks; wider liaison between providers. Communication between settings is highly effective. All CYPs are confident about moving to their new setting </a:t>
            </a: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marR="8890" lvl="0" indent="-342900" fontAlgn="base">
              <a:lnSpc>
                <a:spcPct val="109000"/>
              </a:lnSpc>
              <a:spcAft>
                <a:spcPts val="15"/>
              </a:spcAft>
              <a:buClr>
                <a:srgbClr val="000000"/>
              </a:buClr>
              <a:buSzPts val="1100"/>
              <a:buFont typeface="Courier New" panose="02070309020205020404" pitchFamily="49" charset="0"/>
              <a:buChar char="o"/>
            </a:pPr>
            <a:endParaRPr lang="en-GB" sz="1600" u="none" strike="noStrike" dirty="0">
              <a:solidFill>
                <a:srgbClr val="00206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89814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Screenshot of Provision Expected at SEN Support webpage">
            <a:extLst>
              <a:ext uri="{FF2B5EF4-FFF2-40B4-BE49-F238E27FC236}">
                <a16:creationId xmlns:a16="http://schemas.microsoft.com/office/drawing/2014/main" id="{A0655F83-9454-4FFB-8884-79C846756CD7}"/>
              </a:ext>
            </a:extLst>
          </p:cNvPr>
          <p:cNvPicPr>
            <a:picLocks noChangeAspect="1"/>
          </p:cNvPicPr>
          <p:nvPr/>
        </p:nvPicPr>
        <p:blipFill>
          <a:blip r:embed="rId3"/>
          <a:stretch>
            <a:fillRect/>
          </a:stretch>
        </p:blipFill>
        <p:spPr>
          <a:xfrm>
            <a:off x="2690116" y="1064131"/>
            <a:ext cx="3928702" cy="4669426"/>
          </a:xfrm>
          <a:prstGeom prst="rect">
            <a:avLst/>
          </a:prstGeom>
        </p:spPr>
      </p:pic>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56542" y="324959"/>
            <a:ext cx="11341680" cy="839166"/>
          </a:xfrm>
        </p:spPr>
        <p:txBody>
          <a:bodyPr>
            <a:normAutofit fontScale="90000"/>
          </a:bodyPr>
          <a:lstStyle/>
          <a:p>
            <a:r>
              <a:rPr lang="en-GB" sz="4000" dirty="0">
                <a:solidFill>
                  <a:srgbClr val="002060"/>
                </a:solidFill>
                <a:latin typeface="Arial"/>
                <a:cs typeface="Arial"/>
              </a:rPr>
              <a:t>PEaSS </a:t>
            </a:r>
            <a:r>
              <a:rPr lang="en-GB" sz="2200" b="0" dirty="0">
                <a:solidFill>
                  <a:srgbClr val="002060"/>
                </a:solidFill>
                <a:latin typeface="Arial"/>
                <a:cs typeface="Arial"/>
              </a:rPr>
              <a:t>(Provision Expected at SEN Support)</a:t>
            </a:r>
            <a:br>
              <a:rPr lang="en-GB" sz="4000" dirty="0">
                <a:solidFill>
                  <a:srgbClr val="002060"/>
                </a:solidFill>
              </a:rPr>
            </a:br>
            <a:endParaRPr lang="en-GB" sz="4000" dirty="0">
              <a:solidFill>
                <a:srgbClr val="002060"/>
              </a:solidFill>
              <a:latin typeface="Arial"/>
              <a:cs typeface="Arial"/>
            </a:endParaRPr>
          </a:p>
        </p:txBody>
      </p:sp>
      <p:sp>
        <p:nvSpPr>
          <p:cNvPr id="6" name="TextBox 5">
            <a:extLst>
              <a:ext uri="{FF2B5EF4-FFF2-40B4-BE49-F238E27FC236}">
                <a16:creationId xmlns:a16="http://schemas.microsoft.com/office/drawing/2014/main" id="{293AE18E-098E-435A-930D-E1562826D0C9}"/>
              </a:ext>
              <a:ext uri="{C183D7F6-B498-43B3-948B-1728B52AA6E4}">
                <adec:decorative xmlns:adec="http://schemas.microsoft.com/office/drawing/2017/decorative" val="1"/>
              </a:ext>
            </a:extLst>
          </p:cNvPr>
          <p:cNvSpPr txBox="1"/>
          <p:nvPr/>
        </p:nvSpPr>
        <p:spPr>
          <a:xfrm>
            <a:off x="3034167" y="1124443"/>
            <a:ext cx="4988382" cy="830997"/>
          </a:xfrm>
          <a:prstGeom prst="rect">
            <a:avLst/>
          </a:prstGeom>
          <a:noFill/>
        </p:spPr>
        <p:txBody>
          <a:bodyPr wrap="square" lIns="91440" tIns="45720" rIns="91440" bIns="45720" anchor="t">
            <a:spAutoFit/>
          </a:bodyPr>
          <a:lstStyle/>
          <a:p>
            <a:endParaRPr lang="en-GB" sz="2400" dirty="0">
              <a:solidFill>
                <a:srgbClr val="002060"/>
              </a:solidFill>
              <a:latin typeface="Arial" panose="020B0604020202020204" pitchFamily="34" charset="0"/>
              <a:cs typeface="Arial" panose="020B0604020202020204" pitchFamily="34" charset="0"/>
            </a:endParaRPr>
          </a:p>
          <a:p>
            <a:endParaRPr lang="en-GB" sz="2400" b="0" i="0" dirty="0">
              <a:solidFill>
                <a:srgbClr val="002060"/>
              </a:solidFill>
              <a:effectLst/>
              <a:latin typeface="Arial" panose="020B0604020202020204" pitchFamily="34" charset="0"/>
              <a:cs typeface="Arial" panose="020B0604020202020204" pitchFamily="34" charset="0"/>
            </a:endParaRP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711584" y="79814"/>
            <a:ext cx="2359146" cy="1044629"/>
          </a:xfrm>
          <a:prstGeom prst="rect">
            <a:avLst/>
          </a:prstGeom>
        </p:spPr>
      </p:pic>
      <p:sp>
        <p:nvSpPr>
          <p:cNvPr id="18" name="TextBox 17">
            <a:extLst>
              <a:ext uri="{FF2B5EF4-FFF2-40B4-BE49-F238E27FC236}">
                <a16:creationId xmlns:a16="http://schemas.microsoft.com/office/drawing/2014/main" id="{AD9923BF-D428-4C8F-8C9C-DD8F02198D27}"/>
              </a:ext>
              <a:ext uri="{C183D7F6-B498-43B3-948B-1728B52AA6E4}">
                <adec:decorative xmlns:adec="http://schemas.microsoft.com/office/drawing/2017/decorative" val="1"/>
              </a:ext>
            </a:extLst>
          </p:cNvPr>
          <p:cNvSpPr txBox="1"/>
          <p:nvPr/>
        </p:nvSpPr>
        <p:spPr>
          <a:xfrm>
            <a:off x="3659816" y="975694"/>
            <a:ext cx="4920551" cy="373757"/>
          </a:xfrm>
          <a:prstGeom prst="rect">
            <a:avLst/>
          </a:prstGeom>
          <a:noFill/>
        </p:spPr>
        <p:txBody>
          <a:bodyPr wrap="square">
            <a:spAutoFit/>
          </a:bodyPr>
          <a:lstStyle/>
          <a:p>
            <a:pPr marL="1905" marR="704215" indent="-234950">
              <a:lnSpc>
                <a:spcPct val="107000"/>
              </a:lnSpc>
              <a:spcAft>
                <a:spcPts val="55"/>
              </a:spcAft>
            </a:pPr>
            <a:r>
              <a:rPr lang="en-GB" sz="1800" dirty="0">
                <a:solidFill>
                  <a:srgbClr val="000000"/>
                </a:solidFill>
                <a:effectLst/>
                <a:latin typeface="Calibri" panose="020F0502020204030204" pitchFamily="34" charset="0"/>
                <a:ea typeface="Calibri" panose="020F0502020204030204" pitchFamily="34" charset="0"/>
              </a:rPr>
              <a:t> </a:t>
            </a:r>
            <a:endParaRPr lang="en-GB" sz="1200" dirty="0">
              <a:solidFill>
                <a:srgbClr val="000000"/>
              </a:solidFill>
              <a:effectLst/>
              <a:latin typeface="Arial" panose="020B0604020202020204" pitchFamily="34" charset="0"/>
              <a:ea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5">
            <p14:nvContentPartPr>
              <p14:cNvPr id="33" name="Ink 32">
                <a:extLst>
                  <a:ext uri="{FF2B5EF4-FFF2-40B4-BE49-F238E27FC236}">
                    <a16:creationId xmlns:a16="http://schemas.microsoft.com/office/drawing/2014/main" id="{A66322A9-3B63-4116-B2A4-4A6F6E8922FE}"/>
                  </a:ext>
                  <a:ext uri="{C183D7F6-B498-43B3-948B-1728B52AA6E4}">
                    <adec:decorative xmlns:adec="http://schemas.microsoft.com/office/drawing/2017/decorative" val="1"/>
                  </a:ext>
                </a:extLst>
              </p14:cNvPr>
              <p14:cNvContentPartPr/>
              <p14:nvPr/>
            </p14:nvContentPartPr>
            <p14:xfrm>
              <a:off x="2596085" y="5771967"/>
              <a:ext cx="360" cy="360"/>
            </p14:xfrm>
          </p:contentPart>
        </mc:Choice>
        <mc:Fallback>
          <p:pic>
            <p:nvPicPr>
              <p:cNvPr id="33" name="Ink 32">
                <a:extLst>
                  <a:ext uri="{FF2B5EF4-FFF2-40B4-BE49-F238E27FC236}">
                    <a16:creationId xmlns:a16="http://schemas.microsoft.com/office/drawing/2014/main" id="{A66322A9-3B63-4116-B2A4-4A6F6E8922FE}"/>
                  </a:ext>
                  <a:ext uri="{C183D7F6-B498-43B3-948B-1728B52AA6E4}">
                    <adec:decorative xmlns:adec="http://schemas.microsoft.com/office/drawing/2017/decorative" val="1"/>
                  </a:ext>
                </a:extLst>
              </p:cNvPr>
              <p:cNvPicPr/>
              <p:nvPr/>
            </p:nvPicPr>
            <p:blipFill>
              <a:blip r:embed="rId6"/>
              <a:stretch>
                <a:fillRect/>
              </a:stretch>
            </p:blipFill>
            <p:spPr>
              <a:xfrm>
                <a:off x="2587085" y="5762967"/>
                <a:ext cx="18000" cy="18000"/>
              </a:xfrm>
              <a:prstGeom prst="rect">
                <a:avLst/>
              </a:prstGeom>
            </p:spPr>
          </p:pic>
        </mc:Fallback>
      </mc:AlternateContent>
      <p:pic>
        <p:nvPicPr>
          <p:cNvPr id="43" name="Picture 42" descr="SEND Norfolk Logo.  Image of four people including one person in a wheelchair and a child.  SEND text is multi-coloured.">
            <a:extLst>
              <a:ext uri="{FF2B5EF4-FFF2-40B4-BE49-F238E27FC236}">
                <a16:creationId xmlns:a16="http://schemas.microsoft.com/office/drawing/2014/main" id="{D2B36BF9-91C3-43FD-B887-DFE279198E36}"/>
              </a:ext>
            </a:extLst>
          </p:cNvPr>
          <p:cNvPicPr>
            <a:picLocks noChangeAspect="1"/>
          </p:cNvPicPr>
          <p:nvPr/>
        </p:nvPicPr>
        <p:blipFill>
          <a:blip r:embed="rId7"/>
          <a:stretch>
            <a:fillRect/>
          </a:stretch>
        </p:blipFill>
        <p:spPr>
          <a:xfrm>
            <a:off x="10784648" y="5422899"/>
            <a:ext cx="1547440" cy="1547440"/>
          </a:xfrm>
          <a:prstGeom prst="rect">
            <a:avLst/>
          </a:prstGeom>
        </p:spPr>
      </p:pic>
      <p:pic>
        <p:nvPicPr>
          <p:cNvPr id="44" name="Picture 7" descr="Norfolk County Council Flourish Logo.  Image of a person with their arms raised in front of a blue, yellow and pink image.">
            <a:extLst>
              <a:ext uri="{FF2B5EF4-FFF2-40B4-BE49-F238E27FC236}">
                <a16:creationId xmlns:a16="http://schemas.microsoft.com/office/drawing/2014/main" id="{51808D69-E750-45DC-8715-9A33AB3872B8}"/>
              </a:ext>
            </a:extLst>
          </p:cNvPr>
          <p:cNvPicPr>
            <a:picLocks noChangeAspect="1"/>
          </p:cNvPicPr>
          <p:nvPr/>
        </p:nvPicPr>
        <p:blipFill>
          <a:blip r:embed="rId8"/>
          <a:stretch>
            <a:fillRect/>
          </a:stretch>
        </p:blipFill>
        <p:spPr>
          <a:xfrm>
            <a:off x="9227457" y="5683957"/>
            <a:ext cx="1663700" cy="1094229"/>
          </a:xfrm>
          <a:prstGeom prst="rect">
            <a:avLst/>
          </a:prstGeom>
        </p:spPr>
      </p:pic>
      <p:pic>
        <p:nvPicPr>
          <p:cNvPr id="19" name="Picture 18" descr="Screen shot of a Provision Expected at SEN support poster">
            <a:extLst>
              <a:ext uri="{FF2B5EF4-FFF2-40B4-BE49-F238E27FC236}">
                <a16:creationId xmlns:a16="http://schemas.microsoft.com/office/drawing/2014/main" id="{CA502D2D-0DB9-4F3F-A531-62053D85CFBF}"/>
              </a:ext>
            </a:extLst>
          </p:cNvPr>
          <p:cNvPicPr>
            <a:picLocks noChangeAspect="1"/>
          </p:cNvPicPr>
          <p:nvPr/>
        </p:nvPicPr>
        <p:blipFill>
          <a:blip r:embed="rId9"/>
          <a:stretch>
            <a:fillRect/>
          </a:stretch>
        </p:blipFill>
        <p:spPr>
          <a:xfrm>
            <a:off x="6791326" y="994331"/>
            <a:ext cx="3427713" cy="4790128"/>
          </a:xfrm>
          <a:prstGeom prst="rect">
            <a:avLst/>
          </a:prstGeom>
        </p:spPr>
      </p:pic>
      <p:grpSp>
        <p:nvGrpSpPr>
          <p:cNvPr id="22" name="Group 21" descr="Handout Logo">
            <a:extLst>
              <a:ext uri="{FF2B5EF4-FFF2-40B4-BE49-F238E27FC236}">
                <a16:creationId xmlns:a16="http://schemas.microsoft.com/office/drawing/2014/main" id="{701E1367-9B87-4140-98BA-651FE54BD6BC}"/>
              </a:ext>
            </a:extLst>
          </p:cNvPr>
          <p:cNvGrpSpPr/>
          <p:nvPr/>
        </p:nvGrpSpPr>
        <p:grpSpPr>
          <a:xfrm>
            <a:off x="3174293" y="5851445"/>
            <a:ext cx="979714" cy="1006555"/>
            <a:chOff x="7790985" y="5731715"/>
            <a:chExt cx="979714" cy="1006555"/>
          </a:xfrm>
        </p:grpSpPr>
        <p:sp>
          <p:nvSpPr>
            <p:cNvPr id="23" name="TextBox 22">
              <a:extLst>
                <a:ext uri="{FF2B5EF4-FFF2-40B4-BE49-F238E27FC236}">
                  <a16:creationId xmlns:a16="http://schemas.microsoft.com/office/drawing/2014/main" id="{6B1ECACD-8E49-4118-A614-27DD999B02DE}"/>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24" name="Graphic 23" descr="Document outline">
              <a:extLst>
                <a:ext uri="{FF2B5EF4-FFF2-40B4-BE49-F238E27FC236}">
                  <a16:creationId xmlns:a16="http://schemas.microsoft.com/office/drawing/2014/main" id="{1B8AF4B6-7B49-49FD-8056-16AC941BDA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46571" y="5731715"/>
              <a:ext cx="668543" cy="668543"/>
            </a:xfrm>
            <a:prstGeom prst="rect">
              <a:avLst/>
            </a:prstGeom>
          </p:spPr>
        </p:pic>
      </p:grpSp>
      <p:sp>
        <p:nvSpPr>
          <p:cNvPr id="25" name="TextBox 24">
            <a:extLst>
              <a:ext uri="{FF2B5EF4-FFF2-40B4-BE49-F238E27FC236}">
                <a16:creationId xmlns:a16="http://schemas.microsoft.com/office/drawing/2014/main" id="{9E603201-D17B-48E7-8BD8-10B53DE59132}"/>
              </a:ext>
            </a:extLst>
          </p:cNvPr>
          <p:cNvSpPr txBox="1"/>
          <p:nvPr/>
        </p:nvSpPr>
        <p:spPr>
          <a:xfrm>
            <a:off x="4154007" y="5976777"/>
            <a:ext cx="5448687" cy="738664"/>
          </a:xfrm>
          <a:prstGeom prst="rect">
            <a:avLst/>
          </a:prstGeom>
          <a:noFill/>
        </p:spPr>
        <p:txBody>
          <a:bodyPr wrap="square">
            <a:spAutoFit/>
          </a:bodyPr>
          <a:lstStyle/>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Provision Expected at SEN Support</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PEaSS posters</a:t>
            </a:r>
          </a:p>
          <a:p>
            <a:endParaRPr lang="en-GB" sz="1400" dirty="0">
              <a:solidFill>
                <a:srgbClr val="002060"/>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B6B5600-B640-4D5B-935A-C2ECFB0793FD}"/>
              </a:ext>
              <a:ext uri="{C183D7F6-B498-43B3-948B-1728B52AA6E4}">
                <adec:decorative xmlns:adec="http://schemas.microsoft.com/office/drawing/2017/decorative" val="1"/>
              </a:ext>
            </a:extLst>
          </p:cNvPr>
          <p:cNvSpPr/>
          <p:nvPr/>
        </p:nvSpPr>
        <p:spPr>
          <a:xfrm>
            <a:off x="10365322" y="2260596"/>
            <a:ext cx="1663700" cy="20211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70862588-0BC8-4269-9887-0B27B74BD196}"/>
              </a:ext>
            </a:extLst>
          </p:cNvPr>
          <p:cNvSpPr txBox="1"/>
          <p:nvPr/>
        </p:nvSpPr>
        <p:spPr>
          <a:xfrm>
            <a:off x="10374559" y="2363246"/>
            <a:ext cx="1660712" cy="1815882"/>
          </a:xfrm>
          <a:prstGeom prst="rect">
            <a:avLst/>
          </a:prstGeom>
          <a:noFill/>
        </p:spPr>
        <p:txBody>
          <a:bodyPr wrap="square" rtlCol="0">
            <a:spAutoFit/>
          </a:bodyPr>
          <a:lstStyle/>
          <a:p>
            <a:r>
              <a:rPr lang="en-GB" sz="1600" b="0" i="0" u="none" strike="noStrike" dirty="0">
                <a:solidFill>
                  <a:srgbClr val="002060"/>
                </a:solidFill>
                <a:effectLst/>
                <a:latin typeface="Arial" panose="020B0604020202020204" pitchFamily="34" charset="0"/>
                <a:cs typeface="Arial" panose="020B0604020202020204" pitchFamily="34" charset="0"/>
              </a:rPr>
              <a:t>Posters contain hyperlinks to strategies to try and key sources of guidance or resources</a:t>
            </a:r>
            <a:endParaRPr lang="en-GB" sz="1600" dirty="0">
              <a:solidFill>
                <a:srgbClr val="002060"/>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2943D390-FEFE-4D92-AA5D-45B833162EF0}"/>
              </a:ext>
              <a:ext uri="{C183D7F6-B498-43B3-948B-1728B52AA6E4}">
                <adec:decorative xmlns:adec="http://schemas.microsoft.com/office/drawing/2017/decorative" val="1"/>
              </a:ext>
            </a:extLst>
          </p:cNvPr>
          <p:cNvCxnSpPr>
            <a:cxnSpLocks/>
          </p:cNvCxnSpPr>
          <p:nvPr/>
        </p:nvCxnSpPr>
        <p:spPr>
          <a:xfrm flipH="1">
            <a:off x="10135912" y="3389395"/>
            <a:ext cx="22728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8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4228665"/>
              </p:ext>
            </p:extLst>
          </p:nvPr>
        </p:nvGraphicFramePr>
        <p:xfrm>
          <a:off x="1021593" y="1587295"/>
          <a:ext cx="10449284" cy="417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grpSp>
        <p:nvGrpSpPr>
          <p:cNvPr id="9" name="Group 8" descr="Handout Logo">
            <a:extLst>
              <a:ext uri="{FF2B5EF4-FFF2-40B4-BE49-F238E27FC236}">
                <a16:creationId xmlns:a16="http://schemas.microsoft.com/office/drawing/2014/main" id="{6142042D-E95C-4519-8170-67DB6273E4D6}"/>
              </a:ext>
            </a:extLst>
          </p:cNvPr>
          <p:cNvGrpSpPr/>
          <p:nvPr/>
        </p:nvGrpSpPr>
        <p:grpSpPr>
          <a:xfrm>
            <a:off x="3104560" y="5737864"/>
            <a:ext cx="979714" cy="1006555"/>
            <a:chOff x="7790985" y="5731715"/>
            <a:chExt cx="979714" cy="1006555"/>
          </a:xfrm>
        </p:grpSpPr>
        <p:sp>
          <p:nvSpPr>
            <p:cNvPr id="10" name="TextBox 9">
              <a:extLst>
                <a:ext uri="{FF2B5EF4-FFF2-40B4-BE49-F238E27FC236}">
                  <a16:creationId xmlns:a16="http://schemas.microsoft.com/office/drawing/2014/main" id="{8190E852-935F-4B89-A403-CB04230F8DB3}"/>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1" name="Graphic 10" descr="Document outline">
              <a:extLst>
                <a:ext uri="{FF2B5EF4-FFF2-40B4-BE49-F238E27FC236}">
                  <a16:creationId xmlns:a16="http://schemas.microsoft.com/office/drawing/2014/main" id="{2388BF46-DFB6-426C-90E1-4B50FB43BD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46571" y="5731715"/>
              <a:ext cx="668543" cy="668543"/>
            </a:xfrm>
            <a:prstGeom prst="rect">
              <a:avLst/>
            </a:prstGeom>
          </p:spPr>
        </p:pic>
      </p:grpSp>
      <p:sp>
        <p:nvSpPr>
          <p:cNvPr id="12" name="TextBox 11">
            <a:extLst>
              <a:ext uri="{FF2B5EF4-FFF2-40B4-BE49-F238E27FC236}">
                <a16:creationId xmlns:a16="http://schemas.microsoft.com/office/drawing/2014/main" id="{93436ABC-2542-469B-AB68-3EC956B1F74E}"/>
              </a:ext>
            </a:extLst>
          </p:cNvPr>
          <p:cNvSpPr txBox="1"/>
          <p:nvPr/>
        </p:nvSpPr>
        <p:spPr>
          <a:xfrm>
            <a:off x="4046902" y="5767279"/>
            <a:ext cx="5448687" cy="954107"/>
          </a:xfrm>
          <a:prstGeom prst="rect">
            <a:avLst/>
          </a:prstGeom>
          <a:noFill/>
        </p:spPr>
        <p:txBody>
          <a:bodyPr wrap="square">
            <a:spAutoFit/>
          </a:bodyPr>
          <a:lstStyle/>
          <a:p>
            <a:r>
              <a:rPr lang="en-GB" sz="1400" dirty="0">
                <a:solidFill>
                  <a:srgbClr val="002060"/>
                </a:solidFill>
                <a:latin typeface="Arial" panose="020B0604020202020204" pitchFamily="34" charset="0"/>
                <a:cs typeface="Arial" panose="020B0604020202020204" pitchFamily="34" charset="0"/>
              </a:rPr>
              <a:t>4.    Shared example - Polly</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Provision Expected at SEN Support</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PEaSS posters</a:t>
            </a:r>
          </a:p>
          <a:p>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49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3076861"/>
              </p:ext>
            </p:extLst>
          </p:nvPr>
        </p:nvGraphicFramePr>
        <p:xfrm>
          <a:off x="1021593" y="1587295"/>
          <a:ext cx="10449284" cy="417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grpSp>
        <p:nvGrpSpPr>
          <p:cNvPr id="9" name="Group 8" descr="Handout Logo">
            <a:extLst>
              <a:ext uri="{FF2B5EF4-FFF2-40B4-BE49-F238E27FC236}">
                <a16:creationId xmlns:a16="http://schemas.microsoft.com/office/drawing/2014/main" id="{612EBFE3-EF33-4AA0-9337-741EA9E4CDDA}"/>
              </a:ext>
            </a:extLst>
          </p:cNvPr>
          <p:cNvGrpSpPr/>
          <p:nvPr/>
        </p:nvGrpSpPr>
        <p:grpSpPr>
          <a:xfrm>
            <a:off x="3174293" y="5719584"/>
            <a:ext cx="979714" cy="1006555"/>
            <a:chOff x="7790985" y="5731715"/>
            <a:chExt cx="979714" cy="1006555"/>
          </a:xfrm>
        </p:grpSpPr>
        <p:sp>
          <p:nvSpPr>
            <p:cNvPr id="10" name="TextBox 9">
              <a:extLst>
                <a:ext uri="{FF2B5EF4-FFF2-40B4-BE49-F238E27FC236}">
                  <a16:creationId xmlns:a16="http://schemas.microsoft.com/office/drawing/2014/main" id="{8720017B-5A61-4719-8C72-ACF6BA2E170B}"/>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1" name="Graphic 10" descr="Document outline">
              <a:extLst>
                <a:ext uri="{FF2B5EF4-FFF2-40B4-BE49-F238E27FC236}">
                  <a16:creationId xmlns:a16="http://schemas.microsoft.com/office/drawing/2014/main" id="{C176392D-5EF8-4A17-A1CF-2D858F854A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46571" y="5731715"/>
              <a:ext cx="668543" cy="668543"/>
            </a:xfrm>
            <a:prstGeom prst="rect">
              <a:avLst/>
            </a:prstGeom>
          </p:spPr>
        </p:pic>
      </p:grpSp>
      <p:sp>
        <p:nvSpPr>
          <p:cNvPr id="12" name="TextBox 11">
            <a:extLst>
              <a:ext uri="{FF2B5EF4-FFF2-40B4-BE49-F238E27FC236}">
                <a16:creationId xmlns:a16="http://schemas.microsoft.com/office/drawing/2014/main" id="{229AE495-0246-404B-AB67-EEE27D2ACF21}"/>
              </a:ext>
            </a:extLst>
          </p:cNvPr>
          <p:cNvSpPr txBox="1"/>
          <p:nvPr/>
        </p:nvSpPr>
        <p:spPr>
          <a:xfrm>
            <a:off x="4154007" y="5767279"/>
            <a:ext cx="5448687" cy="954107"/>
          </a:xfrm>
          <a:prstGeom prst="rect">
            <a:avLst/>
          </a:prstGeom>
          <a:noFill/>
        </p:spPr>
        <p:txBody>
          <a:bodyPr wrap="square">
            <a:spAutoFit/>
          </a:bodyPr>
          <a:lstStyle/>
          <a:p>
            <a:r>
              <a:rPr lang="en-GB" sz="1400" dirty="0">
                <a:solidFill>
                  <a:srgbClr val="002060"/>
                </a:solidFill>
                <a:latin typeface="Arial" panose="020B0604020202020204" pitchFamily="34" charset="0"/>
                <a:cs typeface="Arial" panose="020B0604020202020204" pitchFamily="34" charset="0"/>
              </a:rPr>
              <a:t>6.   Shared example - Jake</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Provision Expected at SEN Support full version</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PEaSS posters</a:t>
            </a:r>
          </a:p>
          <a:p>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161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729050" y="1395572"/>
            <a:ext cx="11341680" cy="1749820"/>
          </a:xfrm>
        </p:spPr>
        <p:txBody>
          <a:bodyPr>
            <a:normAutofit/>
          </a:bodyPr>
          <a:lstStyle/>
          <a:p>
            <a:r>
              <a:rPr lang="en-GB" sz="4000" dirty="0">
                <a:solidFill>
                  <a:srgbClr val="002060"/>
                </a:solidFill>
                <a:latin typeface="Arial"/>
                <a:cs typeface="Arial"/>
              </a:rPr>
              <a:t>Any Questions?</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9004034"/>
              </p:ext>
            </p:extLst>
          </p:nvPr>
        </p:nvGraphicFramePr>
        <p:xfrm>
          <a:off x="1021593" y="1587295"/>
          <a:ext cx="10449284" cy="417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145108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Appendices</a:t>
            </a:r>
            <a:endParaRPr lang="en-GB" sz="4000" dirty="0">
              <a:latin typeface="Arial"/>
              <a:cs typeface="Arial"/>
            </a:endParaRP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nvGraphicFramePr>
        <p:xfrm>
          <a:off x="1021593" y="1587295"/>
          <a:ext cx="10449284" cy="4179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sp>
        <p:nvSpPr>
          <p:cNvPr id="9" name="TextBox 8">
            <a:extLst>
              <a:ext uri="{FF2B5EF4-FFF2-40B4-BE49-F238E27FC236}">
                <a16:creationId xmlns:a16="http://schemas.microsoft.com/office/drawing/2014/main" id="{B82A5443-8AEA-4859-9188-76415B369C47}"/>
              </a:ext>
            </a:extLst>
          </p:cNvPr>
          <p:cNvSpPr txBox="1"/>
          <p:nvPr/>
        </p:nvSpPr>
        <p:spPr>
          <a:xfrm>
            <a:off x="575395" y="1815008"/>
            <a:ext cx="7911059" cy="4462760"/>
          </a:xfrm>
          <a:prstGeom prst="rect">
            <a:avLst/>
          </a:prstGeom>
          <a:noFill/>
        </p:spPr>
        <p:txBody>
          <a:bodyPr wrap="square" lIns="91440" tIns="45720" rIns="91440" bIns="45720" anchor="t">
            <a:spAutoFit/>
          </a:bodyPr>
          <a:lstStyle/>
          <a:p>
            <a:r>
              <a:rPr lang="en-GB" sz="2000" b="1" u="sng" dirty="0">
                <a:solidFill>
                  <a:srgbClr val="002060"/>
                </a:solidFill>
                <a:latin typeface="Arial"/>
                <a:cs typeface="Arial"/>
              </a:rPr>
              <a:t>Example slides to support facilitators</a:t>
            </a:r>
          </a:p>
          <a:p>
            <a:endParaRPr lang="en-GB" sz="1600" dirty="0">
              <a:solidFill>
                <a:srgbClr val="002060"/>
              </a:solidFill>
              <a:latin typeface="Arial"/>
              <a:cs typeface="Arial"/>
            </a:endParaRPr>
          </a:p>
          <a:p>
            <a:r>
              <a:rPr lang="en-GB" sz="2000" dirty="0">
                <a:solidFill>
                  <a:srgbClr val="002060"/>
                </a:solidFill>
                <a:latin typeface="Arial"/>
                <a:cs typeface="Arial"/>
              </a:rPr>
              <a:t>Slide 7:  	Reflection on current processes</a:t>
            </a:r>
          </a:p>
          <a:p>
            <a:r>
              <a:rPr lang="en-GB" sz="2000" dirty="0">
                <a:solidFill>
                  <a:srgbClr val="002060"/>
                </a:solidFill>
                <a:latin typeface="Arial"/>
                <a:cs typeface="Arial"/>
              </a:rPr>
              <a:t>Slide 11: 	INDES Shared Example discussion: Polly</a:t>
            </a:r>
          </a:p>
          <a:p>
            <a:r>
              <a:rPr lang="en-GB" sz="2000" dirty="0">
                <a:solidFill>
                  <a:srgbClr val="002060"/>
                </a:solidFill>
                <a:latin typeface="Arial"/>
                <a:cs typeface="Arial"/>
              </a:rPr>
              <a:t>Slide 13: 	INDES Shared Example discussion: Jake</a:t>
            </a:r>
          </a:p>
          <a:p>
            <a:r>
              <a:rPr lang="en-GB" sz="2000" dirty="0">
                <a:solidFill>
                  <a:srgbClr val="002060"/>
                </a:solidFill>
                <a:latin typeface="Arial"/>
                <a:cs typeface="Arial"/>
              </a:rPr>
              <a:t>Slide 17: 	Implementing the INDES</a:t>
            </a:r>
          </a:p>
          <a:p>
            <a:r>
              <a:rPr lang="en-GB" sz="2000" dirty="0">
                <a:solidFill>
                  <a:srgbClr val="002060"/>
                </a:solidFill>
                <a:latin typeface="Arial"/>
                <a:cs typeface="Arial"/>
              </a:rPr>
              <a:t>Slide 24: 	PEaSS Shared Example: Polly</a:t>
            </a:r>
          </a:p>
          <a:p>
            <a:r>
              <a:rPr lang="en-GB" sz="2000" dirty="0">
                <a:solidFill>
                  <a:srgbClr val="002060"/>
                </a:solidFill>
                <a:latin typeface="Arial"/>
                <a:cs typeface="Arial"/>
              </a:rPr>
              <a:t>Slide 25: 	PEaSS Shared Example: Jake</a:t>
            </a:r>
          </a:p>
          <a:p>
            <a:endParaRPr lang="en-GB" sz="1600" dirty="0">
              <a:solidFill>
                <a:srgbClr val="002060"/>
              </a:solidFill>
              <a:latin typeface="Arial"/>
              <a:cs typeface="Arial"/>
            </a:endParaRPr>
          </a:p>
          <a:p>
            <a:endParaRPr lang="en-GB" sz="1600" dirty="0">
              <a:solidFill>
                <a:srgbClr val="002060"/>
              </a:solidFill>
              <a:latin typeface="Arial"/>
              <a:cs typeface="Arial"/>
            </a:endParaRPr>
          </a:p>
          <a:p>
            <a:endParaRPr lang="en-GB" sz="2400" dirty="0">
              <a:solidFill>
                <a:srgbClr val="002060"/>
              </a:solidFill>
              <a:latin typeface="Arial"/>
              <a:cs typeface="Arial"/>
            </a:endParaRPr>
          </a:p>
          <a:p>
            <a:endParaRPr lang="en-GB" sz="2400" dirty="0">
              <a:solidFill>
                <a:srgbClr val="002060"/>
              </a:solidFill>
              <a:latin typeface="Arial"/>
              <a:cs typeface="Arial"/>
            </a:endParaRPr>
          </a:p>
          <a:p>
            <a:r>
              <a:rPr lang="en-GB" sz="2400" dirty="0">
                <a:solidFill>
                  <a:srgbClr val="002060"/>
                </a:solidFill>
                <a:latin typeface="Arial"/>
                <a:cs typeface="Arial"/>
              </a:rPr>
              <a:t> </a:t>
            </a:r>
            <a:endParaRPr lang="en-GB" dirty="0">
              <a:solidFill>
                <a:srgbClr val="002060"/>
              </a:solidFill>
            </a:endParaRPr>
          </a:p>
          <a:p>
            <a:endParaRPr lang="en-GB" sz="2400" b="0" i="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57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Reflection on current processes</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161AC2C2-1A9D-4EE8-A26C-E7D2F61C8969}"/>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858AA9C2-3298-4F2B-804C-C0091CD7250E}"/>
              </a:ext>
            </a:extLst>
          </p:cNvPr>
          <p:cNvPicPr>
            <a:picLocks noChangeAspect="1"/>
          </p:cNvPicPr>
          <p:nvPr/>
        </p:nvPicPr>
        <p:blipFill>
          <a:blip r:embed="rId5"/>
          <a:stretch>
            <a:fillRect/>
          </a:stretch>
        </p:blipFill>
        <p:spPr>
          <a:xfrm>
            <a:off x="9232899" y="5694028"/>
            <a:ext cx="1663700" cy="1094229"/>
          </a:xfrm>
          <a:prstGeom prst="rect">
            <a:avLst/>
          </a:prstGeom>
        </p:spPr>
      </p:pic>
      <p:sp>
        <p:nvSpPr>
          <p:cNvPr id="9" name="TextBox 8">
            <a:extLst>
              <a:ext uri="{FF2B5EF4-FFF2-40B4-BE49-F238E27FC236}">
                <a16:creationId xmlns:a16="http://schemas.microsoft.com/office/drawing/2014/main" id="{5958C2F5-AFE5-4536-9C90-16076B1E5C33}"/>
              </a:ext>
            </a:extLst>
          </p:cNvPr>
          <p:cNvSpPr txBox="1"/>
          <p:nvPr/>
        </p:nvSpPr>
        <p:spPr>
          <a:xfrm>
            <a:off x="682696" y="2495094"/>
            <a:ext cx="11127078" cy="2730043"/>
          </a:xfrm>
          <a:prstGeom prst="rect">
            <a:avLst/>
          </a:prstGeom>
          <a:noFill/>
          <a:ln>
            <a:solidFill>
              <a:srgbClr val="002060"/>
            </a:solidFill>
          </a:ln>
        </p:spPr>
        <p:txBody>
          <a:bodyPr wrap="square" lIns="91440" tIns="45720" rIns="91440" bIns="45720" anchor="t">
            <a:spAutoFit/>
          </a:bodyPr>
          <a:lstStyle/>
          <a:p>
            <a:pPr algn="ctr">
              <a:lnSpc>
                <a:spcPct val="150000"/>
              </a:lnSpc>
            </a:pPr>
            <a:r>
              <a:rPr lang="en-GB" dirty="0">
                <a:solidFill>
                  <a:srgbClr val="002060"/>
                </a:solidFill>
                <a:latin typeface="Arial" panose="020B0604020202020204" pitchFamily="34" charset="0"/>
                <a:cs typeface="Arial" panose="020B0604020202020204" pitchFamily="34" charset="0"/>
              </a:rPr>
              <a:t>Key Questions to consider which may aid in facilitating discussion:</a:t>
            </a:r>
          </a:p>
          <a:p>
            <a:pPr marL="179705" indent="-171450">
              <a:lnSpc>
                <a:spcPct val="150000"/>
              </a:lnSpc>
              <a:buFont typeface="Arial" panose="020B0604020202020204" pitchFamily="34" charset="0"/>
              <a:buChar char="•"/>
            </a:pPr>
            <a:r>
              <a:rPr lang="en-GB" sz="1400">
                <a:solidFill>
                  <a:srgbClr val="002060"/>
                </a:solidFill>
                <a:latin typeface="Arial"/>
                <a:cs typeface="Arial"/>
              </a:rPr>
              <a:t>How does our setting’s/multi-academy trust’s policy outline how we identify need?</a:t>
            </a:r>
          </a:p>
          <a:p>
            <a:pPr marL="179705" indent="-1714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Does our SEN Information Report outline how we identify need?  Is this communicated clearly to parents/community?</a:t>
            </a:r>
            <a:endParaRPr lang="en-GB" sz="1400">
              <a:solidFill>
                <a:srgbClr val="002060"/>
              </a:solidFill>
              <a:latin typeface="Arial" panose="020B0604020202020204" pitchFamily="34" charset="0"/>
              <a:cs typeface="Arial" panose="020B0604020202020204" pitchFamily="34" charset="0"/>
            </a:endParaRPr>
          </a:p>
          <a:p>
            <a:pPr marL="179705" indent="-1714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What does the APDR cycle look like in our setting? Who is involved in re-assessing need and reviewing provision regularly?  Is it effective?</a:t>
            </a:r>
            <a:endParaRPr lang="en-GB" sz="1400">
              <a:solidFill>
                <a:srgbClr val="002060"/>
              </a:solidFill>
              <a:latin typeface="Arial" panose="020B0604020202020204" pitchFamily="34" charset="0"/>
              <a:cs typeface="Arial" panose="020B0604020202020204" pitchFamily="34" charset="0"/>
            </a:endParaRPr>
          </a:p>
          <a:p>
            <a:pPr marL="179705" indent="-1714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What regular training is in place for staff?</a:t>
            </a:r>
            <a:endParaRPr lang="en-GB" sz="1400">
              <a:solidFill>
                <a:srgbClr val="002060"/>
              </a:solidFill>
              <a:latin typeface="Arial" panose="020B0604020202020204" pitchFamily="34" charset="0"/>
              <a:cs typeface="Arial" panose="020B0604020202020204" pitchFamily="34" charset="0"/>
            </a:endParaRPr>
          </a:p>
          <a:p>
            <a:pPr marL="179705" indent="-1714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Do SLT and the SENDCO model and embed consistent, positive language when describing SEND?  How is negative/offensive language challenged? (Even if offense is not intended.)</a:t>
            </a:r>
            <a:endParaRPr lang="en-GB" sz="1400">
              <a:solidFill>
                <a:srgbClr val="002060"/>
              </a:solidFill>
              <a:latin typeface="Arial" panose="020B0604020202020204" pitchFamily="34" charset="0"/>
              <a:cs typeface="Arial" panose="020B0604020202020204" pitchFamily="34" charset="0"/>
            </a:endParaRPr>
          </a:p>
        </p:txBody>
      </p:sp>
      <p:sp>
        <p:nvSpPr>
          <p:cNvPr id="10" name="Rectangle 9" descr="Customer review outline">
            <a:extLst>
              <a:ext uri="{FF2B5EF4-FFF2-40B4-BE49-F238E27FC236}">
                <a16:creationId xmlns:a16="http://schemas.microsoft.com/office/drawing/2014/main" id="{C7BDB457-F1A8-4245-AAB1-FB48B73E186F}"/>
              </a:ext>
            </a:extLst>
          </p:cNvPr>
          <p:cNvSpPr/>
          <p:nvPr/>
        </p:nvSpPr>
        <p:spPr>
          <a:xfrm>
            <a:off x="575395" y="1404136"/>
            <a:ext cx="940809" cy="972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3992FA9F-9E4D-4291-A2F3-D74482CBA62C}"/>
              </a:ext>
            </a:extLst>
          </p:cNvPr>
          <p:cNvSpPr txBox="1"/>
          <p:nvPr/>
        </p:nvSpPr>
        <p:spPr>
          <a:xfrm>
            <a:off x="1723628" y="1537002"/>
            <a:ext cx="6668654" cy="369332"/>
          </a:xfrm>
          <a:prstGeom prst="rect">
            <a:avLst/>
          </a:prstGeom>
          <a:noFill/>
        </p:spPr>
        <p:txBody>
          <a:bodyPr wrap="square">
            <a:spAutoFit/>
          </a:bodyPr>
          <a:lstStyle/>
          <a:p>
            <a:pPr lvl="0" algn="l" rtl="0">
              <a:lnSpc>
                <a:spcPct val="100000"/>
              </a:lnSpc>
            </a:pPr>
            <a:r>
              <a:rPr lang="en-GB" sz="1800" dirty="0">
                <a:solidFill>
                  <a:srgbClr val="002060"/>
                </a:solidFill>
                <a:latin typeface="Arial"/>
                <a:cs typeface="Arial"/>
              </a:rPr>
              <a:t>How do we currently identify need? </a:t>
            </a:r>
            <a:endParaRPr lang="en-US" sz="1800" dirty="0">
              <a:solidFill>
                <a:srgbClr val="002060"/>
              </a:solidFill>
              <a:latin typeface="Arial"/>
              <a:cs typeface="Arial"/>
            </a:endParaRPr>
          </a:p>
        </p:txBody>
      </p:sp>
      <p:sp>
        <p:nvSpPr>
          <p:cNvPr id="13" name="TextBox 12">
            <a:extLst>
              <a:ext uri="{FF2B5EF4-FFF2-40B4-BE49-F238E27FC236}">
                <a16:creationId xmlns:a16="http://schemas.microsoft.com/office/drawing/2014/main" id="{C87E9032-C7BE-4D18-A2BE-9763711E9A29}"/>
              </a:ext>
            </a:extLst>
          </p:cNvPr>
          <p:cNvSpPr txBox="1"/>
          <p:nvPr/>
        </p:nvSpPr>
        <p:spPr>
          <a:xfrm>
            <a:off x="1723628" y="1950331"/>
            <a:ext cx="9747936" cy="369332"/>
          </a:xfrm>
          <a:prstGeom prst="rect">
            <a:avLst/>
          </a:prstGeom>
          <a:noFill/>
        </p:spPr>
        <p:txBody>
          <a:bodyPr wrap="square">
            <a:spAutoFit/>
          </a:bodyPr>
          <a:lstStyle/>
          <a:p>
            <a:pPr lvl="0" algn="l" rtl="0">
              <a:lnSpc>
                <a:spcPct val="100000"/>
              </a:lnSpc>
            </a:pPr>
            <a:r>
              <a:rPr lang="en-GB" sz="1800" dirty="0">
                <a:solidFill>
                  <a:srgbClr val="002060"/>
                </a:solidFill>
                <a:latin typeface="Arial"/>
                <a:cs typeface="Arial"/>
              </a:rPr>
              <a:t>Do we have a shared language and consistent process to identify need and plan provision? </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0630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8" name="Rectangle 7" descr="School girl outline">
            <a:extLst>
              <a:ext uri="{FF2B5EF4-FFF2-40B4-BE49-F238E27FC236}">
                <a16:creationId xmlns:a16="http://schemas.microsoft.com/office/drawing/2014/main" id="{96778715-F060-4B74-914E-14DDBA60C4C9}"/>
              </a:ext>
            </a:extLst>
          </p:cNvPr>
          <p:cNvSpPr/>
          <p:nvPr/>
        </p:nvSpPr>
        <p:spPr>
          <a:xfrm>
            <a:off x="4934442" y="49223"/>
            <a:ext cx="1944000" cy="1944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C3876F88-19D1-4F58-A617-008B6F6E0259}"/>
              </a:ext>
            </a:extLst>
          </p:cNvPr>
          <p:cNvSpPr txBox="1"/>
          <p:nvPr/>
        </p:nvSpPr>
        <p:spPr>
          <a:xfrm>
            <a:off x="418763" y="1427047"/>
            <a:ext cx="6249165" cy="4308872"/>
          </a:xfrm>
          <a:prstGeom prst="rect">
            <a:avLst/>
          </a:prstGeom>
          <a:noFill/>
        </p:spPr>
        <p:txBody>
          <a:bodyPr wrap="square" lIns="91440" tIns="45720" rIns="91440" bIns="45720" rtlCol="0" anchor="t">
            <a:spAutoFit/>
          </a:bodyPr>
          <a:lstStyle/>
          <a:p>
            <a:r>
              <a:rPr lang="en-GB" sz="1400" dirty="0">
                <a:latin typeface="Arial" panose="020B0604020202020204" pitchFamily="34" charset="0"/>
                <a:cs typeface="Arial" panose="020B0604020202020204" pitchFamily="34" charset="0"/>
              </a:rPr>
              <a:t>Polly is 9 years old.</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Polly’s speech and language skills are </a:t>
            </a:r>
            <a:r>
              <a:rPr lang="en-GB" sz="1400" b="1" dirty="0">
                <a:latin typeface="Arial" panose="020B0604020202020204" pitchFamily="34" charset="0"/>
                <a:cs typeface="Arial" panose="020B0604020202020204" pitchFamily="34" charset="0"/>
              </a:rPr>
              <a:t>delayed by 12 months</a:t>
            </a:r>
            <a:r>
              <a:rPr lang="en-GB" sz="1400" dirty="0">
                <a:latin typeface="Arial" panose="020B0604020202020204" pitchFamily="34" charset="0"/>
                <a:cs typeface="Arial" panose="020B0604020202020204" pitchFamily="34" charset="0"/>
              </a:rPr>
              <a:t>.  She has </a:t>
            </a:r>
            <a:r>
              <a:rPr lang="en-GB" sz="1400" b="1" dirty="0">
                <a:latin typeface="Arial" panose="020B0604020202020204" pitchFamily="34" charset="0"/>
                <a:cs typeface="Arial" panose="020B0604020202020204" pitchFamily="34" charset="0"/>
              </a:rPr>
              <a:t>difficulties with attention and listening</a:t>
            </a:r>
            <a:r>
              <a:rPr lang="en-GB" sz="1400" dirty="0">
                <a:latin typeface="Arial" panose="020B0604020202020204" pitchFamily="34" charset="0"/>
                <a:cs typeface="Arial" panose="020B0604020202020204" pitchFamily="34" charset="0"/>
              </a:rPr>
              <a:t> and understanding (especially </a:t>
            </a:r>
            <a:r>
              <a:rPr lang="en-GB" sz="1400" b="1" dirty="0">
                <a:latin typeface="Arial" panose="020B0604020202020204" pitchFamily="34" charset="0"/>
                <a:cs typeface="Arial" panose="020B0604020202020204" pitchFamily="34" charset="0"/>
              </a:rPr>
              <a:t>inference</a:t>
            </a:r>
            <a:r>
              <a:rPr lang="en-GB"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Polly finds </a:t>
            </a:r>
            <a:r>
              <a:rPr lang="en-GB" sz="1400" b="1" dirty="0">
                <a:latin typeface="Arial" panose="020B0604020202020204" pitchFamily="34" charset="0"/>
                <a:cs typeface="Arial" panose="020B0604020202020204" pitchFamily="34" charset="0"/>
              </a:rPr>
              <a:t>dealing with change </a:t>
            </a:r>
            <a:r>
              <a:rPr lang="en-GB" sz="1400" dirty="0">
                <a:latin typeface="Arial" panose="020B0604020202020204" pitchFamily="34" charset="0"/>
                <a:cs typeface="Arial" panose="020B0604020202020204" pitchFamily="34" charset="0"/>
              </a:rPr>
              <a:t>difficult.  She can become </a:t>
            </a:r>
            <a:r>
              <a:rPr lang="en-GB" sz="1400" b="1" dirty="0">
                <a:latin typeface="Arial" panose="020B0604020202020204" pitchFamily="34" charset="0"/>
                <a:cs typeface="Arial" panose="020B0604020202020204" pitchFamily="34" charset="0"/>
              </a:rPr>
              <a:t>distressed</a:t>
            </a:r>
            <a:r>
              <a:rPr lang="en-GB" sz="1400" dirty="0">
                <a:latin typeface="Arial" panose="020B0604020202020204" pitchFamily="34" charset="0"/>
                <a:cs typeface="Arial" panose="020B0604020202020204" pitchFamily="34" charset="0"/>
              </a:rPr>
              <a:t> when </a:t>
            </a:r>
            <a:r>
              <a:rPr lang="en-GB" sz="1400" b="1" dirty="0">
                <a:latin typeface="Arial" panose="020B0604020202020204" pitchFamily="34" charset="0"/>
                <a:cs typeface="Arial" panose="020B0604020202020204" pitchFamily="34" charset="0"/>
              </a:rPr>
              <a:t>changing from one activity to the next.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Polly is very </a:t>
            </a:r>
            <a:r>
              <a:rPr lang="en-GB" sz="1400" b="1" dirty="0">
                <a:latin typeface="Arial" panose="020B0604020202020204" pitchFamily="34" charset="0"/>
                <a:cs typeface="Arial" panose="020B0604020202020204" pitchFamily="34" charset="0"/>
              </a:rPr>
              <a:t>sensitive to noise and certain textures</a:t>
            </a:r>
            <a:r>
              <a:rPr lang="en-GB" sz="1400" dirty="0">
                <a:latin typeface="Arial" panose="020B0604020202020204" pitchFamily="34" charset="0"/>
                <a:cs typeface="Arial" panose="020B0604020202020204" pitchFamily="34" charset="0"/>
              </a:rPr>
              <a:t>.  She finds </a:t>
            </a:r>
            <a:r>
              <a:rPr lang="en-GB" sz="1400" b="1" dirty="0">
                <a:latin typeface="Arial" panose="020B0604020202020204" pitchFamily="34" charset="0"/>
                <a:cs typeface="Arial" panose="020B0604020202020204" pitchFamily="34" charset="0"/>
              </a:rPr>
              <a:t>busy</a:t>
            </a:r>
            <a:r>
              <a:rPr lang="en-GB" sz="1400" dirty="0">
                <a:latin typeface="Arial" panose="020B0604020202020204" pitchFamily="34" charset="0"/>
                <a:cs typeface="Arial" panose="020B0604020202020204" pitchFamily="34" charset="0"/>
              </a:rPr>
              <a:t> spaces </a:t>
            </a:r>
            <a:r>
              <a:rPr lang="en-GB" sz="1400" b="1" dirty="0">
                <a:latin typeface="Arial" panose="020B0604020202020204" pitchFamily="34" charset="0"/>
                <a:cs typeface="Arial" panose="020B0604020202020204" pitchFamily="34" charset="0"/>
              </a:rPr>
              <a:t>overwhelming</a:t>
            </a:r>
            <a:r>
              <a:rPr lang="en-GB" sz="1400" dirty="0">
                <a:latin typeface="Arial" panose="020B0604020202020204" pitchFamily="34" charset="0"/>
                <a:cs typeface="Arial" panose="020B0604020202020204" pitchFamily="34" charset="0"/>
              </a:rPr>
              <a:t>, including assemblies and the canteen.  She has ear defenders.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Polly prefers </a:t>
            </a:r>
            <a:r>
              <a:rPr lang="en-GB" sz="1400" b="1" dirty="0">
                <a:latin typeface="Arial" panose="020B0604020202020204" pitchFamily="34" charset="0"/>
                <a:cs typeface="Arial" panose="020B0604020202020204" pitchFamily="34" charset="0"/>
              </a:rPr>
              <a:t>to play on her own </a:t>
            </a:r>
            <a:r>
              <a:rPr lang="en-GB" sz="1400" dirty="0">
                <a:latin typeface="Arial" panose="020B0604020202020204" pitchFamily="34" charset="0"/>
                <a:cs typeface="Arial" panose="020B0604020202020204" pitchFamily="34" charset="0"/>
              </a:rPr>
              <a:t>at playtime – </a:t>
            </a:r>
            <a:r>
              <a:rPr lang="en-GB" sz="1400" b="1" dirty="0">
                <a:latin typeface="Arial" panose="020B0604020202020204" pitchFamily="34" charset="0"/>
                <a:cs typeface="Arial" panose="020B0604020202020204" pitchFamily="34" charset="0"/>
              </a:rPr>
              <a:t>playing fairies </a:t>
            </a:r>
            <a:r>
              <a:rPr lang="en-GB" sz="1400" dirty="0">
                <a:latin typeface="Arial" panose="020B0604020202020204" pitchFamily="34" charset="0"/>
                <a:cs typeface="Arial" panose="020B0604020202020204" pitchFamily="34" charset="0"/>
              </a:rPr>
              <a:t>which is based on a tv show she likes.  With adult support, she can play alongside others </a:t>
            </a:r>
            <a:r>
              <a:rPr lang="en-GB" sz="1400" b="1" dirty="0">
                <a:latin typeface="Arial" panose="020B0604020202020204" pitchFamily="34" charset="0"/>
                <a:cs typeface="Arial" panose="020B0604020202020204" pitchFamily="34" charset="0"/>
              </a:rPr>
              <a:t>if the rules of the game are clear</a:t>
            </a:r>
            <a:r>
              <a:rPr lang="en-GB"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400">
                <a:latin typeface="Arial"/>
                <a:cs typeface="Arial"/>
              </a:rPr>
              <a:t>Polly is a fluent reader and vivid writer.  She has good mental maths skills.  Often, she </a:t>
            </a:r>
            <a:r>
              <a:rPr lang="en-GB" sz="1400" b="1">
                <a:latin typeface="Arial"/>
                <a:cs typeface="Arial"/>
              </a:rPr>
              <a:t>struggles to start independent work</a:t>
            </a:r>
            <a:r>
              <a:rPr lang="en-GB" sz="1400">
                <a:latin typeface="Arial"/>
                <a:cs typeface="Arial"/>
              </a:rPr>
              <a:t> as she </a:t>
            </a:r>
            <a:r>
              <a:rPr lang="en-GB" sz="1400" b="1">
                <a:latin typeface="Arial"/>
                <a:cs typeface="Arial"/>
              </a:rPr>
              <a:t>misses verbal instructions</a:t>
            </a:r>
            <a:r>
              <a:rPr lang="en-GB" sz="1400">
                <a:latin typeface="Arial"/>
                <a:cs typeface="Arial"/>
              </a:rPr>
              <a:t>.  When this happens, she can become very </a:t>
            </a:r>
            <a:r>
              <a:rPr lang="en-GB" sz="1400" b="1">
                <a:latin typeface="Arial"/>
                <a:cs typeface="Arial"/>
              </a:rPr>
              <a:t>anxious</a:t>
            </a:r>
            <a:r>
              <a:rPr lang="en-GB" sz="1400">
                <a:latin typeface="Arial"/>
                <a:cs typeface="Arial"/>
              </a:rPr>
              <a: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Polly often needs </a:t>
            </a:r>
            <a:r>
              <a:rPr lang="en-GB" sz="1400" b="1" dirty="0">
                <a:latin typeface="Arial" panose="020B0604020202020204" pitchFamily="34" charset="0"/>
                <a:cs typeface="Arial" panose="020B0604020202020204" pitchFamily="34" charset="0"/>
              </a:rPr>
              <a:t>support to organise </a:t>
            </a:r>
            <a:r>
              <a:rPr lang="en-GB" sz="1400" dirty="0">
                <a:latin typeface="Arial" panose="020B0604020202020204" pitchFamily="34" charset="0"/>
                <a:cs typeface="Arial" panose="020B0604020202020204" pitchFamily="34" charset="0"/>
              </a:rPr>
              <a:t>her belongings and frequently </a:t>
            </a:r>
            <a:r>
              <a:rPr lang="en-GB" sz="1400" b="1" dirty="0">
                <a:latin typeface="Arial" panose="020B0604020202020204" pitchFamily="34" charset="0"/>
                <a:cs typeface="Arial" panose="020B0604020202020204" pitchFamily="34" charset="0"/>
              </a:rPr>
              <a:t>forgets</a:t>
            </a:r>
            <a:r>
              <a:rPr lang="en-GB" sz="1400" dirty="0">
                <a:latin typeface="Arial" panose="020B0604020202020204" pitchFamily="34" charset="0"/>
                <a:cs typeface="Arial" panose="020B0604020202020204" pitchFamily="34" charset="0"/>
              </a:rPr>
              <a:t> her reading book/homework</a:t>
            </a:r>
            <a:r>
              <a:rPr lang="en-GB" dirty="0">
                <a:latin typeface="Arial" panose="020B0604020202020204" pitchFamily="34" charset="0"/>
                <a:cs typeface="Arial" panose="020B0604020202020204" pitchFamily="34" charset="0"/>
              </a:rPr>
              <a:t>.</a:t>
            </a:r>
          </a:p>
        </p:txBody>
      </p:sp>
      <p:pic>
        <p:nvPicPr>
          <p:cNvPr id="15" name="Picture 14" descr="SEND Norfolk Logo.  Image of four people including one person in a wheelchair and a child.  SEND text is multi-coloured.">
            <a:extLst>
              <a:ext uri="{FF2B5EF4-FFF2-40B4-BE49-F238E27FC236}">
                <a16:creationId xmlns:a16="http://schemas.microsoft.com/office/drawing/2014/main" id="{EBC355DA-EDED-465A-8E9B-9452CE575D7A}"/>
              </a:ext>
            </a:extLst>
          </p:cNvPr>
          <p:cNvPicPr>
            <a:picLocks noChangeAspect="1"/>
          </p:cNvPicPr>
          <p:nvPr/>
        </p:nvPicPr>
        <p:blipFill>
          <a:blip r:embed="rId6"/>
          <a:stretch>
            <a:fillRect/>
          </a:stretch>
        </p:blipFill>
        <p:spPr>
          <a:xfrm>
            <a:off x="10784648" y="5422899"/>
            <a:ext cx="1547440" cy="1547440"/>
          </a:xfrm>
          <a:prstGeom prst="rect">
            <a:avLst/>
          </a:prstGeom>
        </p:spPr>
      </p:pic>
      <p:pic>
        <p:nvPicPr>
          <p:cNvPr id="16" name="Picture 7" descr="Norfolk County Council Flourish Logo.  Image of a person with their arms raised in front of a blue, yellow and pink image.">
            <a:extLst>
              <a:ext uri="{FF2B5EF4-FFF2-40B4-BE49-F238E27FC236}">
                <a16:creationId xmlns:a16="http://schemas.microsoft.com/office/drawing/2014/main" id="{2B3C90EF-6985-4048-828F-4A568A3572A7}"/>
              </a:ext>
            </a:extLst>
          </p:cNvPr>
          <p:cNvPicPr>
            <a:picLocks noChangeAspect="1"/>
          </p:cNvPicPr>
          <p:nvPr/>
        </p:nvPicPr>
        <p:blipFill>
          <a:blip r:embed="rId7"/>
          <a:stretch>
            <a:fillRect/>
          </a:stretch>
        </p:blipFill>
        <p:spPr>
          <a:xfrm>
            <a:off x="9232899" y="5694028"/>
            <a:ext cx="1663700" cy="1094229"/>
          </a:xfrm>
          <a:prstGeom prst="rect">
            <a:avLst/>
          </a:prstGeom>
        </p:spPr>
      </p:pic>
      <p:sp>
        <p:nvSpPr>
          <p:cNvPr id="17" name="TextBox 16">
            <a:extLst>
              <a:ext uri="{FF2B5EF4-FFF2-40B4-BE49-F238E27FC236}">
                <a16:creationId xmlns:a16="http://schemas.microsoft.com/office/drawing/2014/main" id="{7D84C2F4-E345-4FCC-870D-7D228DA26A0E}"/>
              </a:ext>
            </a:extLst>
          </p:cNvPr>
          <p:cNvSpPr txBox="1"/>
          <p:nvPr/>
        </p:nvSpPr>
        <p:spPr>
          <a:xfrm>
            <a:off x="7451035" y="1161609"/>
            <a:ext cx="3893446" cy="4576702"/>
          </a:xfrm>
          <a:prstGeom prst="rect">
            <a:avLst/>
          </a:prstGeom>
          <a:noFill/>
          <a:ln>
            <a:solidFill>
              <a:srgbClr val="002060"/>
            </a:solidFill>
          </a:ln>
        </p:spPr>
        <p:txBody>
          <a:bodyPr wrap="square">
            <a:spAutoFit/>
          </a:bodyPr>
          <a:lstStyle/>
          <a:p>
            <a:pPr marL="285750" indent="-2857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Draw out key words and phrases with staff (examples in bold.)  What does this tell us about Polly’s needs?</a:t>
            </a:r>
          </a:p>
          <a:p>
            <a:pPr marL="285750" indent="-2857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See CYP Case Study Primary (INDES Implementation Guide p.12) for breakdown of how this description of need relates to INDES statements.  (you could also print this and use as an example with staff should you wish.)</a:t>
            </a:r>
          </a:p>
          <a:p>
            <a:pPr marL="285750" indent="-2857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Select </a:t>
            </a:r>
            <a:r>
              <a:rPr lang="en-GB" sz="1400" b="1" dirty="0">
                <a:solidFill>
                  <a:srgbClr val="002060"/>
                </a:solidFill>
                <a:latin typeface="Arial" panose="020B0604020202020204" pitchFamily="34" charset="0"/>
                <a:cs typeface="Arial" panose="020B0604020202020204" pitchFamily="34" charset="0"/>
              </a:rPr>
              <a:t>only the statement which apply to the CYP</a:t>
            </a:r>
            <a:r>
              <a:rPr lang="en-GB" sz="1400" dirty="0">
                <a:solidFill>
                  <a:srgbClr val="002060"/>
                </a:solidFill>
                <a:latin typeface="Arial" panose="020B0604020202020204" pitchFamily="34" charset="0"/>
                <a:cs typeface="Arial" panose="020B0604020202020204" pitchFamily="34" charset="0"/>
              </a:rPr>
              <a:t>.  Some statements are similar, building in complexity of need from 1-7.  Only select the highest applicable statement in this case.</a:t>
            </a:r>
          </a:p>
        </p:txBody>
      </p:sp>
      <p:grpSp>
        <p:nvGrpSpPr>
          <p:cNvPr id="18" name="Group 17" descr="Text: Which statements did you select to describe Polly's needs?">
            <a:extLst>
              <a:ext uri="{FF2B5EF4-FFF2-40B4-BE49-F238E27FC236}">
                <a16:creationId xmlns:a16="http://schemas.microsoft.com/office/drawing/2014/main" id="{10C4351E-4321-4B63-8C23-0C1650ADCF94}"/>
              </a:ext>
            </a:extLst>
          </p:cNvPr>
          <p:cNvGrpSpPr/>
          <p:nvPr/>
        </p:nvGrpSpPr>
        <p:grpSpPr>
          <a:xfrm>
            <a:off x="4137025" y="5956146"/>
            <a:ext cx="4320000" cy="720000"/>
            <a:chOff x="3064642" y="2637939"/>
            <a:chExt cx="4320000" cy="720000"/>
          </a:xfrm>
        </p:grpSpPr>
        <p:sp>
          <p:nvSpPr>
            <p:cNvPr id="19" name="Rectangle 18">
              <a:extLst>
                <a:ext uri="{FF2B5EF4-FFF2-40B4-BE49-F238E27FC236}">
                  <a16:creationId xmlns:a16="http://schemas.microsoft.com/office/drawing/2014/main" id="{0B40D22A-7486-4377-94ED-F771B14D4508}"/>
                </a:ext>
              </a:extLst>
            </p:cNvPr>
            <p:cNvSpPr/>
            <p:nvPr/>
          </p:nvSpPr>
          <p:spPr>
            <a:xfrm>
              <a:off x="3064642" y="2637939"/>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6BAE44D3-078F-4F8C-ADAF-98963E6CF686}"/>
                </a:ext>
              </a:extLst>
            </p:cNvPr>
            <p:cNvSpPr txBox="1"/>
            <p:nvPr/>
          </p:nvSpPr>
          <p:spPr>
            <a:xfrm>
              <a:off x="3064642" y="2771305"/>
              <a:ext cx="4320000" cy="5782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kern="1200" dirty="0">
                  <a:solidFill>
                    <a:srgbClr val="002060"/>
                  </a:solidFill>
                  <a:latin typeface="Arial"/>
                  <a:cs typeface="Arial"/>
                </a:rPr>
                <a:t>Which statements did you select to describe Polly’s needs?</a:t>
              </a:r>
              <a:endParaRPr lang="en-US" kern="1200" dirty="0">
                <a:solidFill>
                  <a:srgbClr val="002060"/>
                </a:solidFill>
                <a:latin typeface="Arial"/>
                <a:cs typeface="Arial"/>
              </a:endParaRPr>
            </a:p>
          </p:txBody>
        </p:sp>
      </p:grpSp>
      <p:sp>
        <p:nvSpPr>
          <p:cNvPr id="21" name="Rectangle 20" descr="Image of three people talking">
            <a:extLst>
              <a:ext uri="{FF2B5EF4-FFF2-40B4-BE49-F238E27FC236}">
                <a16:creationId xmlns:a16="http://schemas.microsoft.com/office/drawing/2014/main" id="{741C6A4E-DCEF-4264-A4AC-E1BD50730076}"/>
              </a:ext>
            </a:extLst>
          </p:cNvPr>
          <p:cNvSpPr/>
          <p:nvPr/>
        </p:nvSpPr>
        <p:spPr>
          <a:xfrm>
            <a:off x="3361151" y="5581917"/>
            <a:ext cx="1075398" cy="1094229"/>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23873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Session outline</a:t>
            </a:r>
            <a:r>
              <a:rPr lang="en-GB" sz="4000" dirty="0">
                <a:latin typeface="Arial"/>
                <a:cs typeface="Arial"/>
              </a:rPr>
              <a:t>…</a:t>
            </a:r>
          </a:p>
        </p:txBody>
      </p:sp>
      <p:sp>
        <p:nvSpPr>
          <p:cNvPr id="6" name="TextBox 5">
            <a:extLst>
              <a:ext uri="{FF2B5EF4-FFF2-40B4-BE49-F238E27FC236}">
                <a16:creationId xmlns:a16="http://schemas.microsoft.com/office/drawing/2014/main" id="{293AE18E-098E-435A-930D-E1562826D0C9}"/>
              </a:ext>
            </a:extLst>
          </p:cNvPr>
          <p:cNvSpPr txBox="1"/>
          <p:nvPr/>
        </p:nvSpPr>
        <p:spPr>
          <a:xfrm>
            <a:off x="575395" y="1421279"/>
            <a:ext cx="6061075" cy="5663089"/>
          </a:xfrm>
          <a:prstGeom prst="rect">
            <a:avLst/>
          </a:prstGeom>
          <a:noFill/>
        </p:spPr>
        <p:txBody>
          <a:bodyPr wrap="square" lIns="91440" tIns="45720" rIns="91440" bIns="45720" anchor="t">
            <a:spAutoFit/>
          </a:bodyPr>
          <a:lstStyle/>
          <a:p>
            <a:r>
              <a:rPr lang="en-GB" u="sng" dirty="0">
                <a:solidFill>
                  <a:srgbClr val="002060"/>
                </a:solidFill>
                <a:latin typeface="Arial"/>
                <a:cs typeface="Arial"/>
              </a:rPr>
              <a:t>Overview</a:t>
            </a:r>
          </a:p>
          <a:p>
            <a:pPr marL="285750" indent="-285750">
              <a:buFont typeface="Arial" panose="020B0604020202020204" pitchFamily="34" charset="0"/>
              <a:buChar char="•"/>
            </a:pPr>
            <a:r>
              <a:rPr lang="en-GB" sz="1600" dirty="0">
                <a:solidFill>
                  <a:srgbClr val="002060"/>
                </a:solidFill>
                <a:latin typeface="Arial"/>
                <a:cs typeface="Arial"/>
              </a:rPr>
              <a:t>What are the INDES and IPSEF?</a:t>
            </a:r>
          </a:p>
          <a:p>
            <a:pPr marL="285750" indent="-285750">
              <a:buFont typeface="Arial" panose="020B0604020202020204" pitchFamily="34" charset="0"/>
              <a:buChar char="•"/>
            </a:pPr>
            <a:r>
              <a:rPr lang="en-GB" sz="1600" dirty="0">
                <a:solidFill>
                  <a:srgbClr val="002060"/>
                </a:solidFill>
                <a:latin typeface="Arial"/>
                <a:cs typeface="Arial"/>
              </a:rPr>
              <a:t>Benefits of use</a:t>
            </a:r>
          </a:p>
          <a:p>
            <a:pPr marL="285750" indent="-285750">
              <a:buFont typeface="Arial" panose="020B0604020202020204" pitchFamily="34" charset="0"/>
              <a:buChar char="•"/>
            </a:pPr>
            <a:r>
              <a:rPr lang="en-GB" sz="1600" dirty="0">
                <a:solidFill>
                  <a:srgbClr val="002060"/>
                </a:solidFill>
                <a:latin typeface="Arial"/>
                <a:cs typeface="Arial"/>
              </a:rPr>
              <a:t>Overview: INDES, IPSEF and PEaSS</a:t>
            </a:r>
          </a:p>
          <a:p>
            <a:pPr marL="285750" indent="-285750">
              <a:buFont typeface="Arial" panose="020B0604020202020204" pitchFamily="34" charset="0"/>
              <a:buChar char="•"/>
            </a:pPr>
            <a:r>
              <a:rPr lang="en-GB" sz="1600" dirty="0">
                <a:solidFill>
                  <a:srgbClr val="002060"/>
                </a:solidFill>
                <a:latin typeface="Arial"/>
                <a:cs typeface="Arial"/>
              </a:rPr>
              <a:t>Reflection on current processes</a:t>
            </a:r>
          </a:p>
          <a:p>
            <a:endParaRPr lang="en-GB" dirty="0">
              <a:solidFill>
                <a:srgbClr val="002060"/>
              </a:solidFill>
              <a:latin typeface="Arial"/>
              <a:cs typeface="Arial"/>
            </a:endParaRPr>
          </a:p>
          <a:p>
            <a:r>
              <a:rPr lang="en-GB" u="sng" dirty="0">
                <a:solidFill>
                  <a:srgbClr val="002060"/>
                </a:solidFill>
                <a:latin typeface="Arial"/>
                <a:cs typeface="Arial"/>
              </a:rPr>
              <a:t>INDES  (Identification of Need in Educational Setting)</a:t>
            </a:r>
          </a:p>
          <a:p>
            <a:pPr marL="285750" indent="-285750">
              <a:buFont typeface="Arial" panose="020B0604020202020204" pitchFamily="34" charset="0"/>
              <a:buChar char="•"/>
            </a:pPr>
            <a:r>
              <a:rPr lang="en-GB" sz="1600" dirty="0">
                <a:solidFill>
                  <a:srgbClr val="002060"/>
                </a:solidFill>
                <a:latin typeface="Arial"/>
                <a:cs typeface="Arial"/>
              </a:rPr>
              <a:t>INDES Overview</a:t>
            </a:r>
          </a:p>
          <a:p>
            <a:pPr marL="285750" indent="-285750">
              <a:buFont typeface="Arial" panose="020B0604020202020204" pitchFamily="34" charset="0"/>
              <a:buChar char="•"/>
            </a:pPr>
            <a:r>
              <a:rPr lang="en-GB" sz="1600" dirty="0">
                <a:solidFill>
                  <a:srgbClr val="002060"/>
                </a:solidFill>
                <a:latin typeface="Arial"/>
                <a:cs typeface="Arial"/>
              </a:rPr>
              <a:t>INDES Shared example</a:t>
            </a:r>
          </a:p>
          <a:p>
            <a:pPr marL="285750" indent="-285750">
              <a:buFont typeface="Arial" panose="020B0604020202020204" pitchFamily="34" charset="0"/>
              <a:buChar char="•"/>
            </a:pPr>
            <a:r>
              <a:rPr lang="en-GB" sz="1600" dirty="0">
                <a:solidFill>
                  <a:srgbClr val="002060"/>
                </a:solidFill>
                <a:latin typeface="Arial"/>
                <a:cs typeface="Arial"/>
              </a:rPr>
              <a:t>INDES data collection tool</a:t>
            </a:r>
          </a:p>
          <a:p>
            <a:pPr marL="285750" indent="-285750">
              <a:buFont typeface="Arial" panose="020B0604020202020204" pitchFamily="34" charset="0"/>
              <a:buChar char="•"/>
            </a:pPr>
            <a:r>
              <a:rPr lang="en-GB" sz="1600" dirty="0">
                <a:solidFill>
                  <a:srgbClr val="002060"/>
                </a:solidFill>
                <a:latin typeface="Arial"/>
                <a:cs typeface="Arial"/>
              </a:rPr>
              <a:t>Submitting the INDES</a:t>
            </a:r>
          </a:p>
          <a:p>
            <a:endParaRPr lang="en-GB" b="1" u="sng" dirty="0">
              <a:solidFill>
                <a:srgbClr val="002060"/>
              </a:solidFill>
              <a:latin typeface="Arial"/>
              <a:cs typeface="Arial"/>
            </a:endParaRPr>
          </a:p>
          <a:p>
            <a:r>
              <a:rPr lang="en-GB" u="sng" dirty="0">
                <a:solidFill>
                  <a:srgbClr val="002060"/>
                </a:solidFill>
                <a:latin typeface="Arial"/>
                <a:cs typeface="Arial"/>
              </a:rPr>
              <a:t>Ensuring Provision meets need:  IPSEF and PEaSS</a:t>
            </a:r>
          </a:p>
          <a:p>
            <a:pPr marL="285750" indent="-285750">
              <a:buFont typeface="Arial" panose="020B0604020202020204" pitchFamily="34" charset="0"/>
              <a:buChar char="•"/>
            </a:pPr>
            <a:r>
              <a:rPr lang="en-GB" sz="1600" dirty="0">
                <a:solidFill>
                  <a:srgbClr val="002060"/>
                </a:solidFill>
                <a:latin typeface="Arial"/>
                <a:cs typeface="Arial"/>
              </a:rPr>
              <a:t>IPSEF (Inclusion and provision self-evaluation framework)</a:t>
            </a:r>
          </a:p>
          <a:p>
            <a:pPr marL="285750" indent="-285750">
              <a:buFont typeface="Arial" panose="020B0604020202020204" pitchFamily="34" charset="0"/>
              <a:buChar char="•"/>
            </a:pPr>
            <a:r>
              <a:rPr lang="en-GB" sz="1600" dirty="0">
                <a:solidFill>
                  <a:srgbClr val="002060"/>
                </a:solidFill>
                <a:latin typeface="Arial"/>
                <a:cs typeface="Arial"/>
              </a:rPr>
              <a:t>PEaSS</a:t>
            </a:r>
          </a:p>
          <a:p>
            <a:pPr marL="285750" indent="-285750">
              <a:buFont typeface="Arial" panose="020B0604020202020204" pitchFamily="34" charset="0"/>
              <a:buChar char="•"/>
            </a:pPr>
            <a:r>
              <a:rPr lang="en-GB" sz="1600" dirty="0">
                <a:solidFill>
                  <a:srgbClr val="002060"/>
                </a:solidFill>
                <a:latin typeface="Arial"/>
                <a:cs typeface="Arial"/>
              </a:rPr>
              <a:t>PEaSS Shared Example</a:t>
            </a:r>
          </a:p>
          <a:p>
            <a:endParaRPr lang="en-GB" sz="2400" dirty="0">
              <a:solidFill>
                <a:srgbClr val="002060"/>
              </a:solidFill>
              <a:latin typeface="Arial"/>
              <a:cs typeface="Arial"/>
            </a:endParaRPr>
          </a:p>
          <a:p>
            <a:endParaRPr lang="en-GB" sz="2400" dirty="0">
              <a:solidFill>
                <a:srgbClr val="002060"/>
              </a:solidFill>
              <a:latin typeface="Arial"/>
              <a:cs typeface="Arial"/>
            </a:endParaRPr>
          </a:p>
          <a:p>
            <a:r>
              <a:rPr lang="en-GB" sz="2400" dirty="0">
                <a:solidFill>
                  <a:srgbClr val="002060"/>
                </a:solidFill>
                <a:latin typeface="Arial"/>
                <a:cs typeface="Arial"/>
              </a:rPr>
              <a:t> </a:t>
            </a:r>
            <a:endParaRPr lang="en-GB" dirty="0">
              <a:solidFill>
                <a:srgbClr val="002060"/>
              </a:solidFill>
            </a:endParaRPr>
          </a:p>
          <a:p>
            <a:endParaRPr lang="en-GB" sz="2400" b="0" i="0" dirty="0">
              <a:solidFill>
                <a:srgbClr val="002060"/>
              </a:solidFill>
              <a:effectLst/>
              <a:latin typeface="Arial" panose="020B0604020202020204" pitchFamily="34" charset="0"/>
              <a:cs typeface="Arial" panose="020B0604020202020204" pitchFamily="34" charset="0"/>
            </a:endParaRP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pic>
        <p:nvPicPr>
          <p:cNvPr id="7" name="Picture 6" descr="SEND Norfolk Logo.  Image of four people including one person in a wheelchair and a child.  SEND text is multi-coloured.">
            <a:extLst>
              <a:ext uri="{FF2B5EF4-FFF2-40B4-BE49-F238E27FC236}">
                <a16:creationId xmlns:a16="http://schemas.microsoft.com/office/drawing/2014/main" id="{BE01F9A7-4073-426E-B7B7-46BC260957CE}"/>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7F4FEB80-6F63-4314-90C9-4D859C3AAF23}"/>
              </a:ext>
            </a:extLst>
          </p:cNvPr>
          <p:cNvPicPr>
            <a:picLocks noChangeAspect="1"/>
          </p:cNvPicPr>
          <p:nvPr/>
        </p:nvPicPr>
        <p:blipFill>
          <a:blip r:embed="rId5"/>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1182074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6" name="TextBox 5">
            <a:extLst>
              <a:ext uri="{FF2B5EF4-FFF2-40B4-BE49-F238E27FC236}">
                <a16:creationId xmlns:a16="http://schemas.microsoft.com/office/drawing/2014/main" id="{C3876F88-19D1-4F58-A617-008B6F6E0259}"/>
              </a:ext>
            </a:extLst>
          </p:cNvPr>
          <p:cNvSpPr txBox="1"/>
          <p:nvPr/>
        </p:nvSpPr>
        <p:spPr>
          <a:xfrm>
            <a:off x="559009" y="1468055"/>
            <a:ext cx="7262306" cy="418576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Jake is 14 years old</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Jake enjoys PE but </a:t>
            </a:r>
            <a:r>
              <a:rPr lang="en-GB" sz="1400" b="1" dirty="0">
                <a:latin typeface="Arial" panose="020B0604020202020204" pitchFamily="34" charset="0"/>
                <a:cs typeface="Arial" panose="020B0604020202020204" pitchFamily="34" charset="0"/>
              </a:rPr>
              <a:t>finds most other areas of learning difficult</a:t>
            </a:r>
            <a:r>
              <a:rPr lang="en-GB" sz="1400" dirty="0">
                <a:latin typeface="Arial" panose="020B0604020202020204" pitchFamily="34" charset="0"/>
                <a:cs typeface="Arial" panose="020B0604020202020204" pitchFamily="34" charset="0"/>
              </a:rPr>
              <a:t>, especially </a:t>
            </a:r>
            <a:r>
              <a:rPr lang="en-GB" sz="1400" b="1" dirty="0">
                <a:latin typeface="Arial" panose="020B0604020202020204" pitchFamily="34" charset="0"/>
                <a:cs typeface="Arial" panose="020B0604020202020204" pitchFamily="34" charset="0"/>
              </a:rPr>
              <a:t>reading and writing.</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Jake finds it </a:t>
            </a:r>
            <a:r>
              <a:rPr lang="en-GB" sz="1400" b="1" dirty="0">
                <a:latin typeface="Arial" panose="020B0604020202020204" pitchFamily="34" charset="0"/>
                <a:cs typeface="Arial" panose="020B0604020202020204" pitchFamily="34" charset="0"/>
              </a:rPr>
              <a:t>difficult to remember verbal information </a:t>
            </a:r>
            <a:r>
              <a:rPr lang="en-GB" sz="1400" dirty="0">
                <a:latin typeface="Arial" panose="020B0604020202020204" pitchFamily="34" charset="0"/>
                <a:cs typeface="Arial" panose="020B0604020202020204" pitchFamily="34" charset="0"/>
              </a:rPr>
              <a:t>and instructions.  He often finds it </a:t>
            </a:r>
            <a:r>
              <a:rPr lang="en-GB" sz="1400" b="1" dirty="0">
                <a:latin typeface="Arial" panose="020B0604020202020204" pitchFamily="34" charset="0"/>
                <a:cs typeface="Arial" panose="020B0604020202020204" pitchFamily="34" charset="0"/>
              </a:rPr>
              <a:t>difficult to retain information </a:t>
            </a:r>
            <a:r>
              <a:rPr lang="en-GB" sz="1400" dirty="0">
                <a:latin typeface="Arial" panose="020B0604020202020204" pitchFamily="34" charset="0"/>
                <a:cs typeface="Arial" panose="020B0604020202020204" pitchFamily="34" charset="0"/>
              </a:rPr>
              <a:t>given by the teacher and becomes </a:t>
            </a:r>
            <a:r>
              <a:rPr lang="en-GB" sz="1400" b="1" dirty="0">
                <a:latin typeface="Arial" panose="020B0604020202020204" pitchFamily="34" charset="0"/>
                <a:cs typeface="Arial" panose="020B0604020202020204" pitchFamily="34" charset="0"/>
              </a:rPr>
              <a:t>frustrated if </a:t>
            </a:r>
            <a:r>
              <a:rPr lang="en-GB" sz="1400" dirty="0">
                <a:latin typeface="Arial" panose="020B0604020202020204" pitchFamily="34" charset="0"/>
                <a:cs typeface="Arial" panose="020B0604020202020204" pitchFamily="34" charset="0"/>
              </a:rPr>
              <a:t>he does not know what to do.</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Jake can become heightened very quickly, especially in lessons he finds difficult.  During these times, he often becomes angry with adults or leaves the classroom and walks around the school site.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Jake is friends with CYP in the year below him.  He has frequent verbal and physical altercations with peers.  It is reported that he instigates these.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With known adults on a 1:1 basis, Jake can start to talk about how he is feeling and what he finds hard, although he finds this very difficult.  He voices that he thinks teachers hate him, no one helps him, the work is too hard and that everyone else can do it apart from him.</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Jake has adult support for English and maths lessons.  He accesses the school “hub” where he checks in with a member of pastoral staff each morning.  He can use this as a regulation space when heightened. </a:t>
            </a:r>
          </a:p>
        </p:txBody>
      </p:sp>
      <p:pic>
        <p:nvPicPr>
          <p:cNvPr id="15" name="Picture 14" descr="SEND Norfolk Logo.  Image of four people including one person in a wheelchair and a child.  SEND text is multi-coloured.">
            <a:extLst>
              <a:ext uri="{FF2B5EF4-FFF2-40B4-BE49-F238E27FC236}">
                <a16:creationId xmlns:a16="http://schemas.microsoft.com/office/drawing/2014/main" id="{EBC355DA-EDED-465A-8E9B-9452CE575D7A}"/>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16" name="Picture 7" descr="Norfolk County Council Flourish Logo.  Image of a person with their arms raised in front of a blue, yellow and pink image.">
            <a:extLst>
              <a:ext uri="{FF2B5EF4-FFF2-40B4-BE49-F238E27FC236}">
                <a16:creationId xmlns:a16="http://schemas.microsoft.com/office/drawing/2014/main" id="{2B3C90EF-6985-4048-828F-4A568A3572A7}"/>
              </a:ext>
            </a:extLst>
          </p:cNvPr>
          <p:cNvPicPr>
            <a:picLocks noChangeAspect="1"/>
          </p:cNvPicPr>
          <p:nvPr/>
        </p:nvPicPr>
        <p:blipFill>
          <a:blip r:embed="rId5"/>
          <a:stretch>
            <a:fillRect/>
          </a:stretch>
        </p:blipFill>
        <p:spPr>
          <a:xfrm>
            <a:off x="9232899" y="5694028"/>
            <a:ext cx="1663700" cy="1094229"/>
          </a:xfrm>
          <a:prstGeom prst="rect">
            <a:avLst/>
          </a:prstGeom>
        </p:spPr>
      </p:pic>
      <p:pic>
        <p:nvPicPr>
          <p:cNvPr id="9" name="Graphic 8" descr="School boy outline">
            <a:extLst>
              <a:ext uri="{FF2B5EF4-FFF2-40B4-BE49-F238E27FC236}">
                <a16:creationId xmlns:a16="http://schemas.microsoft.com/office/drawing/2014/main" id="{1B1BE6F8-F8AA-4126-BF75-A783712595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5456" y="27077"/>
            <a:ext cx="2085449" cy="2085449"/>
          </a:xfrm>
          <a:prstGeom prst="rect">
            <a:avLst/>
          </a:prstGeom>
        </p:spPr>
      </p:pic>
      <p:sp>
        <p:nvSpPr>
          <p:cNvPr id="17" name="TextBox 16">
            <a:extLst>
              <a:ext uri="{FF2B5EF4-FFF2-40B4-BE49-F238E27FC236}">
                <a16:creationId xmlns:a16="http://schemas.microsoft.com/office/drawing/2014/main" id="{AC127922-9FFC-436B-B7C4-139D31FE3C43}"/>
              </a:ext>
            </a:extLst>
          </p:cNvPr>
          <p:cNvSpPr txBox="1"/>
          <p:nvPr/>
        </p:nvSpPr>
        <p:spPr>
          <a:xfrm>
            <a:off x="8027729" y="1226483"/>
            <a:ext cx="3682932" cy="5223033"/>
          </a:xfrm>
          <a:prstGeom prst="rect">
            <a:avLst/>
          </a:prstGeom>
          <a:noFill/>
          <a:ln>
            <a:solidFill>
              <a:srgbClr val="002060"/>
            </a:solidFill>
          </a:ln>
        </p:spPr>
        <p:txBody>
          <a:bodyPr wrap="square">
            <a:spAutoFit/>
          </a:bodyPr>
          <a:lstStyle/>
          <a:p>
            <a:pPr marL="285750" indent="-2857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Draw out key words and phrases with staff (examples in bold.)  What does this tell us about Jake’s needs?</a:t>
            </a:r>
          </a:p>
          <a:p>
            <a:pPr marL="285750" indent="-2857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See CYP Case Study Secondary (INDES Implementation Guide p.17) for breakdown of how this description of need relates to INDES statements.  (you could also print this and use as an example with staff should you wish.)</a:t>
            </a:r>
          </a:p>
          <a:p>
            <a:pPr marL="285750" indent="-285750">
              <a:lnSpc>
                <a:spcPct val="150000"/>
              </a:lnSpc>
              <a:buFont typeface="Arial" panose="020B0604020202020204" pitchFamily="34" charset="0"/>
              <a:buChar char="•"/>
            </a:pPr>
            <a:r>
              <a:rPr lang="en-GB" sz="1400" dirty="0">
                <a:solidFill>
                  <a:srgbClr val="002060"/>
                </a:solidFill>
                <a:latin typeface="Arial" panose="020B0604020202020204" pitchFamily="34" charset="0"/>
                <a:cs typeface="Arial" panose="020B0604020202020204" pitchFamily="34" charset="0"/>
              </a:rPr>
              <a:t>Select </a:t>
            </a:r>
            <a:r>
              <a:rPr lang="en-GB" sz="1400" b="1" dirty="0">
                <a:solidFill>
                  <a:srgbClr val="002060"/>
                </a:solidFill>
                <a:latin typeface="Arial" panose="020B0604020202020204" pitchFamily="34" charset="0"/>
                <a:cs typeface="Arial" panose="020B0604020202020204" pitchFamily="34" charset="0"/>
              </a:rPr>
              <a:t>only the statement which apply to the CYP</a:t>
            </a:r>
            <a:r>
              <a:rPr lang="en-GB" sz="1400" dirty="0">
                <a:solidFill>
                  <a:srgbClr val="002060"/>
                </a:solidFill>
                <a:latin typeface="Arial" panose="020B0604020202020204" pitchFamily="34" charset="0"/>
                <a:cs typeface="Arial" panose="020B0604020202020204" pitchFamily="34" charset="0"/>
              </a:rPr>
              <a:t>.  Some statements are similar, building in complexity of need from 1-7.  Only select the highest applicable statement in this case.</a:t>
            </a:r>
          </a:p>
          <a:p>
            <a:pPr marL="285750" indent="-285750">
              <a:lnSpc>
                <a:spcPct val="150000"/>
              </a:lnSpc>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marL="285750" indent="-285750" algn="ctr">
              <a:lnSpc>
                <a:spcPct val="150000"/>
              </a:lnSpc>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p:txBody>
      </p:sp>
      <p:grpSp>
        <p:nvGrpSpPr>
          <p:cNvPr id="18" name="Group 17" descr="Text: Which statements did you select to describe Jake's needs?">
            <a:extLst>
              <a:ext uri="{FF2B5EF4-FFF2-40B4-BE49-F238E27FC236}">
                <a16:creationId xmlns:a16="http://schemas.microsoft.com/office/drawing/2014/main" id="{036B796C-A7F9-4C45-B9F2-BC0960FB0A05}"/>
              </a:ext>
            </a:extLst>
          </p:cNvPr>
          <p:cNvGrpSpPr/>
          <p:nvPr/>
        </p:nvGrpSpPr>
        <p:grpSpPr>
          <a:xfrm>
            <a:off x="3898850" y="5898887"/>
            <a:ext cx="4320000" cy="720000"/>
            <a:chOff x="3064642" y="2637939"/>
            <a:chExt cx="4320000" cy="720000"/>
          </a:xfrm>
        </p:grpSpPr>
        <p:sp>
          <p:nvSpPr>
            <p:cNvPr id="19" name="Rectangle 18">
              <a:extLst>
                <a:ext uri="{FF2B5EF4-FFF2-40B4-BE49-F238E27FC236}">
                  <a16:creationId xmlns:a16="http://schemas.microsoft.com/office/drawing/2014/main" id="{F56DC0C9-01E2-4AA9-BA29-43332990C8E3}"/>
                </a:ext>
              </a:extLst>
            </p:cNvPr>
            <p:cNvSpPr/>
            <p:nvPr/>
          </p:nvSpPr>
          <p:spPr>
            <a:xfrm>
              <a:off x="3064642" y="2637939"/>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D7CBDAD7-31BF-4B73-BBC9-8F2A623DF43E}"/>
                </a:ext>
              </a:extLst>
            </p:cNvPr>
            <p:cNvSpPr txBox="1"/>
            <p:nvPr/>
          </p:nvSpPr>
          <p:spPr>
            <a:xfrm>
              <a:off x="3064642" y="2771305"/>
              <a:ext cx="4320000" cy="5782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GB" kern="1200" dirty="0">
                  <a:solidFill>
                    <a:srgbClr val="002060"/>
                  </a:solidFill>
                  <a:latin typeface="Arial"/>
                  <a:cs typeface="Arial"/>
                </a:rPr>
                <a:t>Which statements did you select to describe </a:t>
              </a:r>
              <a:r>
                <a:rPr lang="en-GB" dirty="0">
                  <a:solidFill>
                    <a:srgbClr val="002060"/>
                  </a:solidFill>
                  <a:latin typeface="Arial"/>
                  <a:cs typeface="Arial"/>
                </a:rPr>
                <a:t>Jake’</a:t>
              </a:r>
              <a:r>
                <a:rPr lang="en-GB" kern="1200" dirty="0">
                  <a:solidFill>
                    <a:srgbClr val="002060"/>
                  </a:solidFill>
                  <a:latin typeface="Arial"/>
                  <a:cs typeface="Arial"/>
                </a:rPr>
                <a:t>s needs?</a:t>
              </a:r>
              <a:endParaRPr lang="en-US" kern="1200" dirty="0">
                <a:solidFill>
                  <a:srgbClr val="002060"/>
                </a:solidFill>
                <a:latin typeface="Arial"/>
                <a:cs typeface="Arial"/>
              </a:endParaRPr>
            </a:p>
          </p:txBody>
        </p:sp>
      </p:grpSp>
      <p:sp>
        <p:nvSpPr>
          <p:cNvPr id="21" name="Rectangle 20">
            <a:extLst>
              <a:ext uri="{FF2B5EF4-FFF2-40B4-BE49-F238E27FC236}">
                <a16:creationId xmlns:a16="http://schemas.microsoft.com/office/drawing/2014/main" id="{A7CE6F40-AE7F-465A-899D-4D81A9A676E7}"/>
              </a:ext>
              <a:ext uri="{C183D7F6-B498-43B3-948B-1728B52AA6E4}">
                <adec:decorative xmlns:adec="http://schemas.microsoft.com/office/drawing/2017/decorative" val="1"/>
              </a:ext>
            </a:extLst>
          </p:cNvPr>
          <p:cNvSpPr/>
          <p:nvPr/>
        </p:nvSpPr>
        <p:spPr>
          <a:xfrm>
            <a:off x="3361151" y="5581917"/>
            <a:ext cx="1075398" cy="1094229"/>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07275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65969" y="79814"/>
            <a:ext cx="11341680" cy="1749820"/>
          </a:xfrm>
        </p:spPr>
        <p:txBody>
          <a:bodyPr>
            <a:normAutofit/>
          </a:bodyPr>
          <a:lstStyle/>
          <a:p>
            <a:r>
              <a:rPr lang="en-GB" sz="4000" dirty="0">
                <a:solidFill>
                  <a:srgbClr val="002060"/>
                </a:solidFill>
                <a:latin typeface="Arial"/>
                <a:cs typeface="Arial"/>
              </a:rPr>
              <a:t>Implementing the INDES </a:t>
            </a:r>
            <a:r>
              <a:rPr lang="en-GB" sz="2000" dirty="0">
                <a:solidFill>
                  <a:srgbClr val="002060"/>
                </a:solidFill>
                <a:latin typeface="Arial"/>
                <a:cs typeface="Arial"/>
              </a:rPr>
              <a:t>example 1 </a:t>
            </a:r>
            <a:r>
              <a:rPr lang="en-GB" sz="4000" dirty="0">
                <a:latin typeface="Arial"/>
                <a:cs typeface="Arial"/>
              </a:rPr>
              <a:t>…</a:t>
            </a: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pic>
        <p:nvPicPr>
          <p:cNvPr id="7" name="Picture 6" descr="SEND Norfolk Logo.  Image of four people including one person in a wheelchair and a child.  SEND text is multi-coloured.">
            <a:extLst>
              <a:ext uri="{FF2B5EF4-FFF2-40B4-BE49-F238E27FC236}">
                <a16:creationId xmlns:a16="http://schemas.microsoft.com/office/drawing/2014/main" id="{BE01F9A7-4073-426E-B7B7-46BC260957CE}"/>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7F4FEB80-6F63-4314-90C9-4D859C3AAF23}"/>
              </a:ext>
            </a:extLst>
          </p:cNvPr>
          <p:cNvPicPr>
            <a:picLocks noChangeAspect="1"/>
          </p:cNvPicPr>
          <p:nvPr/>
        </p:nvPicPr>
        <p:blipFill>
          <a:blip r:embed="rId5"/>
          <a:stretch>
            <a:fillRect/>
          </a:stretch>
        </p:blipFill>
        <p:spPr>
          <a:xfrm>
            <a:off x="9232899" y="5694028"/>
            <a:ext cx="1663700" cy="1094229"/>
          </a:xfrm>
          <a:prstGeom prst="rect">
            <a:avLst/>
          </a:prstGeom>
        </p:spPr>
      </p:pic>
      <p:graphicFrame>
        <p:nvGraphicFramePr>
          <p:cNvPr id="2" name="Table 2">
            <a:extLst>
              <a:ext uri="{FF2B5EF4-FFF2-40B4-BE49-F238E27FC236}">
                <a16:creationId xmlns:a16="http://schemas.microsoft.com/office/drawing/2014/main" id="{D1814B0C-63BF-4300-9D53-F316DC1AA344}"/>
              </a:ext>
            </a:extLst>
          </p:cNvPr>
          <p:cNvGraphicFramePr>
            <a:graphicFrameLocks noGrp="1"/>
          </p:cNvGraphicFramePr>
          <p:nvPr>
            <p:extLst>
              <p:ext uri="{D42A27DB-BD31-4B8C-83A1-F6EECF244321}">
                <p14:modId xmlns:p14="http://schemas.microsoft.com/office/powerpoint/2010/main" val="2398673457"/>
              </p:ext>
            </p:extLst>
          </p:nvPr>
        </p:nvGraphicFramePr>
        <p:xfrm>
          <a:off x="641978" y="1299441"/>
          <a:ext cx="10990698" cy="4298269"/>
        </p:xfrm>
        <a:graphic>
          <a:graphicData uri="http://schemas.openxmlformats.org/drawingml/2006/table">
            <a:tbl>
              <a:tblPr firstRow="1" bandRow="1">
                <a:tableStyleId>{5C22544A-7EE6-4342-B048-85BDC9FD1C3A}</a:tableStyleId>
              </a:tblPr>
              <a:tblGrid>
                <a:gridCol w="2478294">
                  <a:extLst>
                    <a:ext uri="{9D8B030D-6E8A-4147-A177-3AD203B41FA5}">
                      <a16:colId xmlns:a16="http://schemas.microsoft.com/office/drawing/2014/main" val="3460726204"/>
                    </a:ext>
                  </a:extLst>
                </a:gridCol>
                <a:gridCol w="6004874">
                  <a:extLst>
                    <a:ext uri="{9D8B030D-6E8A-4147-A177-3AD203B41FA5}">
                      <a16:colId xmlns:a16="http://schemas.microsoft.com/office/drawing/2014/main" val="345562469"/>
                    </a:ext>
                  </a:extLst>
                </a:gridCol>
                <a:gridCol w="2507530">
                  <a:extLst>
                    <a:ext uri="{9D8B030D-6E8A-4147-A177-3AD203B41FA5}">
                      <a16:colId xmlns:a16="http://schemas.microsoft.com/office/drawing/2014/main" val="3098870450"/>
                    </a:ext>
                  </a:extLst>
                </a:gridCol>
              </a:tblGrid>
              <a:tr h="355939">
                <a:tc>
                  <a:txBody>
                    <a:bodyPr/>
                    <a:lstStyle/>
                    <a:p>
                      <a:r>
                        <a:rPr lang="en-GB" dirty="0"/>
                        <a:t>Key Question</a:t>
                      </a:r>
                    </a:p>
                  </a:txBody>
                  <a:tcPr>
                    <a:solidFill>
                      <a:srgbClr val="002060"/>
                    </a:solidFill>
                  </a:tcPr>
                </a:tc>
                <a:tc>
                  <a:txBody>
                    <a:bodyPr/>
                    <a:lstStyle/>
                    <a:p>
                      <a:r>
                        <a:rPr lang="en-GB" dirty="0"/>
                        <a:t>Our setting’s approach</a:t>
                      </a:r>
                    </a:p>
                  </a:txBody>
                  <a:tcPr>
                    <a:solidFill>
                      <a:srgbClr val="002060"/>
                    </a:solidFill>
                  </a:tcPr>
                </a:tc>
                <a:tc>
                  <a:txBody>
                    <a:bodyPr/>
                    <a:lstStyle/>
                    <a:p>
                      <a:r>
                        <a:rPr lang="en-GB" dirty="0"/>
                        <a:t>Key dates</a:t>
                      </a:r>
                    </a:p>
                  </a:txBody>
                  <a:tcPr>
                    <a:solidFill>
                      <a:srgbClr val="002060"/>
                    </a:solidFill>
                  </a:tcPr>
                </a:tc>
                <a:extLst>
                  <a:ext uri="{0D108BD9-81ED-4DB2-BD59-A6C34878D82A}">
                    <a16:rowId xmlns:a16="http://schemas.microsoft.com/office/drawing/2014/main" val="1858911920"/>
                  </a:ext>
                </a:extLst>
              </a:tr>
              <a:tr h="851756">
                <a:tc>
                  <a:txBody>
                    <a:bodyPr/>
                    <a:lstStyle/>
                    <a:p>
                      <a:r>
                        <a:rPr lang="en-GB" sz="1300" dirty="0"/>
                        <a:t>For which CYP will we complete an INDES?</a:t>
                      </a:r>
                    </a:p>
                  </a:txBody>
                  <a:tcPr/>
                </a:tc>
                <a:tc>
                  <a:txBody>
                    <a:bodyPr/>
                    <a:lstStyle/>
                    <a:p>
                      <a:r>
                        <a:rPr lang="en-GB" sz="1300" dirty="0"/>
                        <a:t>We will complete an INDES for all of the CYP with SEND.  We will begin by completing INDES for high needs pupils (those with EHCPs and higher levels of SEN).</a:t>
                      </a:r>
                    </a:p>
                    <a:p>
                      <a:r>
                        <a:rPr lang="en-GB" sz="1300" dirty="0"/>
                        <a:t>A list of pupils has been provided for each class.</a:t>
                      </a:r>
                    </a:p>
                  </a:txBody>
                  <a:tcPr/>
                </a:tc>
                <a:tc>
                  <a:txBody>
                    <a:bodyPr/>
                    <a:lstStyle/>
                    <a:p>
                      <a:r>
                        <a:rPr lang="en-GB" sz="1300" dirty="0"/>
                        <a:t>SM:INDES introduction Oct 22.</a:t>
                      </a:r>
                    </a:p>
                    <a:p>
                      <a:r>
                        <a:rPr lang="en-GB" sz="1300" dirty="0"/>
                        <a:t>SM: Complete INDES for HN pupils Nov 22.</a:t>
                      </a:r>
                    </a:p>
                    <a:p>
                      <a:r>
                        <a:rPr lang="en-GB" sz="1300" dirty="0"/>
                        <a:t>SM: Remaining INDES: Jan 22</a:t>
                      </a:r>
                    </a:p>
                  </a:txBody>
                  <a:tcPr/>
                </a:tc>
                <a:extLst>
                  <a:ext uri="{0D108BD9-81ED-4DB2-BD59-A6C34878D82A}">
                    <a16:rowId xmlns:a16="http://schemas.microsoft.com/office/drawing/2014/main" val="1202682636"/>
                  </a:ext>
                </a:extLst>
              </a:tr>
              <a:tr h="305389">
                <a:tc>
                  <a:txBody>
                    <a:bodyPr/>
                    <a:lstStyle/>
                    <a:p>
                      <a:r>
                        <a:rPr lang="en-GB" sz="1300" dirty="0"/>
                        <a:t>Who will complete the INDES?</a:t>
                      </a:r>
                    </a:p>
                  </a:txBody>
                  <a:tcPr/>
                </a:tc>
                <a:tc>
                  <a:txBody>
                    <a:bodyPr/>
                    <a:lstStyle/>
                    <a:p>
                      <a:r>
                        <a:rPr lang="en-GB" sz="1300" dirty="0"/>
                        <a:t>Teachers will complete the INDES with support from SENDCO and SLT.</a:t>
                      </a:r>
                    </a:p>
                  </a:txBody>
                  <a:tcPr/>
                </a:tc>
                <a:tc>
                  <a:txBody>
                    <a:bodyPr/>
                    <a:lstStyle/>
                    <a:p>
                      <a:r>
                        <a:rPr lang="en-GB" sz="1300" dirty="0"/>
                        <a:t>Staff meeting dates above.</a:t>
                      </a:r>
                    </a:p>
                  </a:txBody>
                  <a:tcPr/>
                </a:tc>
                <a:extLst>
                  <a:ext uri="{0D108BD9-81ED-4DB2-BD59-A6C34878D82A}">
                    <a16:rowId xmlns:a16="http://schemas.microsoft.com/office/drawing/2014/main" val="2949394731"/>
                  </a:ext>
                </a:extLst>
              </a:tr>
              <a:tr h="474585">
                <a:tc>
                  <a:txBody>
                    <a:bodyPr/>
                    <a:lstStyle/>
                    <a:p>
                      <a:r>
                        <a:rPr lang="en-GB" sz="1300" dirty="0"/>
                        <a:t>Who will submit the INDES?</a:t>
                      </a:r>
                    </a:p>
                  </a:txBody>
                  <a:tcPr/>
                </a:tc>
                <a:tc>
                  <a:txBody>
                    <a:bodyPr/>
                    <a:lstStyle/>
                    <a:p>
                      <a:r>
                        <a:rPr lang="en-GB" sz="1300" dirty="0"/>
                        <a:t>The SENDCo will work in a group with teaching assistants to submit the INDES.  They will be given time out of class to do this.  (This could be during assembly/PE lesson)</a:t>
                      </a:r>
                    </a:p>
                  </a:txBody>
                  <a:tcPr/>
                </a:tc>
                <a:tc>
                  <a:txBody>
                    <a:bodyPr/>
                    <a:lstStyle/>
                    <a:p>
                      <a:r>
                        <a:rPr lang="en-GB" sz="1300" dirty="0"/>
                        <a:t>2 weeks after each staff meeting.</a:t>
                      </a:r>
                    </a:p>
                  </a:txBody>
                  <a:tcPr/>
                </a:tc>
                <a:extLst>
                  <a:ext uri="{0D108BD9-81ED-4DB2-BD59-A6C34878D82A}">
                    <a16:rowId xmlns:a16="http://schemas.microsoft.com/office/drawing/2014/main" val="2215209620"/>
                  </a:ext>
                </a:extLst>
              </a:tr>
              <a:tr h="860185">
                <a:tc>
                  <a:txBody>
                    <a:bodyPr/>
                    <a:lstStyle/>
                    <a:p>
                      <a:r>
                        <a:rPr lang="en-GB" sz="1300" dirty="0"/>
                        <a:t>How will we use the INDES to review and plan provision?</a:t>
                      </a:r>
                    </a:p>
                  </a:txBody>
                  <a:tcPr/>
                </a:tc>
                <a:tc>
                  <a:txBody>
                    <a:bodyPr/>
                    <a:lstStyle/>
                    <a:p>
                      <a:r>
                        <a:rPr lang="en-GB" sz="1300" dirty="0"/>
                        <a:t>The INDES will be part of the ADPR cycle and will be referred to when reviewing and updating pupil passports and individual learning plans. For each statement ticked we will consider what provision is required using the PEaSS document and discussion with SENDCo.</a:t>
                      </a:r>
                    </a:p>
                  </a:txBody>
                  <a:tcPr/>
                </a:tc>
                <a:tc>
                  <a:txBody>
                    <a:bodyPr/>
                    <a:lstStyle/>
                    <a:p>
                      <a:r>
                        <a:rPr lang="en-GB" sz="1300" dirty="0"/>
                        <a:t>Termly </a:t>
                      </a:r>
                    </a:p>
                  </a:txBody>
                  <a:tcPr/>
                </a:tc>
                <a:extLst>
                  <a:ext uri="{0D108BD9-81ED-4DB2-BD59-A6C34878D82A}">
                    <a16:rowId xmlns:a16="http://schemas.microsoft.com/office/drawing/2014/main" val="681261400"/>
                  </a:ext>
                </a:extLst>
              </a:tr>
              <a:tr h="667385">
                <a:tc>
                  <a:txBody>
                    <a:bodyPr/>
                    <a:lstStyle/>
                    <a:p>
                      <a:r>
                        <a:rPr lang="en-GB" sz="1300" dirty="0"/>
                        <a:t>How often will we review the INDES?</a:t>
                      </a:r>
                    </a:p>
                  </a:txBody>
                  <a:tcPr/>
                </a:tc>
                <a:tc>
                  <a:txBody>
                    <a:bodyPr/>
                    <a:lstStyle/>
                    <a:p>
                      <a:r>
                        <a:rPr lang="en-GB" sz="1300" dirty="0"/>
                        <a:t>The INDES will be reviewed termly as part of our APDR cycle.  They do not have to filled in again/resubmitted, but teachers will check to ensure that the needs identified are still accurate.</a:t>
                      </a:r>
                    </a:p>
                  </a:txBody>
                  <a:tcPr/>
                </a:tc>
                <a:tc>
                  <a:txBody>
                    <a:bodyPr/>
                    <a:lstStyle/>
                    <a:p>
                      <a:r>
                        <a:rPr lang="en-GB" sz="1300" dirty="0"/>
                        <a:t>Termly</a:t>
                      </a:r>
                    </a:p>
                    <a:p>
                      <a:endParaRPr lang="en-GB" sz="1300" dirty="0"/>
                    </a:p>
                  </a:txBody>
                  <a:tcPr/>
                </a:tc>
                <a:extLst>
                  <a:ext uri="{0D108BD9-81ED-4DB2-BD59-A6C34878D82A}">
                    <a16:rowId xmlns:a16="http://schemas.microsoft.com/office/drawing/2014/main" val="912890793"/>
                  </a:ext>
                </a:extLst>
              </a:tr>
              <a:tr h="564760">
                <a:tc>
                  <a:txBody>
                    <a:bodyPr/>
                    <a:lstStyle/>
                    <a:p>
                      <a:r>
                        <a:rPr lang="en-GB" sz="1300" dirty="0"/>
                        <a:t>How will we moderate the INDES? (Internally and externally?)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SENDCO will moderate a sample of INDES each term to ensure accuracy and that they do not need updating to reflect changes in need.  We will work with a local cluster of schools to carry out external moderation of the INDES.</a:t>
                      </a:r>
                    </a:p>
                  </a:txBody>
                  <a:tcPr/>
                </a:tc>
                <a:tc>
                  <a:txBody>
                    <a:bodyPr/>
                    <a:lstStyle/>
                    <a:p>
                      <a:r>
                        <a:rPr lang="en-GB" sz="1300" dirty="0"/>
                        <a:t>Termly</a:t>
                      </a:r>
                    </a:p>
                  </a:txBody>
                  <a:tcPr/>
                </a:tc>
                <a:extLst>
                  <a:ext uri="{0D108BD9-81ED-4DB2-BD59-A6C34878D82A}">
                    <a16:rowId xmlns:a16="http://schemas.microsoft.com/office/drawing/2014/main" val="348944817"/>
                  </a:ext>
                </a:extLst>
              </a:tr>
            </a:tbl>
          </a:graphicData>
        </a:graphic>
      </p:graphicFrame>
      <p:sp>
        <p:nvSpPr>
          <p:cNvPr id="9" name="TextBox 8">
            <a:extLst>
              <a:ext uri="{FF2B5EF4-FFF2-40B4-BE49-F238E27FC236}">
                <a16:creationId xmlns:a16="http://schemas.microsoft.com/office/drawing/2014/main" id="{3C84CBB0-8280-4260-98D5-F5A0E312FA98}"/>
              </a:ext>
            </a:extLst>
          </p:cNvPr>
          <p:cNvSpPr txBox="1"/>
          <p:nvPr/>
        </p:nvSpPr>
        <p:spPr>
          <a:xfrm>
            <a:off x="2880189" y="5917976"/>
            <a:ext cx="6431622" cy="646331"/>
          </a:xfrm>
          <a:prstGeom prst="rect">
            <a:avLst/>
          </a:prstGeom>
          <a:noFill/>
        </p:spPr>
        <p:txBody>
          <a:bodyPr wrap="square">
            <a:spAutoFit/>
          </a:bodyPr>
          <a:lstStyle/>
          <a:p>
            <a:r>
              <a:rPr lang="en-GB" sz="1800" dirty="0">
                <a:solidFill>
                  <a:srgbClr val="002060"/>
                </a:solidFill>
                <a:latin typeface="Arial" panose="020B0604020202020204" pitchFamily="34" charset="0"/>
                <a:cs typeface="Arial" panose="020B0604020202020204" pitchFamily="34" charset="0"/>
              </a:rPr>
              <a:t>See also Setting Case Study Primary (INDES Implementation Guide p.</a:t>
            </a:r>
            <a:r>
              <a:rPr lang="en-GB" dirty="0">
                <a:solidFill>
                  <a:srgbClr val="002060"/>
                </a:solidFill>
                <a:latin typeface="Arial" panose="020B0604020202020204" pitchFamily="34" charset="0"/>
                <a:cs typeface="Arial" panose="020B0604020202020204" pitchFamily="34" charset="0"/>
              </a:rPr>
              <a:t>21</a:t>
            </a:r>
            <a:r>
              <a:rPr lang="en-GB" sz="1800" dirty="0">
                <a:solidFill>
                  <a:srgbClr val="002060"/>
                </a:solidFill>
                <a:latin typeface="Arial" panose="020B0604020202020204" pitchFamily="34" charset="0"/>
                <a:cs typeface="Arial" panose="020B0604020202020204" pitchFamily="34" charset="0"/>
              </a:rPr>
              <a:t>) for further guidance on implementing the INDES</a:t>
            </a:r>
            <a:endParaRPr lang="en-GB" dirty="0">
              <a:solidFill>
                <a:srgbClr val="002060"/>
              </a:solidFill>
            </a:endParaRPr>
          </a:p>
        </p:txBody>
      </p:sp>
    </p:spTree>
    <p:extLst>
      <p:ext uri="{BB962C8B-B14F-4D97-AF65-F5344CB8AC3E}">
        <p14:creationId xmlns:p14="http://schemas.microsoft.com/office/powerpoint/2010/main" val="1357319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65969" y="79814"/>
            <a:ext cx="11341680" cy="1749820"/>
          </a:xfrm>
        </p:spPr>
        <p:txBody>
          <a:bodyPr>
            <a:normAutofit/>
          </a:bodyPr>
          <a:lstStyle/>
          <a:p>
            <a:r>
              <a:rPr lang="en-GB" sz="4000" dirty="0">
                <a:solidFill>
                  <a:srgbClr val="002060"/>
                </a:solidFill>
                <a:latin typeface="Arial"/>
                <a:cs typeface="Arial"/>
              </a:rPr>
              <a:t>Implementing the INDES </a:t>
            </a:r>
            <a:r>
              <a:rPr lang="en-GB" sz="2000" dirty="0">
                <a:solidFill>
                  <a:srgbClr val="002060"/>
                </a:solidFill>
                <a:latin typeface="Arial"/>
                <a:cs typeface="Arial"/>
              </a:rPr>
              <a:t>example 2</a:t>
            </a:r>
            <a:r>
              <a:rPr lang="en-GB" sz="4000" dirty="0">
                <a:latin typeface="Arial"/>
                <a:cs typeface="Arial"/>
              </a:rPr>
              <a:t>…</a:t>
            </a: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pic>
        <p:nvPicPr>
          <p:cNvPr id="7" name="Picture 6" descr="SEND Norfolk Logo.  Image of four people including one person in a wheelchair and a child.  SEND text is multi-coloured.">
            <a:extLst>
              <a:ext uri="{FF2B5EF4-FFF2-40B4-BE49-F238E27FC236}">
                <a16:creationId xmlns:a16="http://schemas.microsoft.com/office/drawing/2014/main" id="{BE01F9A7-4073-426E-B7B7-46BC260957CE}"/>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7F4FEB80-6F63-4314-90C9-4D859C3AAF23}"/>
              </a:ext>
            </a:extLst>
          </p:cNvPr>
          <p:cNvPicPr>
            <a:picLocks noChangeAspect="1"/>
          </p:cNvPicPr>
          <p:nvPr/>
        </p:nvPicPr>
        <p:blipFill>
          <a:blip r:embed="rId5"/>
          <a:stretch>
            <a:fillRect/>
          </a:stretch>
        </p:blipFill>
        <p:spPr>
          <a:xfrm>
            <a:off x="9232899" y="5694028"/>
            <a:ext cx="1663700" cy="1094229"/>
          </a:xfrm>
          <a:prstGeom prst="rect">
            <a:avLst/>
          </a:prstGeom>
        </p:spPr>
      </p:pic>
      <p:graphicFrame>
        <p:nvGraphicFramePr>
          <p:cNvPr id="2" name="Table 2">
            <a:extLst>
              <a:ext uri="{FF2B5EF4-FFF2-40B4-BE49-F238E27FC236}">
                <a16:creationId xmlns:a16="http://schemas.microsoft.com/office/drawing/2014/main" id="{D1814B0C-63BF-4300-9D53-F316DC1AA344}"/>
              </a:ext>
            </a:extLst>
          </p:cNvPr>
          <p:cNvGraphicFramePr>
            <a:graphicFrameLocks noGrp="1"/>
          </p:cNvGraphicFramePr>
          <p:nvPr>
            <p:extLst>
              <p:ext uri="{D42A27DB-BD31-4B8C-83A1-F6EECF244321}">
                <p14:modId xmlns:p14="http://schemas.microsoft.com/office/powerpoint/2010/main" val="3621312372"/>
              </p:ext>
            </p:extLst>
          </p:nvPr>
        </p:nvGraphicFramePr>
        <p:xfrm>
          <a:off x="565969" y="1298247"/>
          <a:ext cx="10463394" cy="4485640"/>
        </p:xfrm>
        <a:graphic>
          <a:graphicData uri="http://schemas.openxmlformats.org/drawingml/2006/table">
            <a:tbl>
              <a:tblPr firstRow="1" bandRow="1">
                <a:tableStyleId>{5C22544A-7EE6-4342-B048-85BDC9FD1C3A}</a:tableStyleId>
              </a:tblPr>
              <a:tblGrid>
                <a:gridCol w="1992296">
                  <a:extLst>
                    <a:ext uri="{9D8B030D-6E8A-4147-A177-3AD203B41FA5}">
                      <a16:colId xmlns:a16="http://schemas.microsoft.com/office/drawing/2014/main" val="3460726204"/>
                    </a:ext>
                  </a:extLst>
                </a:gridCol>
                <a:gridCol w="6780944">
                  <a:extLst>
                    <a:ext uri="{9D8B030D-6E8A-4147-A177-3AD203B41FA5}">
                      <a16:colId xmlns:a16="http://schemas.microsoft.com/office/drawing/2014/main" val="345562469"/>
                    </a:ext>
                  </a:extLst>
                </a:gridCol>
                <a:gridCol w="1690154">
                  <a:extLst>
                    <a:ext uri="{9D8B030D-6E8A-4147-A177-3AD203B41FA5}">
                      <a16:colId xmlns:a16="http://schemas.microsoft.com/office/drawing/2014/main" val="3098870450"/>
                    </a:ext>
                  </a:extLst>
                </a:gridCol>
              </a:tblGrid>
              <a:tr h="370840">
                <a:tc>
                  <a:txBody>
                    <a:bodyPr/>
                    <a:lstStyle/>
                    <a:p>
                      <a:r>
                        <a:rPr lang="en-GB" dirty="0"/>
                        <a:t>Key Question</a:t>
                      </a:r>
                    </a:p>
                  </a:txBody>
                  <a:tcPr>
                    <a:solidFill>
                      <a:srgbClr val="002060"/>
                    </a:solidFill>
                  </a:tcPr>
                </a:tc>
                <a:tc>
                  <a:txBody>
                    <a:bodyPr/>
                    <a:lstStyle/>
                    <a:p>
                      <a:r>
                        <a:rPr lang="en-GB" dirty="0"/>
                        <a:t>Our setting’s approach</a:t>
                      </a:r>
                    </a:p>
                  </a:txBody>
                  <a:tcPr>
                    <a:solidFill>
                      <a:srgbClr val="002060"/>
                    </a:solidFill>
                  </a:tcPr>
                </a:tc>
                <a:tc>
                  <a:txBody>
                    <a:bodyPr/>
                    <a:lstStyle/>
                    <a:p>
                      <a:r>
                        <a:rPr lang="en-GB" dirty="0"/>
                        <a:t>Key dates</a:t>
                      </a:r>
                    </a:p>
                  </a:txBody>
                  <a:tcPr>
                    <a:solidFill>
                      <a:srgbClr val="002060"/>
                    </a:solidFill>
                  </a:tcPr>
                </a:tc>
                <a:extLst>
                  <a:ext uri="{0D108BD9-81ED-4DB2-BD59-A6C34878D82A}">
                    <a16:rowId xmlns:a16="http://schemas.microsoft.com/office/drawing/2014/main" val="1858911920"/>
                  </a:ext>
                </a:extLst>
              </a:tr>
              <a:tr h="370840">
                <a:tc>
                  <a:txBody>
                    <a:bodyPr/>
                    <a:lstStyle/>
                    <a:p>
                      <a:r>
                        <a:rPr lang="en-GB" sz="1300" dirty="0"/>
                        <a:t>For which CYP will we complete an INDES?</a:t>
                      </a:r>
                    </a:p>
                  </a:txBody>
                  <a:tcPr/>
                </a:tc>
                <a:tc>
                  <a:txBody>
                    <a:bodyPr/>
                    <a:lstStyle/>
                    <a:p>
                      <a:r>
                        <a:rPr lang="en-GB" sz="1300" dirty="0"/>
                        <a:t>We will complete an INDES for all of the CYP with SEND.  We will begin by completing INDES for high needs pupils (those with EHCPs and higher levels of SEN).</a:t>
                      </a:r>
                    </a:p>
                  </a:txBody>
                  <a:tcPr/>
                </a:tc>
                <a:tc>
                  <a:txBody>
                    <a:bodyPr/>
                    <a:lstStyle/>
                    <a:p>
                      <a:r>
                        <a:rPr lang="en-GB" sz="1300" dirty="0"/>
                        <a:t>By Oct half term.</a:t>
                      </a:r>
                    </a:p>
                  </a:txBody>
                  <a:tcPr/>
                </a:tc>
                <a:extLst>
                  <a:ext uri="{0D108BD9-81ED-4DB2-BD59-A6C34878D82A}">
                    <a16:rowId xmlns:a16="http://schemas.microsoft.com/office/drawing/2014/main" val="1202682636"/>
                  </a:ext>
                </a:extLst>
              </a:tr>
              <a:tr h="370840">
                <a:tc>
                  <a:txBody>
                    <a:bodyPr/>
                    <a:lstStyle/>
                    <a:p>
                      <a:r>
                        <a:rPr lang="en-GB" sz="1300" dirty="0"/>
                        <a:t>Who will complete the INDES?</a:t>
                      </a:r>
                    </a:p>
                  </a:txBody>
                  <a:tcPr/>
                </a:tc>
                <a:tc>
                  <a:txBody>
                    <a:bodyPr/>
                    <a:lstStyle/>
                    <a:p>
                      <a:r>
                        <a:rPr lang="en-GB" sz="1300" dirty="0"/>
                        <a:t>Heads of year will oversee completion of the INDES for those children in their year group (with support from SENDCO and SLT.)  HOYs will introduce the INDES during team meetings and complete two example INDES together.  Staff will use the INDES data collation tool.</a:t>
                      </a:r>
                    </a:p>
                  </a:txBody>
                  <a:tcPr/>
                </a:tc>
                <a:tc>
                  <a:txBody>
                    <a:bodyPr/>
                    <a:lstStyle/>
                    <a:p>
                      <a:r>
                        <a:rPr lang="en-GB" sz="1300" dirty="0"/>
                        <a:t>2</a:t>
                      </a:r>
                      <a:r>
                        <a:rPr lang="en-GB" sz="1300" baseline="30000" dirty="0"/>
                        <a:t>nd</a:t>
                      </a:r>
                      <a:r>
                        <a:rPr lang="en-GB" sz="1300" dirty="0"/>
                        <a:t> half Autumn term.</a:t>
                      </a:r>
                    </a:p>
                    <a:p>
                      <a:r>
                        <a:rPr lang="en-GB" sz="1300" dirty="0"/>
                        <a:t>Complete by Feb half term.</a:t>
                      </a:r>
                    </a:p>
                  </a:txBody>
                  <a:tcPr/>
                </a:tc>
                <a:extLst>
                  <a:ext uri="{0D108BD9-81ED-4DB2-BD59-A6C34878D82A}">
                    <a16:rowId xmlns:a16="http://schemas.microsoft.com/office/drawing/2014/main" val="2949394731"/>
                  </a:ext>
                </a:extLst>
              </a:tr>
              <a:tr h="370840">
                <a:tc>
                  <a:txBody>
                    <a:bodyPr/>
                    <a:lstStyle/>
                    <a:p>
                      <a:r>
                        <a:rPr lang="en-GB" sz="1300" dirty="0"/>
                        <a:t>Who will submit the INDES?</a:t>
                      </a:r>
                    </a:p>
                  </a:txBody>
                  <a:tcPr/>
                </a:tc>
                <a:tc>
                  <a:txBody>
                    <a:bodyPr/>
                    <a:lstStyle/>
                    <a:p>
                      <a:r>
                        <a:rPr lang="en-GB" sz="1300" dirty="0"/>
                        <a:t>Admin staff will submit the INDES using the INDES data collation tool for reference.</a:t>
                      </a:r>
                    </a:p>
                  </a:txBody>
                  <a:tcPr/>
                </a:tc>
                <a:tc>
                  <a:txBody>
                    <a:bodyPr/>
                    <a:lstStyle/>
                    <a:p>
                      <a:r>
                        <a:rPr lang="en-GB" sz="1300" dirty="0"/>
                        <a:t>HNCYP by 18.11.22</a:t>
                      </a:r>
                    </a:p>
                    <a:p>
                      <a:r>
                        <a:rPr lang="en-GB" sz="1300" dirty="0"/>
                        <a:t>All CYP by 10.03.22</a:t>
                      </a:r>
                    </a:p>
                  </a:txBody>
                  <a:tcPr/>
                </a:tc>
                <a:extLst>
                  <a:ext uri="{0D108BD9-81ED-4DB2-BD59-A6C34878D82A}">
                    <a16:rowId xmlns:a16="http://schemas.microsoft.com/office/drawing/2014/main" val="2215209620"/>
                  </a:ext>
                </a:extLst>
              </a:tr>
              <a:tr h="370840">
                <a:tc>
                  <a:txBody>
                    <a:bodyPr/>
                    <a:lstStyle/>
                    <a:p>
                      <a:r>
                        <a:rPr lang="en-GB" sz="1300" dirty="0"/>
                        <a:t>How will we use the INDES to review and plan provision?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The INDES will be part of the ADPR cycle and will be referred to when reviewing and updating pupil passports and individual learning plans. For each statement ticked we will consider what provision is required using the PEaSS document.  The SEND team will oversee this initially.  Year group teams will have greater input over time.</a:t>
                      </a:r>
                    </a:p>
                  </a:txBody>
                  <a:tcPr/>
                </a:tc>
                <a:tc>
                  <a:txBody>
                    <a:bodyPr/>
                    <a:lstStyle/>
                    <a:p>
                      <a:r>
                        <a:rPr lang="en-GB" sz="1300" dirty="0"/>
                        <a:t>Termly.</a:t>
                      </a:r>
                    </a:p>
                    <a:p>
                      <a:r>
                        <a:rPr lang="en-GB" sz="1300" dirty="0"/>
                        <a:t>Year group teams to review Learning plans alongside PEaSS Summer term 22</a:t>
                      </a:r>
                    </a:p>
                  </a:txBody>
                  <a:tcPr/>
                </a:tc>
                <a:extLst>
                  <a:ext uri="{0D108BD9-81ED-4DB2-BD59-A6C34878D82A}">
                    <a16:rowId xmlns:a16="http://schemas.microsoft.com/office/drawing/2014/main" val="681261400"/>
                  </a:ext>
                </a:extLst>
              </a:tr>
              <a:tr h="370840">
                <a:tc>
                  <a:txBody>
                    <a:bodyPr/>
                    <a:lstStyle/>
                    <a:p>
                      <a:r>
                        <a:rPr lang="en-GB" sz="1300" dirty="0"/>
                        <a:t>How often will we review the INDES?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The INDES will be reviewed termly as part of our APDR cycle.  They do not have to filled in again/resubmitted, but the SEND team will check to ensure that the needs identified are still accurate.</a:t>
                      </a:r>
                    </a:p>
                  </a:txBody>
                  <a:tcPr/>
                </a:tc>
                <a:tc>
                  <a:txBody>
                    <a:bodyPr/>
                    <a:lstStyle/>
                    <a:p>
                      <a:r>
                        <a:rPr lang="en-GB" sz="1300" dirty="0"/>
                        <a:t>Termly</a:t>
                      </a:r>
                    </a:p>
                  </a:txBody>
                  <a:tcPr/>
                </a:tc>
                <a:extLst>
                  <a:ext uri="{0D108BD9-81ED-4DB2-BD59-A6C34878D82A}">
                    <a16:rowId xmlns:a16="http://schemas.microsoft.com/office/drawing/2014/main" val="912890793"/>
                  </a:ext>
                </a:extLst>
              </a:tr>
              <a:tr h="370840">
                <a:tc>
                  <a:txBody>
                    <a:bodyPr/>
                    <a:lstStyle/>
                    <a:p>
                      <a:r>
                        <a:rPr lang="en-GB" sz="1300" dirty="0"/>
                        <a:t>How will we moderate the INDES? (Internally and externally?)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SEND team will moderate a sample of INDES each term to ensure accuracy and that they do not need updating to reflect changes in need.</a:t>
                      </a:r>
                    </a:p>
                  </a:txBody>
                  <a:tcPr/>
                </a:tc>
                <a:tc>
                  <a:txBody>
                    <a:bodyPr/>
                    <a:lstStyle/>
                    <a:p>
                      <a:r>
                        <a:rPr lang="en-GB" sz="1300" dirty="0"/>
                        <a:t>Termly</a:t>
                      </a:r>
                    </a:p>
                  </a:txBody>
                  <a:tcPr/>
                </a:tc>
                <a:extLst>
                  <a:ext uri="{0D108BD9-81ED-4DB2-BD59-A6C34878D82A}">
                    <a16:rowId xmlns:a16="http://schemas.microsoft.com/office/drawing/2014/main" val="348944817"/>
                  </a:ext>
                </a:extLst>
              </a:tr>
            </a:tbl>
          </a:graphicData>
        </a:graphic>
      </p:graphicFrame>
      <p:sp>
        <p:nvSpPr>
          <p:cNvPr id="9" name="TextBox 8">
            <a:extLst>
              <a:ext uri="{FF2B5EF4-FFF2-40B4-BE49-F238E27FC236}">
                <a16:creationId xmlns:a16="http://schemas.microsoft.com/office/drawing/2014/main" id="{CD9272F6-63B3-4CAB-8FC8-BD57FB9D130E}"/>
              </a:ext>
            </a:extLst>
          </p:cNvPr>
          <p:cNvSpPr txBox="1"/>
          <p:nvPr/>
        </p:nvSpPr>
        <p:spPr>
          <a:xfrm>
            <a:off x="2990211" y="6002136"/>
            <a:ext cx="6493196" cy="584775"/>
          </a:xfrm>
          <a:prstGeom prst="rect">
            <a:avLst/>
          </a:prstGeom>
          <a:noFill/>
        </p:spPr>
        <p:txBody>
          <a:bodyPr wrap="square">
            <a:spAutoFit/>
          </a:bodyPr>
          <a:lstStyle/>
          <a:p>
            <a:r>
              <a:rPr lang="en-GB" sz="1600" dirty="0">
                <a:solidFill>
                  <a:srgbClr val="002060"/>
                </a:solidFill>
                <a:latin typeface="Arial" panose="020B0604020202020204" pitchFamily="34" charset="0"/>
                <a:cs typeface="Arial" panose="020B0604020202020204" pitchFamily="34" charset="0"/>
              </a:rPr>
              <a:t>See also Setting Case Study Secondary (INDES Implementation Guide p.24) for further guidance on implementing the INDES</a:t>
            </a:r>
            <a:endParaRPr lang="en-GB" sz="1600" dirty="0">
              <a:solidFill>
                <a:srgbClr val="002060"/>
              </a:solidFill>
            </a:endParaRPr>
          </a:p>
        </p:txBody>
      </p:sp>
    </p:spTree>
    <p:extLst>
      <p:ext uri="{BB962C8B-B14F-4D97-AF65-F5344CB8AC3E}">
        <p14:creationId xmlns:p14="http://schemas.microsoft.com/office/powerpoint/2010/main" val="103491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2102D9F-3ED6-4F84-B2FE-258A6C71009B}"/>
              </a:ext>
            </a:extLst>
          </p:cNvPr>
          <p:cNvGraphicFramePr>
            <a:graphicFrameLocks noGrp="1"/>
          </p:cNvGraphicFramePr>
          <p:nvPr>
            <p:extLst>
              <p:ext uri="{D42A27DB-BD31-4B8C-83A1-F6EECF244321}">
                <p14:modId xmlns:p14="http://schemas.microsoft.com/office/powerpoint/2010/main" val="2311220771"/>
              </p:ext>
            </p:extLst>
          </p:nvPr>
        </p:nvGraphicFramePr>
        <p:xfrm>
          <a:off x="740332" y="2781788"/>
          <a:ext cx="10150825" cy="2169160"/>
        </p:xfrm>
        <a:graphic>
          <a:graphicData uri="http://schemas.openxmlformats.org/drawingml/2006/table">
            <a:tbl>
              <a:tblPr firstRow="1" bandRow="1">
                <a:tableStyleId>{5C22544A-7EE6-4342-B048-85BDC9FD1C3A}</a:tableStyleId>
              </a:tblPr>
              <a:tblGrid>
                <a:gridCol w="1492729">
                  <a:extLst>
                    <a:ext uri="{9D8B030D-6E8A-4147-A177-3AD203B41FA5}">
                      <a16:colId xmlns:a16="http://schemas.microsoft.com/office/drawing/2014/main" val="1912547472"/>
                    </a:ext>
                  </a:extLst>
                </a:gridCol>
                <a:gridCol w="8658096">
                  <a:extLst>
                    <a:ext uri="{9D8B030D-6E8A-4147-A177-3AD203B41FA5}">
                      <a16:colId xmlns:a16="http://schemas.microsoft.com/office/drawing/2014/main" val="1219214382"/>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latin typeface="Arial" panose="020B0604020202020204" pitchFamily="34" charset="0"/>
                          <a:cs typeface="Arial" panose="020B0604020202020204" pitchFamily="34" charset="0"/>
                        </a:rPr>
                        <a:t>Communication and Interaction: Speech Language and Communication</a:t>
                      </a:r>
                    </a:p>
                  </a:txBody>
                  <a:tcPr>
                    <a:solidFill>
                      <a:srgbClr val="002060"/>
                    </a:solidFill>
                  </a:tcPr>
                </a:tc>
                <a:tc hMerge="1">
                  <a:txBody>
                    <a:bodyPr/>
                    <a:lstStyle/>
                    <a:p>
                      <a:endParaRPr lang="en-GB" dirty="0"/>
                    </a:p>
                  </a:txBody>
                  <a:tcPr/>
                </a:tc>
                <a:extLst>
                  <a:ext uri="{0D108BD9-81ED-4DB2-BD59-A6C34878D82A}">
                    <a16:rowId xmlns:a16="http://schemas.microsoft.com/office/drawing/2014/main" val="35820283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Provision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HQT and curriculum adaptations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SENDCo actions</a:t>
                      </a:r>
                    </a:p>
                  </a:txBody>
                  <a:tcPr/>
                </a:tc>
                <a:tc>
                  <a:txBody>
                    <a:bodyPr/>
                    <a:lstStyle/>
                    <a:p>
                      <a:r>
                        <a:rPr lang="en-GB" sz="1400" dirty="0">
                          <a:solidFill>
                            <a:srgbClr val="002060"/>
                          </a:solidFill>
                          <a:latin typeface="Arial" panose="020B0604020202020204" pitchFamily="34" charset="0"/>
                          <a:cs typeface="Arial" panose="020B0604020202020204" pitchFamily="34" charset="0"/>
                        </a:rPr>
                        <a:t>Keep verbal instructions simple and use them in the order you want things to be carried out.</a:t>
                      </a:r>
                    </a:p>
                    <a:p>
                      <a:r>
                        <a:rPr lang="en-GB" sz="1400" dirty="0">
                          <a:solidFill>
                            <a:srgbClr val="002060"/>
                          </a:solidFill>
                          <a:latin typeface="Arial" panose="020B0604020202020204" pitchFamily="34" charset="0"/>
                          <a:cs typeface="Arial" panose="020B0604020202020204" pitchFamily="34" charset="0"/>
                        </a:rPr>
                        <a:t>Ask instructions to be repeated back.</a:t>
                      </a:r>
                    </a:p>
                    <a:p>
                      <a:r>
                        <a:rPr lang="en-GB" sz="1400" dirty="0">
                          <a:solidFill>
                            <a:srgbClr val="002060"/>
                          </a:solidFill>
                          <a:latin typeface="Arial" panose="020B0604020202020204" pitchFamily="34" charset="0"/>
                          <a:cs typeface="Arial" panose="020B0604020202020204" pitchFamily="34" charset="0"/>
                        </a:rPr>
                        <a:t>Use learner’s name before asking a question.</a:t>
                      </a:r>
                    </a:p>
                    <a:p>
                      <a:r>
                        <a:rPr lang="en-GB" sz="1400" dirty="0">
                          <a:solidFill>
                            <a:srgbClr val="002060"/>
                          </a:solidFill>
                          <a:latin typeface="Arial" panose="020B0604020202020204" pitchFamily="34" charset="0"/>
                          <a:cs typeface="Arial" panose="020B0604020202020204" pitchFamily="34" charset="0"/>
                        </a:rPr>
                        <a:t>Personalised/small group learning/modelling to target inference skills. </a:t>
                      </a:r>
                    </a:p>
                    <a:p>
                      <a:r>
                        <a:rPr lang="en-GB" sz="1400" dirty="0">
                          <a:solidFill>
                            <a:srgbClr val="002060"/>
                          </a:solidFill>
                          <a:latin typeface="Arial" panose="020B0604020202020204" pitchFamily="34" charset="0"/>
                          <a:cs typeface="Arial" panose="020B0604020202020204" pitchFamily="34" charset="0"/>
                        </a:rPr>
                        <a:t>SCLN screening/assessment to ensure full scope of SCLN are understood.</a:t>
                      </a:r>
                    </a:p>
                  </a:txBody>
                  <a:tcPr/>
                </a:tc>
                <a:extLst>
                  <a:ext uri="{0D108BD9-81ED-4DB2-BD59-A6C34878D82A}">
                    <a16:rowId xmlns:a16="http://schemas.microsoft.com/office/drawing/2014/main" val="1239836151"/>
                  </a:ext>
                </a:extLst>
              </a:tr>
            </a:tbl>
          </a:graphicData>
        </a:graphic>
      </p:graphicFrame>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9502941"/>
              </p:ext>
            </p:extLst>
          </p:nvPr>
        </p:nvGraphicFramePr>
        <p:xfrm>
          <a:off x="740332" y="1627669"/>
          <a:ext cx="9972586" cy="3723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grpSp>
        <p:nvGrpSpPr>
          <p:cNvPr id="9" name="Group 8" descr="Handout Logo">
            <a:extLst>
              <a:ext uri="{FF2B5EF4-FFF2-40B4-BE49-F238E27FC236}">
                <a16:creationId xmlns:a16="http://schemas.microsoft.com/office/drawing/2014/main" id="{F75DC5E8-340E-4444-BBB7-3EE0A9FD1619}"/>
              </a:ext>
              <a:ext uri="{C183D7F6-B498-43B3-948B-1728B52AA6E4}">
                <adec:decorative xmlns:adec="http://schemas.microsoft.com/office/drawing/2017/decorative" val="0"/>
              </a:ext>
            </a:extLst>
          </p:cNvPr>
          <p:cNvGrpSpPr/>
          <p:nvPr/>
        </p:nvGrpSpPr>
        <p:grpSpPr>
          <a:xfrm>
            <a:off x="3146573" y="5615940"/>
            <a:ext cx="979714" cy="1006555"/>
            <a:chOff x="7790985" y="5731715"/>
            <a:chExt cx="979714" cy="1006555"/>
          </a:xfrm>
        </p:grpSpPr>
        <p:sp>
          <p:nvSpPr>
            <p:cNvPr id="10" name="TextBox 9">
              <a:extLst>
                <a:ext uri="{FF2B5EF4-FFF2-40B4-BE49-F238E27FC236}">
                  <a16:creationId xmlns:a16="http://schemas.microsoft.com/office/drawing/2014/main" id="{2D2A4A5F-8D50-499C-9CF9-8C913B753E7F}"/>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1" name="Graphic 10" descr="Document outline">
              <a:extLst>
                <a:ext uri="{FF2B5EF4-FFF2-40B4-BE49-F238E27FC236}">
                  <a16:creationId xmlns:a16="http://schemas.microsoft.com/office/drawing/2014/main" id="{62C2B197-F020-4627-A135-F6A32B36E7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46571" y="5731715"/>
              <a:ext cx="668543" cy="668543"/>
            </a:xfrm>
            <a:prstGeom prst="rect">
              <a:avLst/>
            </a:prstGeom>
          </p:spPr>
        </p:pic>
      </p:grpSp>
      <p:sp>
        <p:nvSpPr>
          <p:cNvPr id="12" name="TextBox 11">
            <a:extLst>
              <a:ext uri="{FF2B5EF4-FFF2-40B4-BE49-F238E27FC236}">
                <a16:creationId xmlns:a16="http://schemas.microsoft.com/office/drawing/2014/main" id="{249F5B1E-3B22-4C52-B11A-CE965DDCD7FD}"/>
              </a:ext>
            </a:extLst>
          </p:cNvPr>
          <p:cNvSpPr txBox="1"/>
          <p:nvPr/>
        </p:nvSpPr>
        <p:spPr>
          <a:xfrm>
            <a:off x="4088915" y="5645355"/>
            <a:ext cx="5448687" cy="954107"/>
          </a:xfrm>
          <a:prstGeom prst="rect">
            <a:avLst/>
          </a:prstGeom>
          <a:noFill/>
        </p:spPr>
        <p:txBody>
          <a:bodyPr wrap="square">
            <a:spAutoFit/>
          </a:bodyPr>
          <a:lstStyle/>
          <a:p>
            <a:r>
              <a:rPr lang="en-GB" sz="1400" dirty="0">
                <a:solidFill>
                  <a:srgbClr val="002060"/>
                </a:solidFill>
                <a:latin typeface="Arial" panose="020B0604020202020204" pitchFamily="34" charset="0"/>
                <a:cs typeface="Arial" panose="020B0604020202020204" pitchFamily="34" charset="0"/>
              </a:rPr>
              <a:t>4.    Shared example - Polly</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Provision Expected at SEN Support full version</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PEaSS posters</a:t>
            </a:r>
          </a:p>
          <a:p>
            <a:endParaRPr lang="en-GB" sz="1400" dirty="0">
              <a:solidFill>
                <a:srgbClr val="002060"/>
              </a:solidFill>
              <a:latin typeface="Arial" panose="020B0604020202020204" pitchFamily="34" charset="0"/>
              <a:cs typeface="Arial" panose="020B0604020202020204" pitchFamily="34" charset="0"/>
            </a:endParaRPr>
          </a:p>
        </p:txBody>
      </p:sp>
      <p:sp>
        <p:nvSpPr>
          <p:cNvPr id="14" name="Rectangle 13" descr="School girl outline">
            <a:extLst>
              <a:ext uri="{FF2B5EF4-FFF2-40B4-BE49-F238E27FC236}">
                <a16:creationId xmlns:a16="http://schemas.microsoft.com/office/drawing/2014/main" id="{FFBEDB9B-1B99-46B8-AF9F-372CB7DFA96A}"/>
              </a:ext>
            </a:extLst>
          </p:cNvPr>
          <p:cNvSpPr/>
          <p:nvPr/>
        </p:nvSpPr>
        <p:spPr>
          <a:xfrm>
            <a:off x="4544024" y="-200760"/>
            <a:ext cx="1944000" cy="1944000"/>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014022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5"/>
          <a:stretch>
            <a:fillRect/>
          </a:stretch>
        </p:blipFill>
        <p:spPr>
          <a:xfrm>
            <a:off x="9232899" y="5694028"/>
            <a:ext cx="1663700" cy="1094229"/>
          </a:xfrm>
          <a:prstGeom prst="rect">
            <a:avLst/>
          </a:prstGeom>
        </p:spPr>
      </p:pic>
      <p:grpSp>
        <p:nvGrpSpPr>
          <p:cNvPr id="9" name="Group 8" descr="Handout Logo">
            <a:extLst>
              <a:ext uri="{FF2B5EF4-FFF2-40B4-BE49-F238E27FC236}">
                <a16:creationId xmlns:a16="http://schemas.microsoft.com/office/drawing/2014/main" id="{F75DC5E8-340E-4444-BBB7-3EE0A9FD1619}"/>
              </a:ext>
            </a:extLst>
          </p:cNvPr>
          <p:cNvGrpSpPr/>
          <p:nvPr/>
        </p:nvGrpSpPr>
        <p:grpSpPr>
          <a:xfrm>
            <a:off x="3146573" y="5615940"/>
            <a:ext cx="979714" cy="1006555"/>
            <a:chOff x="7790985" y="5731715"/>
            <a:chExt cx="979714" cy="1006555"/>
          </a:xfrm>
        </p:grpSpPr>
        <p:sp>
          <p:nvSpPr>
            <p:cNvPr id="10" name="TextBox 9">
              <a:extLst>
                <a:ext uri="{FF2B5EF4-FFF2-40B4-BE49-F238E27FC236}">
                  <a16:creationId xmlns:a16="http://schemas.microsoft.com/office/drawing/2014/main" id="{2D2A4A5F-8D50-499C-9CF9-8C913B753E7F}"/>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1" name="Graphic 10" descr="Document outline">
              <a:extLst>
                <a:ext uri="{FF2B5EF4-FFF2-40B4-BE49-F238E27FC236}">
                  <a16:creationId xmlns:a16="http://schemas.microsoft.com/office/drawing/2014/main" id="{62C2B197-F020-4627-A135-F6A32B36E7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46571" y="5731715"/>
              <a:ext cx="668543" cy="668543"/>
            </a:xfrm>
            <a:prstGeom prst="rect">
              <a:avLst/>
            </a:prstGeom>
          </p:spPr>
        </p:pic>
      </p:grpSp>
      <p:sp>
        <p:nvSpPr>
          <p:cNvPr id="12" name="TextBox 11">
            <a:extLst>
              <a:ext uri="{FF2B5EF4-FFF2-40B4-BE49-F238E27FC236}">
                <a16:creationId xmlns:a16="http://schemas.microsoft.com/office/drawing/2014/main" id="{249F5B1E-3B22-4C52-B11A-CE965DDCD7FD}"/>
              </a:ext>
            </a:extLst>
          </p:cNvPr>
          <p:cNvSpPr txBox="1"/>
          <p:nvPr/>
        </p:nvSpPr>
        <p:spPr>
          <a:xfrm>
            <a:off x="4088915" y="5645355"/>
            <a:ext cx="5448687" cy="954107"/>
          </a:xfrm>
          <a:prstGeom prst="rect">
            <a:avLst/>
          </a:prstGeom>
          <a:noFill/>
        </p:spPr>
        <p:txBody>
          <a:bodyPr wrap="square">
            <a:spAutoFit/>
          </a:bodyPr>
          <a:lstStyle/>
          <a:p>
            <a:r>
              <a:rPr lang="en-GB" sz="1400" dirty="0">
                <a:solidFill>
                  <a:srgbClr val="002060"/>
                </a:solidFill>
                <a:latin typeface="Arial" panose="020B0604020202020204" pitchFamily="34" charset="0"/>
                <a:cs typeface="Arial" panose="020B0604020202020204" pitchFamily="34" charset="0"/>
              </a:rPr>
              <a:t>4.    Shared example - Polly</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Provision Expected at SEN Support full version</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PEaSS posters</a:t>
            </a:r>
          </a:p>
          <a:p>
            <a:endParaRPr lang="en-GB" sz="1400" dirty="0">
              <a:solidFill>
                <a:srgbClr val="00206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22102D9F-3ED6-4F84-B2FE-258A6C71009B}"/>
              </a:ext>
            </a:extLst>
          </p:cNvPr>
          <p:cNvGraphicFramePr>
            <a:graphicFrameLocks noGrp="1"/>
          </p:cNvGraphicFramePr>
          <p:nvPr>
            <p:extLst>
              <p:ext uri="{D42A27DB-BD31-4B8C-83A1-F6EECF244321}">
                <p14:modId xmlns:p14="http://schemas.microsoft.com/office/powerpoint/2010/main" val="843259170"/>
              </p:ext>
            </p:extLst>
          </p:nvPr>
        </p:nvGraphicFramePr>
        <p:xfrm>
          <a:off x="680460" y="2855521"/>
          <a:ext cx="10150825" cy="2382520"/>
        </p:xfrm>
        <a:graphic>
          <a:graphicData uri="http://schemas.openxmlformats.org/drawingml/2006/table">
            <a:tbl>
              <a:tblPr firstRow="1" bandRow="1">
                <a:tableStyleId>{5C22544A-7EE6-4342-B048-85BDC9FD1C3A}</a:tableStyleId>
              </a:tblPr>
              <a:tblGrid>
                <a:gridCol w="1889852">
                  <a:extLst>
                    <a:ext uri="{9D8B030D-6E8A-4147-A177-3AD203B41FA5}">
                      <a16:colId xmlns:a16="http://schemas.microsoft.com/office/drawing/2014/main" val="1912547472"/>
                    </a:ext>
                  </a:extLst>
                </a:gridCol>
                <a:gridCol w="8260973">
                  <a:extLst>
                    <a:ext uri="{9D8B030D-6E8A-4147-A177-3AD203B41FA5}">
                      <a16:colId xmlns:a16="http://schemas.microsoft.com/office/drawing/2014/main" val="1219214382"/>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latin typeface="Arial"/>
                          <a:cs typeface="Arial"/>
                        </a:rPr>
                        <a:t>Communication and Interaction: Social Communication Difficulties/Autistic Spectrum</a:t>
                      </a:r>
                    </a:p>
                  </a:txBody>
                  <a:tcPr>
                    <a:solidFill>
                      <a:srgbClr val="002060"/>
                    </a:solidFill>
                  </a:tcPr>
                </a:tc>
                <a:tc hMerge="1">
                  <a:txBody>
                    <a:bodyPr/>
                    <a:lstStyle/>
                    <a:p>
                      <a:endParaRPr lang="en-GB" dirty="0"/>
                    </a:p>
                  </a:txBody>
                  <a:tcPr/>
                </a:tc>
                <a:extLst>
                  <a:ext uri="{0D108BD9-81ED-4DB2-BD59-A6C34878D82A}">
                    <a16:rowId xmlns:a16="http://schemas.microsoft.com/office/drawing/2014/main" val="35820283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Provision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HQT and curriculum adaptations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SENDCo actions</a:t>
                      </a:r>
                    </a:p>
                    <a:p>
                      <a:endParaRPr lang="en-GB" sz="1400" dirty="0">
                        <a:solidFill>
                          <a:srgbClr val="002060"/>
                        </a:solidFill>
                        <a:latin typeface="Arial" panose="020B0604020202020204" pitchFamily="34" charset="0"/>
                        <a:cs typeface="Arial" panose="020B0604020202020204" pitchFamily="34" charset="0"/>
                      </a:endParaRPr>
                    </a:p>
                  </a:txBody>
                  <a:tcPr/>
                </a:tc>
                <a:tc>
                  <a:txBody>
                    <a:bodyPr/>
                    <a:lstStyle/>
                    <a:p>
                      <a:r>
                        <a:rPr lang="en-GB" sz="1400" dirty="0">
                          <a:solidFill>
                            <a:srgbClr val="002060"/>
                          </a:solidFill>
                          <a:latin typeface="Arial" panose="020B0604020202020204" pitchFamily="34" charset="0"/>
                          <a:cs typeface="Arial" panose="020B0604020202020204" pitchFamily="34" charset="0"/>
                        </a:rPr>
                        <a:t>Ensure effective transitions are in place at every stage and particularly at phase transfer.</a:t>
                      </a:r>
                    </a:p>
                    <a:p>
                      <a:r>
                        <a:rPr lang="en-GB" sz="1400" dirty="0">
                          <a:solidFill>
                            <a:srgbClr val="002060"/>
                          </a:solidFill>
                          <a:latin typeface="Arial" panose="020B0604020202020204" pitchFamily="34" charset="0"/>
                          <a:cs typeface="Arial" panose="020B0604020202020204" pitchFamily="34" charset="0"/>
                        </a:rPr>
                        <a:t>Incorporate time for sensory circuits</a:t>
                      </a:r>
                    </a:p>
                    <a:p>
                      <a:r>
                        <a:rPr lang="en-GB" sz="1400" dirty="0">
                          <a:solidFill>
                            <a:srgbClr val="002060"/>
                          </a:solidFill>
                          <a:latin typeface="Arial" panose="020B0604020202020204" pitchFamily="34" charset="0"/>
                          <a:cs typeface="Arial" panose="020B0604020202020204" pitchFamily="34" charset="0"/>
                        </a:rPr>
                        <a:t>Be aware of sensory issues (smell, clothing, noise, touch) and consider reasonable adjustments such as ear defenders</a:t>
                      </a:r>
                    </a:p>
                    <a:p>
                      <a:r>
                        <a:rPr lang="en-GB" sz="1400" dirty="0">
                          <a:solidFill>
                            <a:srgbClr val="002060"/>
                          </a:solidFill>
                          <a:latin typeface="Arial" panose="020B0604020202020204" pitchFamily="34" charset="0"/>
                          <a:cs typeface="Arial" panose="020B0604020202020204" pitchFamily="34" charset="0"/>
                        </a:rPr>
                        <a:t>Be aware that the learner may not understand certain types of humour and may take things literally.</a:t>
                      </a:r>
                    </a:p>
                    <a:p>
                      <a:r>
                        <a:rPr lang="en-GB" sz="1400" dirty="0">
                          <a:solidFill>
                            <a:srgbClr val="002060"/>
                          </a:solidFill>
                          <a:latin typeface="Arial" panose="020B0604020202020204" pitchFamily="34" charset="0"/>
                          <a:cs typeface="Arial" panose="020B0604020202020204" pitchFamily="34" charset="0"/>
                        </a:rPr>
                        <a:t>Deliver interventions to develop social communication skills through small group work, negotiating activities, turn-taking/sharing, role-play/social stories as appropriate.</a:t>
                      </a:r>
                    </a:p>
                    <a:p>
                      <a:r>
                        <a:rPr lang="en-GB" sz="1400" dirty="0">
                          <a:solidFill>
                            <a:srgbClr val="002060"/>
                          </a:solidFill>
                          <a:latin typeface="Arial" panose="020B0604020202020204" pitchFamily="34" charset="0"/>
                          <a:cs typeface="Arial" panose="020B0604020202020204" pitchFamily="34" charset="0"/>
                        </a:rPr>
                        <a:t>Monitor the impact of any interventions, for example by using the AET progression tools</a:t>
                      </a:r>
                    </a:p>
                    <a:p>
                      <a:endParaRPr lang="en-GB" sz="1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39836151"/>
                  </a:ext>
                </a:extLst>
              </a:tr>
            </a:tbl>
          </a:graphicData>
        </a:graphic>
      </p:graphicFrame>
      <p:sp>
        <p:nvSpPr>
          <p:cNvPr id="14" name="Rectangle 13" descr="School girl outline">
            <a:extLst>
              <a:ext uri="{FF2B5EF4-FFF2-40B4-BE49-F238E27FC236}">
                <a16:creationId xmlns:a16="http://schemas.microsoft.com/office/drawing/2014/main" id="{FFBEDB9B-1B99-46B8-AF9F-372CB7DFA96A}"/>
              </a:ext>
            </a:extLst>
          </p:cNvPr>
          <p:cNvSpPr/>
          <p:nvPr/>
        </p:nvSpPr>
        <p:spPr>
          <a:xfrm>
            <a:off x="4544024" y="-200760"/>
            <a:ext cx="1944000" cy="1944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13" name="Text Placeholder 5">
            <a:extLst>
              <a:ext uri="{FF2B5EF4-FFF2-40B4-BE49-F238E27FC236}">
                <a16:creationId xmlns:a16="http://schemas.microsoft.com/office/drawing/2014/main" id="{332CAA41-5AE9-468F-A408-A0D604CA557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8858902"/>
              </p:ext>
            </p:extLst>
          </p:nvPr>
        </p:nvGraphicFramePr>
        <p:xfrm>
          <a:off x="680460" y="1379209"/>
          <a:ext cx="10321204" cy="400873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1057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2102D9F-3ED6-4F84-B2FE-258A6C71009B}"/>
              </a:ext>
            </a:extLst>
          </p:cNvPr>
          <p:cNvGraphicFramePr>
            <a:graphicFrameLocks noGrp="1"/>
          </p:cNvGraphicFramePr>
          <p:nvPr>
            <p:extLst>
              <p:ext uri="{D42A27DB-BD31-4B8C-83A1-F6EECF244321}">
                <p14:modId xmlns:p14="http://schemas.microsoft.com/office/powerpoint/2010/main" val="904886666"/>
              </p:ext>
            </p:extLst>
          </p:nvPr>
        </p:nvGraphicFramePr>
        <p:xfrm>
          <a:off x="740332" y="2781788"/>
          <a:ext cx="10150825" cy="2169160"/>
        </p:xfrm>
        <a:graphic>
          <a:graphicData uri="http://schemas.openxmlformats.org/drawingml/2006/table">
            <a:tbl>
              <a:tblPr firstRow="1" bandRow="1">
                <a:tableStyleId>{5C22544A-7EE6-4342-B048-85BDC9FD1C3A}</a:tableStyleId>
              </a:tblPr>
              <a:tblGrid>
                <a:gridCol w="1492729">
                  <a:extLst>
                    <a:ext uri="{9D8B030D-6E8A-4147-A177-3AD203B41FA5}">
                      <a16:colId xmlns:a16="http://schemas.microsoft.com/office/drawing/2014/main" val="1912547472"/>
                    </a:ext>
                  </a:extLst>
                </a:gridCol>
                <a:gridCol w="8658096">
                  <a:extLst>
                    <a:ext uri="{9D8B030D-6E8A-4147-A177-3AD203B41FA5}">
                      <a16:colId xmlns:a16="http://schemas.microsoft.com/office/drawing/2014/main" val="1219214382"/>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latin typeface="Arial" panose="020B0604020202020204" pitchFamily="34" charset="0"/>
                          <a:cs typeface="Arial" panose="020B0604020202020204" pitchFamily="34" charset="0"/>
                        </a:rPr>
                        <a:t>Communication and Interaction: Speech Language and Communication</a:t>
                      </a:r>
                    </a:p>
                  </a:txBody>
                  <a:tcPr>
                    <a:solidFill>
                      <a:srgbClr val="002060"/>
                    </a:solidFill>
                  </a:tcPr>
                </a:tc>
                <a:tc hMerge="1">
                  <a:txBody>
                    <a:bodyPr/>
                    <a:lstStyle/>
                    <a:p>
                      <a:endParaRPr lang="en-GB" dirty="0"/>
                    </a:p>
                  </a:txBody>
                  <a:tcPr/>
                </a:tc>
                <a:extLst>
                  <a:ext uri="{0D108BD9-81ED-4DB2-BD59-A6C34878D82A}">
                    <a16:rowId xmlns:a16="http://schemas.microsoft.com/office/drawing/2014/main" val="35820283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Provision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HQT and curriculum adaptations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rgbClr val="002060"/>
                          </a:solidFill>
                          <a:latin typeface="Arial" panose="020B0604020202020204" pitchFamily="34" charset="0"/>
                          <a:cs typeface="Arial" panose="020B0604020202020204" pitchFamily="34" charset="0"/>
                        </a:rPr>
                        <a:t>SENDCo actions</a:t>
                      </a:r>
                    </a:p>
                  </a:txBody>
                  <a:tcPr/>
                </a:tc>
                <a:tc>
                  <a:txBody>
                    <a:bodyPr/>
                    <a:lstStyle/>
                    <a:p>
                      <a:r>
                        <a:rPr lang="en-GB" sz="1400" dirty="0">
                          <a:solidFill>
                            <a:srgbClr val="002060"/>
                          </a:solidFill>
                          <a:latin typeface="Arial" panose="020B0604020202020204" pitchFamily="34" charset="0"/>
                          <a:cs typeface="Arial" panose="020B0604020202020204" pitchFamily="34" charset="0"/>
                        </a:rPr>
                        <a:t>Keep instructions short and give time for understanding.  Provide visual prompts as a reminder.</a:t>
                      </a:r>
                    </a:p>
                    <a:p>
                      <a:r>
                        <a:rPr lang="en-GB" sz="1400" dirty="0">
                          <a:solidFill>
                            <a:srgbClr val="002060"/>
                          </a:solidFill>
                          <a:latin typeface="Arial" panose="020B0604020202020204" pitchFamily="34" charset="0"/>
                          <a:cs typeface="Arial" panose="020B0604020202020204" pitchFamily="34" charset="0"/>
                        </a:rPr>
                        <a:t>Enable recording alternatives to writing such as Clicker, posters, pictures, diagrams, mind-maps, sorting statements.</a:t>
                      </a:r>
                    </a:p>
                    <a:p>
                      <a:r>
                        <a:rPr lang="en-GB" sz="1400" dirty="0">
                          <a:solidFill>
                            <a:srgbClr val="002060"/>
                          </a:solidFill>
                          <a:latin typeface="Arial" panose="020B0604020202020204" pitchFamily="34" charset="0"/>
                          <a:cs typeface="Arial" panose="020B0604020202020204" pitchFamily="34" charset="0"/>
                        </a:rPr>
                        <a:t>Break down learning into chunks.  Check understanding regularly.  Start the next session with recap.</a:t>
                      </a:r>
                    </a:p>
                    <a:p>
                      <a:endParaRPr lang="en-GB" sz="1400" dirty="0">
                        <a:solidFill>
                          <a:srgbClr val="002060"/>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r>
                        <a:rPr lang="en-GB" sz="1400" dirty="0">
                          <a:solidFill>
                            <a:srgbClr val="002060"/>
                          </a:solidFill>
                          <a:latin typeface="Arial" panose="020B0604020202020204" pitchFamily="34" charset="0"/>
                          <a:cs typeface="Arial" panose="020B0604020202020204" pitchFamily="34" charset="0"/>
                        </a:rPr>
                        <a:t>Ensure that Jake’s cognition difficulties are well understood.  Consider assessment by an </a:t>
                      </a:r>
                    </a:p>
                    <a:p>
                      <a:r>
                        <a:rPr lang="en-GB" sz="1400" dirty="0">
                          <a:solidFill>
                            <a:srgbClr val="002060"/>
                          </a:solidFill>
                          <a:latin typeface="Arial" panose="020B0604020202020204" pitchFamily="34" charset="0"/>
                          <a:cs typeface="Arial" panose="020B0604020202020204" pitchFamily="34" charset="0"/>
                        </a:rPr>
                        <a:t>Educational Psychologist or Specialist Learning Support Teacher.</a:t>
                      </a:r>
                    </a:p>
                  </a:txBody>
                  <a:tcPr/>
                </a:tc>
                <a:extLst>
                  <a:ext uri="{0D108BD9-81ED-4DB2-BD59-A6C34878D82A}">
                    <a16:rowId xmlns:a16="http://schemas.microsoft.com/office/drawing/2014/main" val="1239836151"/>
                  </a:ext>
                </a:extLst>
              </a:tr>
            </a:tbl>
          </a:graphicData>
        </a:graphic>
      </p:graphicFrame>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Shared example</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9053477"/>
              </p:ext>
            </p:extLst>
          </p:nvPr>
        </p:nvGraphicFramePr>
        <p:xfrm>
          <a:off x="740331" y="1088972"/>
          <a:ext cx="10559727" cy="4151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9C9BC82F-B5F9-4DA3-8C0A-222943B3BD30}"/>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2AC75509-789A-44FC-B2E9-99EB8C8AFE11}"/>
              </a:ext>
            </a:extLst>
          </p:cNvPr>
          <p:cNvPicPr>
            <a:picLocks noChangeAspect="1"/>
          </p:cNvPicPr>
          <p:nvPr/>
        </p:nvPicPr>
        <p:blipFill>
          <a:blip r:embed="rId10"/>
          <a:stretch>
            <a:fillRect/>
          </a:stretch>
        </p:blipFill>
        <p:spPr>
          <a:xfrm>
            <a:off x="9232899" y="5694028"/>
            <a:ext cx="1663700" cy="1094229"/>
          </a:xfrm>
          <a:prstGeom prst="rect">
            <a:avLst/>
          </a:prstGeom>
        </p:spPr>
      </p:pic>
      <p:grpSp>
        <p:nvGrpSpPr>
          <p:cNvPr id="9" name="Group 8" descr="Handout Logo">
            <a:extLst>
              <a:ext uri="{FF2B5EF4-FFF2-40B4-BE49-F238E27FC236}">
                <a16:creationId xmlns:a16="http://schemas.microsoft.com/office/drawing/2014/main" id="{F75DC5E8-340E-4444-BBB7-3EE0A9FD1619}"/>
              </a:ext>
            </a:extLst>
          </p:cNvPr>
          <p:cNvGrpSpPr/>
          <p:nvPr/>
        </p:nvGrpSpPr>
        <p:grpSpPr>
          <a:xfrm>
            <a:off x="3146573" y="5615940"/>
            <a:ext cx="979714" cy="1006555"/>
            <a:chOff x="7790985" y="5731715"/>
            <a:chExt cx="979714" cy="1006555"/>
          </a:xfrm>
        </p:grpSpPr>
        <p:sp>
          <p:nvSpPr>
            <p:cNvPr id="10" name="TextBox 9">
              <a:extLst>
                <a:ext uri="{FF2B5EF4-FFF2-40B4-BE49-F238E27FC236}">
                  <a16:creationId xmlns:a16="http://schemas.microsoft.com/office/drawing/2014/main" id="{2D2A4A5F-8D50-499C-9CF9-8C913B753E7F}"/>
                </a:ext>
              </a:extLst>
            </p:cNvPr>
            <p:cNvSpPr txBox="1"/>
            <p:nvPr/>
          </p:nvSpPr>
          <p:spPr>
            <a:xfrm>
              <a:off x="7790985" y="6399716"/>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1" name="Graphic 10" descr="Document outline">
              <a:extLst>
                <a:ext uri="{FF2B5EF4-FFF2-40B4-BE49-F238E27FC236}">
                  <a16:creationId xmlns:a16="http://schemas.microsoft.com/office/drawing/2014/main" id="{62C2B197-F020-4627-A135-F6A32B36E7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46571" y="5731715"/>
              <a:ext cx="668543" cy="668543"/>
            </a:xfrm>
            <a:prstGeom prst="rect">
              <a:avLst/>
            </a:prstGeom>
          </p:spPr>
        </p:pic>
      </p:grpSp>
      <p:pic>
        <p:nvPicPr>
          <p:cNvPr id="13" name="Graphic 12" descr="School boy outline">
            <a:extLst>
              <a:ext uri="{FF2B5EF4-FFF2-40B4-BE49-F238E27FC236}">
                <a16:creationId xmlns:a16="http://schemas.microsoft.com/office/drawing/2014/main" id="{4A731D07-6D4A-4ECB-8E06-47B62BFCB79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92901" y="-234246"/>
            <a:ext cx="2085449" cy="2085449"/>
          </a:xfrm>
          <a:prstGeom prst="rect">
            <a:avLst/>
          </a:prstGeom>
        </p:spPr>
      </p:pic>
      <p:sp>
        <p:nvSpPr>
          <p:cNvPr id="15" name="TextBox 14">
            <a:extLst>
              <a:ext uri="{FF2B5EF4-FFF2-40B4-BE49-F238E27FC236}">
                <a16:creationId xmlns:a16="http://schemas.microsoft.com/office/drawing/2014/main" id="{71ED6B2C-A382-433C-9E54-D305D08B8E30}"/>
              </a:ext>
            </a:extLst>
          </p:cNvPr>
          <p:cNvSpPr txBox="1"/>
          <p:nvPr/>
        </p:nvSpPr>
        <p:spPr>
          <a:xfrm>
            <a:off x="4154007" y="5767279"/>
            <a:ext cx="5448687" cy="954107"/>
          </a:xfrm>
          <a:prstGeom prst="rect">
            <a:avLst/>
          </a:prstGeom>
          <a:noFill/>
        </p:spPr>
        <p:txBody>
          <a:bodyPr wrap="square">
            <a:spAutoFit/>
          </a:bodyPr>
          <a:lstStyle/>
          <a:p>
            <a:r>
              <a:rPr lang="en-GB" sz="1400" dirty="0">
                <a:solidFill>
                  <a:srgbClr val="002060"/>
                </a:solidFill>
                <a:latin typeface="Arial" panose="020B0604020202020204" pitchFamily="34" charset="0"/>
                <a:cs typeface="Arial" panose="020B0604020202020204" pitchFamily="34" charset="0"/>
              </a:rPr>
              <a:t>6.   Shared example - Jake</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Provision Expected at SEN Support full version</a:t>
            </a:r>
          </a:p>
          <a:p>
            <a:pPr marL="342900" indent="-342900">
              <a:buAutoNum type="arabicPeriod" startAt="8"/>
            </a:pPr>
            <a:r>
              <a:rPr lang="en-GB" sz="1400" dirty="0">
                <a:solidFill>
                  <a:srgbClr val="002060"/>
                </a:solidFill>
                <a:latin typeface="Arial" panose="020B0604020202020204" pitchFamily="34" charset="0"/>
                <a:cs typeface="Arial" panose="020B0604020202020204" pitchFamily="34" charset="0"/>
              </a:rPr>
              <a:t>PEaSS posters</a:t>
            </a:r>
          </a:p>
          <a:p>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60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3AE18E-098E-435A-930D-E1562826D0C9}"/>
              </a:ext>
            </a:extLst>
          </p:cNvPr>
          <p:cNvSpPr txBox="1"/>
          <p:nvPr/>
        </p:nvSpPr>
        <p:spPr>
          <a:xfrm>
            <a:off x="733595" y="1962231"/>
            <a:ext cx="10519953" cy="3972370"/>
          </a:xfrm>
          <a:prstGeom prst="rect">
            <a:avLst/>
          </a:prstGeom>
          <a:noFill/>
        </p:spPr>
        <p:txBody>
          <a:bodyPr wrap="square" lIns="91440" tIns="45720" rIns="91440" bIns="45720" anchor="t">
            <a:spAutoFit/>
          </a:bodyPr>
          <a:lstStyle/>
          <a:p>
            <a:pPr marL="1905">
              <a:lnSpc>
                <a:spcPct val="107000"/>
              </a:lnSpc>
              <a:spcAft>
                <a:spcPts val="800"/>
              </a:spcAft>
            </a:pP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Identification of Needs Descriptors in Educational Settings (INDES) and the Inclusion and Provision Self</a:t>
            </a:r>
            <a:r>
              <a:rPr lang="en-GB" sz="2000" dirty="0">
                <a:solidFill>
                  <a:srgbClr val="002060"/>
                </a:solidFill>
                <a:effectLst/>
                <a:latin typeface="Cambria Math" panose="02040503050406030204" pitchFamily="18" charset="0"/>
                <a:ea typeface="Calibri" panose="020F0502020204030204" pitchFamily="34" charset="0"/>
                <a:cs typeface="Cambria Math" panose="02040503050406030204" pitchFamily="18" charset="0"/>
              </a:rPr>
              <a:t>‐</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Evaluation framework (IPSEF) are two tools which provide a </a:t>
            </a:r>
            <a:r>
              <a:rPr lang="en-GB"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commonality of language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and </a:t>
            </a:r>
            <a:r>
              <a:rPr lang="en-GB" sz="2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shared understanding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of the presentation of special  educational needs in education settings and establish a context for making provision inclusive.  </a:t>
            </a:r>
            <a:endPar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indent="-5715">
              <a:lnSpc>
                <a:spcPct val="104000"/>
              </a:lnSpc>
              <a:spcAft>
                <a:spcPts val="20"/>
              </a:spcAft>
            </a:pP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These tools dovetail</a:t>
            </a:r>
            <a:r>
              <a:rPr lang="en-GB"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with Norfolk’s</a:t>
            </a:r>
            <a:r>
              <a:rPr lang="en-GB"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Provision </a:t>
            </a:r>
            <a:r>
              <a:rPr lang="en-GB" sz="20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E</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xpected at</a:t>
            </a:r>
            <a:r>
              <a:rPr lang="en-GB"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SEN </a:t>
            </a:r>
            <a:r>
              <a:rPr lang="en-GB" sz="20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S</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upport (PEaSS)</a:t>
            </a:r>
            <a:r>
              <a:rPr lang="en-GB"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suite</a:t>
            </a:r>
            <a:r>
              <a:rPr lang="en-GB"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of </a:t>
            </a:r>
            <a:r>
              <a:rPr lang="en-GB" sz="2000"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resources: </a:t>
            </a:r>
          </a:p>
          <a:p>
            <a:pPr indent="-5715">
              <a:lnSpc>
                <a:spcPct val="104000"/>
              </a:lnSpc>
              <a:spcAft>
                <a:spcPts val="20"/>
              </a:spcAft>
            </a:pPr>
            <a:r>
              <a:rPr lang="en-GB"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Provision Expected at SEN Support (PEaSS</a:t>
            </a:r>
            <a:r>
              <a:rPr lang="en-GB" sz="2000" u="sng"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guidance - Norfolk County Council</a:t>
            </a:r>
            <a:endParaRPr lang="en-GB"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002060"/>
                </a:solidFill>
                <a:latin typeface="Arial"/>
                <a:cs typeface="Arial"/>
              </a:rPr>
              <a:t> </a:t>
            </a:r>
            <a:endParaRPr lang="en-GB" dirty="0">
              <a:solidFill>
                <a:srgbClr val="002060"/>
              </a:solidFill>
            </a:endParaRPr>
          </a:p>
          <a:p>
            <a:endParaRPr lang="en-GB" sz="2400" b="0" i="0" dirty="0">
              <a:solidFill>
                <a:srgbClr val="002060"/>
              </a:solidFill>
              <a:effectLst/>
              <a:latin typeface="Arial" panose="020B0604020202020204" pitchFamily="34" charset="0"/>
              <a:cs typeface="Arial" panose="020B0604020202020204" pitchFamily="34" charset="0"/>
            </a:endParaRP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711584" y="79814"/>
            <a:ext cx="2359146" cy="1044629"/>
          </a:xfrm>
          <a:prstGeom prst="rect">
            <a:avLst/>
          </a:prstGeom>
        </p:spPr>
      </p:pic>
      <p:pic>
        <p:nvPicPr>
          <p:cNvPr id="7" name="Picture 6" descr="SEND Norfolk Logo.  Image of four people including one person in a wheelchair and a child.  SEND text is multi-coloured.">
            <a:extLst>
              <a:ext uri="{FF2B5EF4-FFF2-40B4-BE49-F238E27FC236}">
                <a16:creationId xmlns:a16="http://schemas.microsoft.com/office/drawing/2014/main" id="{D8627D3E-FA71-4E2B-9F9F-8D63A2E1DC5C}"/>
              </a:ext>
            </a:extLst>
          </p:cNvPr>
          <p:cNvPicPr>
            <a:picLocks noChangeAspect="1"/>
          </p:cNvPicPr>
          <p:nvPr/>
        </p:nvPicPr>
        <p:blipFill>
          <a:blip r:embed="rId5"/>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BE7546D8-3819-4DF8-9137-3AF0B4D3D614}"/>
              </a:ext>
            </a:extLst>
          </p:cNvPr>
          <p:cNvPicPr>
            <a:picLocks noChangeAspect="1"/>
          </p:cNvPicPr>
          <p:nvPr/>
        </p:nvPicPr>
        <p:blipFill>
          <a:blip r:embed="rId6"/>
          <a:stretch>
            <a:fillRect/>
          </a:stretch>
        </p:blipFill>
        <p:spPr>
          <a:xfrm>
            <a:off x="9232899" y="5694028"/>
            <a:ext cx="1663700" cy="1094229"/>
          </a:xfrm>
          <a:prstGeom prst="rect">
            <a:avLst/>
          </a:prstGeom>
        </p:spPr>
      </p:pic>
      <p:sp>
        <p:nvSpPr>
          <p:cNvPr id="9" name="Title 4">
            <a:extLst>
              <a:ext uri="{FF2B5EF4-FFF2-40B4-BE49-F238E27FC236}">
                <a16:creationId xmlns:a16="http://schemas.microsoft.com/office/drawing/2014/main" id="{B619AEEE-1E68-4AA8-8518-938B4399A354}"/>
              </a:ext>
            </a:extLst>
          </p:cNvPr>
          <p:cNvSpPr txBox="1">
            <a:spLocks noGrp="1"/>
          </p:cNvSpPr>
          <p:nvPr>
            <p:ph type="title" idx="4294967295"/>
          </p:nvPr>
        </p:nvSpPr>
        <p:spPr>
          <a:xfrm>
            <a:off x="575395" y="181854"/>
            <a:ext cx="11341680" cy="17498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b="1" i="0" kern="1200" baseline="0">
                <a:solidFill>
                  <a:schemeClr val="bg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Arial"/>
                <a:ea typeface="+mj-ea"/>
                <a:cs typeface="Arial"/>
              </a:rPr>
              <a:t>What are the INDES, IPSEF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Arial"/>
                <a:ea typeface="+mj-ea"/>
                <a:cs typeface="Arial"/>
              </a:rPr>
              <a:t>and </a:t>
            </a:r>
            <a:r>
              <a:rPr kumimoji="0" lang="en-GB" sz="4000" b="1" i="0" u="none" strike="noStrike" kern="1200" cap="none" spc="0" normalizeH="0" baseline="0" noProof="0" dirty="0" err="1">
                <a:ln>
                  <a:noFill/>
                </a:ln>
                <a:solidFill>
                  <a:srgbClr val="002060"/>
                </a:solidFill>
                <a:effectLst/>
                <a:uLnTx/>
                <a:uFillTx/>
                <a:latin typeface="Arial"/>
                <a:ea typeface="+mj-ea"/>
                <a:cs typeface="Arial"/>
              </a:rPr>
              <a:t>PEaSS</a:t>
            </a:r>
            <a:r>
              <a:rPr kumimoji="0" lang="en-GB" sz="4000" b="1" i="0" u="none" strike="noStrike" kern="1200" cap="none" spc="0" normalizeH="0" baseline="0" noProof="0" dirty="0">
                <a:ln>
                  <a:noFill/>
                </a:ln>
                <a:solidFill>
                  <a:srgbClr val="002060"/>
                </a:solidFill>
                <a:effectLst/>
                <a:uLnTx/>
                <a:uFillTx/>
                <a:latin typeface="Arial"/>
                <a:ea typeface="+mj-ea"/>
                <a:cs typeface="Arial"/>
              </a:rPr>
              <a:t>?</a:t>
            </a:r>
            <a:r>
              <a:rPr kumimoji="0" lang="en-GB" sz="4000" b="1" i="0" u="none" strike="noStrike" kern="1200" cap="none" spc="0" normalizeH="0" baseline="0" noProof="0" dirty="0">
                <a:ln>
                  <a:noFill/>
                </a:ln>
                <a:solidFill>
                  <a:schemeClr val="bg1"/>
                </a:solidFill>
                <a:effectLst/>
                <a:uLnTx/>
                <a:uFillTx/>
                <a:latin typeface="Arial"/>
                <a:ea typeface="+mj-ea"/>
                <a:cs typeface="Arial"/>
              </a:rPr>
              <a:t>…</a:t>
            </a:r>
          </a:p>
        </p:txBody>
      </p:sp>
    </p:spTree>
    <p:extLst>
      <p:ext uri="{BB962C8B-B14F-4D97-AF65-F5344CB8AC3E}">
        <p14:creationId xmlns:p14="http://schemas.microsoft.com/office/powerpoint/2010/main" val="107970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Benefits of use</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graphicFrame>
        <p:nvGraphicFramePr>
          <p:cNvPr id="10" name="Diagram 9" descr="Overview of the benefits of using the INDES">
            <a:extLst>
              <a:ext uri="{FF2B5EF4-FFF2-40B4-BE49-F238E27FC236}">
                <a16:creationId xmlns:a16="http://schemas.microsoft.com/office/drawing/2014/main" id="{2E3975B0-2372-4258-A3B1-2D756543A18D}"/>
              </a:ext>
            </a:extLst>
          </p:cNvPr>
          <p:cNvGraphicFramePr/>
          <p:nvPr>
            <p:extLst>
              <p:ext uri="{D42A27DB-BD31-4B8C-83A1-F6EECF244321}">
                <p14:modId xmlns:p14="http://schemas.microsoft.com/office/powerpoint/2010/main" val="1734651568"/>
              </p:ext>
            </p:extLst>
          </p:nvPr>
        </p:nvGraphicFramePr>
        <p:xfrm>
          <a:off x="762232" y="1565350"/>
          <a:ext cx="10376823" cy="4188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SEND Norfolk Logo.  Image of four people including one person in a wheelchair and a child.  SEND text is multi-coloured.">
            <a:extLst>
              <a:ext uri="{FF2B5EF4-FFF2-40B4-BE49-F238E27FC236}">
                <a16:creationId xmlns:a16="http://schemas.microsoft.com/office/drawing/2014/main" id="{42BE15EB-7E12-4F3C-9742-3A890BAE5A48}"/>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12" name="Picture 7" descr="Norfolk County Council Flourish Logo.  Image of a person with their arms raised in front of a blue, yellow and pink image.">
            <a:extLst>
              <a:ext uri="{FF2B5EF4-FFF2-40B4-BE49-F238E27FC236}">
                <a16:creationId xmlns:a16="http://schemas.microsoft.com/office/drawing/2014/main" id="{6B03B074-3F1B-4AE9-8C93-1FCCAA1FBCA9}"/>
              </a:ext>
            </a:extLst>
          </p:cNvPr>
          <p:cNvPicPr>
            <a:picLocks noChangeAspect="1"/>
          </p:cNvPicPr>
          <p:nvPr/>
        </p:nvPicPr>
        <p:blipFill>
          <a:blip r:embed="rId10"/>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428485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cs typeface="Arial" panose="020B0604020202020204" pitchFamily="34" charset="0"/>
              </a:rPr>
              <a:t>Overview: INDES, IPSEF and PEaSS …</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grpSp>
        <p:nvGrpSpPr>
          <p:cNvPr id="6" name="Group 5" descr="Overview of the INDES and IPSEF tools and the PEaSS suite of resources.">
            <a:extLst>
              <a:ext uri="{FF2B5EF4-FFF2-40B4-BE49-F238E27FC236}">
                <a16:creationId xmlns:a16="http://schemas.microsoft.com/office/drawing/2014/main" id="{0088B122-446D-455A-B891-270B1814E0D6}"/>
              </a:ext>
            </a:extLst>
          </p:cNvPr>
          <p:cNvGrpSpPr/>
          <p:nvPr/>
        </p:nvGrpSpPr>
        <p:grpSpPr>
          <a:xfrm>
            <a:off x="5203155" y="1544479"/>
            <a:ext cx="5424991" cy="4240620"/>
            <a:chOff x="6152440" y="1222993"/>
            <a:chExt cx="4609881" cy="4763315"/>
          </a:xfrm>
        </p:grpSpPr>
        <p:sp>
          <p:nvSpPr>
            <p:cNvPr id="8" name="Rectangle: Rounded Corners 7">
              <a:extLst>
                <a:ext uri="{FF2B5EF4-FFF2-40B4-BE49-F238E27FC236}">
                  <a16:creationId xmlns:a16="http://schemas.microsoft.com/office/drawing/2014/main" id="{E105AE89-895D-4337-BA9B-57043D80EEEA}"/>
                </a:ext>
              </a:extLst>
            </p:cNvPr>
            <p:cNvSpPr/>
            <p:nvPr/>
          </p:nvSpPr>
          <p:spPr>
            <a:xfrm>
              <a:off x="6157846" y="1222993"/>
              <a:ext cx="4555026" cy="1166838"/>
            </a:xfrm>
            <a:prstGeom prst="roundRect">
              <a:avLst>
                <a:gd name="adj" fmla="val 10000"/>
              </a:avLst>
            </a:prstGeom>
            <a:solidFill>
              <a:srgbClr val="3969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51355C70-CD6A-49BB-9F09-FF1DDD64055A}"/>
                </a:ext>
              </a:extLst>
            </p:cNvPr>
            <p:cNvSpPr/>
            <p:nvPr/>
          </p:nvSpPr>
          <p:spPr>
            <a:xfrm>
              <a:off x="6362018" y="1416956"/>
              <a:ext cx="4400303" cy="1313330"/>
            </a:xfrm>
            <a:custGeom>
              <a:avLst/>
              <a:gdLst>
                <a:gd name="connsiteX0" fmla="*/ 0 w 4555026"/>
                <a:gd name="connsiteY0" fmla="*/ 116684 h 1166838"/>
                <a:gd name="connsiteX1" fmla="*/ 116684 w 4555026"/>
                <a:gd name="connsiteY1" fmla="*/ 0 h 1166838"/>
                <a:gd name="connsiteX2" fmla="*/ 4438342 w 4555026"/>
                <a:gd name="connsiteY2" fmla="*/ 0 h 1166838"/>
                <a:gd name="connsiteX3" fmla="*/ 4555026 w 4555026"/>
                <a:gd name="connsiteY3" fmla="*/ 116684 h 1166838"/>
                <a:gd name="connsiteX4" fmla="*/ 4555026 w 4555026"/>
                <a:gd name="connsiteY4" fmla="*/ 1050154 h 1166838"/>
                <a:gd name="connsiteX5" fmla="*/ 4438342 w 4555026"/>
                <a:gd name="connsiteY5" fmla="*/ 1166838 h 1166838"/>
                <a:gd name="connsiteX6" fmla="*/ 116684 w 4555026"/>
                <a:gd name="connsiteY6" fmla="*/ 1166838 h 1166838"/>
                <a:gd name="connsiteX7" fmla="*/ 0 w 4555026"/>
                <a:gd name="connsiteY7" fmla="*/ 1050154 h 1166838"/>
                <a:gd name="connsiteX8" fmla="*/ 0 w 4555026"/>
                <a:gd name="connsiteY8" fmla="*/ 116684 h 11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5026" h="1166838">
                  <a:moveTo>
                    <a:pt x="0" y="116684"/>
                  </a:moveTo>
                  <a:cubicBezTo>
                    <a:pt x="0" y="52241"/>
                    <a:pt x="52241" y="0"/>
                    <a:pt x="116684" y="0"/>
                  </a:cubicBezTo>
                  <a:lnTo>
                    <a:pt x="4438342" y="0"/>
                  </a:lnTo>
                  <a:cubicBezTo>
                    <a:pt x="4502785" y="0"/>
                    <a:pt x="4555026" y="52241"/>
                    <a:pt x="4555026" y="116684"/>
                  </a:cubicBezTo>
                  <a:lnTo>
                    <a:pt x="4555026" y="1050154"/>
                  </a:lnTo>
                  <a:cubicBezTo>
                    <a:pt x="4555026" y="1114597"/>
                    <a:pt x="4502785" y="1166838"/>
                    <a:pt x="4438342" y="1166838"/>
                  </a:cubicBezTo>
                  <a:lnTo>
                    <a:pt x="116684" y="1166838"/>
                  </a:lnTo>
                  <a:cubicBezTo>
                    <a:pt x="52241" y="1166838"/>
                    <a:pt x="0" y="1114597"/>
                    <a:pt x="0" y="1050154"/>
                  </a:cubicBezTo>
                  <a:lnTo>
                    <a:pt x="0" y="1166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26" tIns="91326" rIns="91326" bIns="91326" numCol="1" spcCol="1270" anchor="ctr" anchorCtr="0">
              <a:noAutofit/>
            </a:bodyPr>
            <a:lstStyle/>
            <a:p>
              <a:pPr marL="0" lvl="0" indent="0" algn="ctr" defTabSz="666750">
                <a:lnSpc>
                  <a:spcPct val="90000"/>
                </a:lnSpc>
                <a:spcBef>
                  <a:spcPct val="0"/>
                </a:spcBef>
                <a:spcAft>
                  <a:spcPct val="35000"/>
                </a:spcAft>
                <a:buNone/>
              </a:pPr>
              <a:r>
                <a:rPr lang="en-GB" dirty="0">
                  <a:solidFill>
                    <a:srgbClr val="002060"/>
                  </a:solidFill>
                  <a:latin typeface="Arial" panose="020B0604020202020204" pitchFamily="34" charset="0"/>
                  <a:cs typeface="Arial" panose="020B0604020202020204" pitchFamily="34" charset="0"/>
                </a:rPr>
                <a:t>Individual pupil needs</a:t>
              </a:r>
            </a:p>
            <a:p>
              <a:pPr marL="0" lvl="0" indent="0" algn="ctr" defTabSz="666750">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Identification of pupil specific needs.  Completing for every CYP supports identification of needs across cohorts/whole school to inform provision and CPD</a:t>
              </a:r>
            </a:p>
          </p:txBody>
        </p:sp>
        <p:sp>
          <p:nvSpPr>
            <p:cNvPr id="10" name="Rectangle: Rounded Corners 9">
              <a:extLst>
                <a:ext uri="{FF2B5EF4-FFF2-40B4-BE49-F238E27FC236}">
                  <a16:creationId xmlns:a16="http://schemas.microsoft.com/office/drawing/2014/main" id="{6FF822B6-A7F1-4AAC-8304-011CC5969673}"/>
                </a:ext>
              </a:extLst>
            </p:cNvPr>
            <p:cNvSpPr/>
            <p:nvPr/>
          </p:nvSpPr>
          <p:spPr>
            <a:xfrm>
              <a:off x="6171101" y="2924250"/>
              <a:ext cx="4368387" cy="1166838"/>
            </a:xfrm>
            <a:prstGeom prst="roundRect">
              <a:avLst>
                <a:gd name="adj" fmla="val 10000"/>
              </a:avLst>
            </a:prstGeom>
            <a:solidFill>
              <a:srgbClr val="3969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8B8FEC29-CCE3-4DE8-9772-F208A9EB5AD3}"/>
                </a:ext>
              </a:extLst>
            </p:cNvPr>
            <p:cNvSpPr/>
            <p:nvPr/>
          </p:nvSpPr>
          <p:spPr>
            <a:xfrm>
              <a:off x="6375272" y="3118213"/>
              <a:ext cx="4368387" cy="1166838"/>
            </a:xfrm>
            <a:custGeom>
              <a:avLst/>
              <a:gdLst>
                <a:gd name="connsiteX0" fmla="*/ 0 w 4368387"/>
                <a:gd name="connsiteY0" fmla="*/ 116684 h 1166838"/>
                <a:gd name="connsiteX1" fmla="*/ 116684 w 4368387"/>
                <a:gd name="connsiteY1" fmla="*/ 0 h 1166838"/>
                <a:gd name="connsiteX2" fmla="*/ 4251703 w 4368387"/>
                <a:gd name="connsiteY2" fmla="*/ 0 h 1166838"/>
                <a:gd name="connsiteX3" fmla="*/ 4368387 w 4368387"/>
                <a:gd name="connsiteY3" fmla="*/ 116684 h 1166838"/>
                <a:gd name="connsiteX4" fmla="*/ 4368387 w 4368387"/>
                <a:gd name="connsiteY4" fmla="*/ 1050154 h 1166838"/>
                <a:gd name="connsiteX5" fmla="*/ 4251703 w 4368387"/>
                <a:gd name="connsiteY5" fmla="*/ 1166838 h 1166838"/>
                <a:gd name="connsiteX6" fmla="*/ 116684 w 4368387"/>
                <a:gd name="connsiteY6" fmla="*/ 1166838 h 1166838"/>
                <a:gd name="connsiteX7" fmla="*/ 0 w 4368387"/>
                <a:gd name="connsiteY7" fmla="*/ 1050154 h 1166838"/>
                <a:gd name="connsiteX8" fmla="*/ 0 w 4368387"/>
                <a:gd name="connsiteY8" fmla="*/ 116684 h 11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387" h="1166838">
                  <a:moveTo>
                    <a:pt x="0" y="116684"/>
                  </a:moveTo>
                  <a:cubicBezTo>
                    <a:pt x="0" y="52241"/>
                    <a:pt x="52241" y="0"/>
                    <a:pt x="116684" y="0"/>
                  </a:cubicBezTo>
                  <a:lnTo>
                    <a:pt x="4251703" y="0"/>
                  </a:lnTo>
                  <a:cubicBezTo>
                    <a:pt x="4316146" y="0"/>
                    <a:pt x="4368387" y="52241"/>
                    <a:pt x="4368387" y="116684"/>
                  </a:cubicBezTo>
                  <a:lnTo>
                    <a:pt x="4368387" y="1050154"/>
                  </a:lnTo>
                  <a:cubicBezTo>
                    <a:pt x="4368387" y="1114597"/>
                    <a:pt x="4316146" y="1166838"/>
                    <a:pt x="4251703" y="1166838"/>
                  </a:cubicBezTo>
                  <a:lnTo>
                    <a:pt x="116684" y="1166838"/>
                  </a:lnTo>
                  <a:cubicBezTo>
                    <a:pt x="52241" y="1166838"/>
                    <a:pt x="0" y="1114597"/>
                    <a:pt x="0" y="1050154"/>
                  </a:cubicBezTo>
                  <a:lnTo>
                    <a:pt x="0" y="1166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26" tIns="91326" rIns="91326" bIns="91326" numCol="1" spcCol="1270" anchor="ctr" anchorCtr="0">
              <a:noAutofit/>
            </a:bodyPr>
            <a:lstStyle/>
            <a:p>
              <a:pPr marL="0" lvl="0" indent="0" algn="ctr" defTabSz="666750">
                <a:lnSpc>
                  <a:spcPct val="90000"/>
                </a:lnSpc>
                <a:spcBef>
                  <a:spcPct val="0"/>
                </a:spcBef>
                <a:spcAft>
                  <a:spcPct val="35000"/>
                </a:spcAft>
                <a:buNone/>
              </a:pPr>
              <a:endParaRPr lang="en-GB" dirty="0">
                <a:solidFill>
                  <a:srgbClr val="002060"/>
                </a:solidFill>
                <a:latin typeface="Arial" panose="020B0604020202020204" pitchFamily="34" charset="0"/>
                <a:cs typeface="Arial" panose="020B0604020202020204" pitchFamily="34" charset="0"/>
              </a:endParaRPr>
            </a:p>
            <a:p>
              <a:pPr marL="0" lvl="0" indent="0" algn="ctr" defTabSz="666750">
                <a:lnSpc>
                  <a:spcPct val="90000"/>
                </a:lnSpc>
                <a:spcBef>
                  <a:spcPct val="0"/>
                </a:spcBef>
                <a:spcAft>
                  <a:spcPct val="35000"/>
                </a:spcAft>
                <a:buNone/>
              </a:pPr>
              <a:r>
                <a:rPr lang="en-GB" dirty="0">
                  <a:solidFill>
                    <a:srgbClr val="002060"/>
                  </a:solidFill>
                  <a:latin typeface="Arial" panose="020B0604020202020204" pitchFamily="34" charset="0"/>
                  <a:cs typeface="Arial" panose="020B0604020202020204" pitchFamily="34" charset="0"/>
                </a:rPr>
                <a:t>Whole school provision evaluation</a:t>
              </a:r>
            </a:p>
            <a:p>
              <a:pPr marL="0" lvl="0" indent="0" algn="ctr" defTabSz="666750">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Whole school self-evaluation of inclusive practice and provision  </a:t>
              </a:r>
            </a:p>
            <a:p>
              <a:pPr marL="0" lvl="0" indent="0" algn="ctr" defTabSz="666750">
                <a:lnSpc>
                  <a:spcPct val="90000"/>
                </a:lnSpc>
                <a:spcBef>
                  <a:spcPct val="0"/>
                </a:spcBef>
                <a:spcAft>
                  <a:spcPct val="35000"/>
                </a:spcAft>
                <a:buNone/>
              </a:pPr>
              <a:endParaRPr lang="en-GB" dirty="0">
                <a:solidFill>
                  <a:srgbClr val="00206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85AC982-7B19-46E4-B639-90401BA33E1C}"/>
                </a:ext>
              </a:extLst>
            </p:cNvPr>
            <p:cNvSpPr/>
            <p:nvPr/>
          </p:nvSpPr>
          <p:spPr>
            <a:xfrm>
              <a:off x="6152440" y="4625507"/>
              <a:ext cx="4405708" cy="1166838"/>
            </a:xfrm>
            <a:prstGeom prst="roundRect">
              <a:avLst>
                <a:gd name="adj" fmla="val 10000"/>
              </a:avLst>
            </a:prstGeom>
            <a:solidFill>
              <a:srgbClr val="3969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D6F37B7C-1D21-4CF4-826C-95D954B93022}"/>
                </a:ext>
              </a:extLst>
            </p:cNvPr>
            <p:cNvSpPr/>
            <p:nvPr/>
          </p:nvSpPr>
          <p:spPr>
            <a:xfrm>
              <a:off x="6356612" y="4819470"/>
              <a:ext cx="4405708" cy="1166838"/>
            </a:xfrm>
            <a:custGeom>
              <a:avLst/>
              <a:gdLst>
                <a:gd name="connsiteX0" fmla="*/ 0 w 4405708"/>
                <a:gd name="connsiteY0" fmla="*/ 116684 h 1166838"/>
                <a:gd name="connsiteX1" fmla="*/ 116684 w 4405708"/>
                <a:gd name="connsiteY1" fmla="*/ 0 h 1166838"/>
                <a:gd name="connsiteX2" fmla="*/ 4289024 w 4405708"/>
                <a:gd name="connsiteY2" fmla="*/ 0 h 1166838"/>
                <a:gd name="connsiteX3" fmla="*/ 4405708 w 4405708"/>
                <a:gd name="connsiteY3" fmla="*/ 116684 h 1166838"/>
                <a:gd name="connsiteX4" fmla="*/ 4405708 w 4405708"/>
                <a:gd name="connsiteY4" fmla="*/ 1050154 h 1166838"/>
                <a:gd name="connsiteX5" fmla="*/ 4289024 w 4405708"/>
                <a:gd name="connsiteY5" fmla="*/ 1166838 h 1166838"/>
                <a:gd name="connsiteX6" fmla="*/ 116684 w 4405708"/>
                <a:gd name="connsiteY6" fmla="*/ 1166838 h 1166838"/>
                <a:gd name="connsiteX7" fmla="*/ 0 w 4405708"/>
                <a:gd name="connsiteY7" fmla="*/ 1050154 h 1166838"/>
                <a:gd name="connsiteX8" fmla="*/ 0 w 4405708"/>
                <a:gd name="connsiteY8" fmla="*/ 116684 h 11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708" h="1166838">
                  <a:moveTo>
                    <a:pt x="0" y="116684"/>
                  </a:moveTo>
                  <a:cubicBezTo>
                    <a:pt x="0" y="52241"/>
                    <a:pt x="52241" y="0"/>
                    <a:pt x="116684" y="0"/>
                  </a:cubicBezTo>
                  <a:lnTo>
                    <a:pt x="4289024" y="0"/>
                  </a:lnTo>
                  <a:cubicBezTo>
                    <a:pt x="4353467" y="0"/>
                    <a:pt x="4405708" y="52241"/>
                    <a:pt x="4405708" y="116684"/>
                  </a:cubicBezTo>
                  <a:lnTo>
                    <a:pt x="4405708" y="1050154"/>
                  </a:lnTo>
                  <a:cubicBezTo>
                    <a:pt x="4405708" y="1114597"/>
                    <a:pt x="4353467" y="1166838"/>
                    <a:pt x="4289024" y="1166838"/>
                  </a:cubicBezTo>
                  <a:lnTo>
                    <a:pt x="116684" y="1166838"/>
                  </a:lnTo>
                  <a:cubicBezTo>
                    <a:pt x="52241" y="1166838"/>
                    <a:pt x="0" y="1114597"/>
                    <a:pt x="0" y="1050154"/>
                  </a:cubicBezTo>
                  <a:lnTo>
                    <a:pt x="0" y="11668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26" tIns="91326" rIns="91326" bIns="91326" numCol="1" spcCol="1270" anchor="ctr" anchorCtr="0">
              <a:noAutofit/>
            </a:bodyPr>
            <a:lstStyle/>
            <a:p>
              <a:pPr marL="0" lvl="0" indent="0" algn="ctr" defTabSz="666750">
                <a:lnSpc>
                  <a:spcPct val="90000"/>
                </a:lnSpc>
                <a:spcBef>
                  <a:spcPct val="0"/>
                </a:spcBef>
                <a:spcAft>
                  <a:spcPct val="35000"/>
                </a:spcAft>
                <a:buNone/>
              </a:pPr>
              <a:r>
                <a:rPr lang="en-GB" dirty="0">
                  <a:solidFill>
                    <a:srgbClr val="002060"/>
                  </a:solidFill>
                  <a:latin typeface="Arial" panose="020B0604020202020204" pitchFamily="34" charset="0"/>
                  <a:cs typeface="Arial" panose="020B0604020202020204" pitchFamily="34" charset="0"/>
                </a:rPr>
                <a:t>Setting and individual provision</a:t>
              </a:r>
            </a:p>
            <a:p>
              <a:pPr marL="0" lvl="0" indent="0" algn="ctr" defTabSz="666750">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Strategies and resources to support individuals at a whole school, classroom and SENDCo specific level </a:t>
              </a:r>
            </a:p>
          </p:txBody>
        </p:sp>
      </p:grpSp>
      <p:grpSp>
        <p:nvGrpSpPr>
          <p:cNvPr id="14" name="Group 13" descr="Overview of the INDES and IPSEF tools and the PEaSS suite of resources.">
            <a:extLst>
              <a:ext uri="{FF2B5EF4-FFF2-40B4-BE49-F238E27FC236}">
                <a16:creationId xmlns:a16="http://schemas.microsoft.com/office/drawing/2014/main" id="{4088B64E-06DF-44A4-8CAB-7B1FDA43E882}"/>
              </a:ext>
            </a:extLst>
          </p:cNvPr>
          <p:cNvGrpSpPr/>
          <p:nvPr/>
        </p:nvGrpSpPr>
        <p:grpSpPr>
          <a:xfrm>
            <a:off x="1050653" y="1563115"/>
            <a:ext cx="3833763" cy="4221979"/>
            <a:chOff x="1100791" y="1222648"/>
            <a:chExt cx="4665120" cy="4669157"/>
          </a:xfrm>
        </p:grpSpPr>
        <p:sp>
          <p:nvSpPr>
            <p:cNvPr id="15" name="Rectangle: Rounded Corners 14">
              <a:extLst>
                <a:ext uri="{FF2B5EF4-FFF2-40B4-BE49-F238E27FC236}">
                  <a16:creationId xmlns:a16="http://schemas.microsoft.com/office/drawing/2014/main" id="{06115E72-5AD7-4CD6-AD9B-E182A822E0A4}"/>
                </a:ext>
              </a:extLst>
            </p:cNvPr>
            <p:cNvSpPr/>
            <p:nvPr/>
          </p:nvSpPr>
          <p:spPr>
            <a:xfrm>
              <a:off x="1100791" y="1222648"/>
              <a:ext cx="4464985" cy="1143773"/>
            </a:xfrm>
            <a:prstGeom prst="roundRect">
              <a:avLst>
                <a:gd name="adj" fmla="val 10000"/>
              </a:avLst>
            </a:prstGeom>
            <a:solidFill>
              <a:srgbClr val="3969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3E52FABB-F7A2-40F0-BDF2-D1378BB01DCA}"/>
                </a:ext>
              </a:extLst>
            </p:cNvPr>
            <p:cNvSpPr/>
            <p:nvPr/>
          </p:nvSpPr>
          <p:spPr>
            <a:xfrm>
              <a:off x="1300926" y="1412777"/>
              <a:ext cx="4464985" cy="1143773"/>
            </a:xfrm>
            <a:custGeom>
              <a:avLst/>
              <a:gdLst>
                <a:gd name="connsiteX0" fmla="*/ 0 w 4464985"/>
                <a:gd name="connsiteY0" fmla="*/ 114377 h 1143773"/>
                <a:gd name="connsiteX1" fmla="*/ 114377 w 4464985"/>
                <a:gd name="connsiteY1" fmla="*/ 0 h 1143773"/>
                <a:gd name="connsiteX2" fmla="*/ 4350608 w 4464985"/>
                <a:gd name="connsiteY2" fmla="*/ 0 h 1143773"/>
                <a:gd name="connsiteX3" fmla="*/ 4464985 w 4464985"/>
                <a:gd name="connsiteY3" fmla="*/ 114377 h 1143773"/>
                <a:gd name="connsiteX4" fmla="*/ 4464985 w 4464985"/>
                <a:gd name="connsiteY4" fmla="*/ 1029396 h 1143773"/>
                <a:gd name="connsiteX5" fmla="*/ 4350608 w 4464985"/>
                <a:gd name="connsiteY5" fmla="*/ 1143773 h 1143773"/>
                <a:gd name="connsiteX6" fmla="*/ 114377 w 4464985"/>
                <a:gd name="connsiteY6" fmla="*/ 1143773 h 1143773"/>
                <a:gd name="connsiteX7" fmla="*/ 0 w 4464985"/>
                <a:gd name="connsiteY7" fmla="*/ 1029396 h 1143773"/>
                <a:gd name="connsiteX8" fmla="*/ 0 w 4464985"/>
                <a:gd name="connsiteY8" fmla="*/ 114377 h 114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985" h="1143773">
                  <a:moveTo>
                    <a:pt x="0" y="114377"/>
                  </a:moveTo>
                  <a:cubicBezTo>
                    <a:pt x="0" y="51208"/>
                    <a:pt x="51208" y="0"/>
                    <a:pt x="114377" y="0"/>
                  </a:cubicBezTo>
                  <a:lnTo>
                    <a:pt x="4350608" y="0"/>
                  </a:lnTo>
                  <a:cubicBezTo>
                    <a:pt x="4413777" y="0"/>
                    <a:pt x="4464985" y="51208"/>
                    <a:pt x="4464985" y="114377"/>
                  </a:cubicBezTo>
                  <a:lnTo>
                    <a:pt x="4464985" y="1029396"/>
                  </a:lnTo>
                  <a:cubicBezTo>
                    <a:pt x="4464985" y="1092565"/>
                    <a:pt x="4413777" y="1143773"/>
                    <a:pt x="4350608" y="1143773"/>
                  </a:cubicBezTo>
                  <a:lnTo>
                    <a:pt x="114377" y="1143773"/>
                  </a:lnTo>
                  <a:cubicBezTo>
                    <a:pt x="51208" y="1143773"/>
                    <a:pt x="0" y="1092565"/>
                    <a:pt x="0" y="1029396"/>
                  </a:cubicBezTo>
                  <a:lnTo>
                    <a:pt x="0" y="1143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460" tIns="94460" rIns="94460" bIns="94460" numCol="1" spcCol="1270" anchor="ctr" anchorCtr="0">
              <a:noAutofit/>
            </a:bodyPr>
            <a:lstStyle/>
            <a:p>
              <a:pPr marL="0" lvl="0" indent="0" algn="ctr" defTabSz="711200">
                <a:lnSpc>
                  <a:spcPct val="90000"/>
                </a:lnSpc>
                <a:spcBef>
                  <a:spcPct val="0"/>
                </a:spcBef>
                <a:spcAft>
                  <a:spcPct val="35000"/>
                </a:spcAft>
                <a:buNone/>
              </a:pPr>
              <a:r>
                <a:rPr lang="en-GB" dirty="0">
                  <a:solidFill>
                    <a:srgbClr val="002060"/>
                  </a:solidFill>
                  <a:latin typeface="Arial" panose="020B0604020202020204" pitchFamily="34" charset="0"/>
                  <a:cs typeface="Arial" panose="020B0604020202020204" pitchFamily="34" charset="0"/>
                </a:rPr>
                <a:t>INDES</a:t>
              </a:r>
            </a:p>
            <a:p>
              <a:pPr marL="0" lvl="0" indent="0" algn="ctr" defTabSz="711200">
                <a:lnSpc>
                  <a:spcPct val="90000"/>
                </a:lnSpc>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Identification of Needs Descriptors </a:t>
              </a:r>
            </a:p>
            <a:p>
              <a:pPr marL="0" lvl="0" indent="0" algn="ctr" defTabSz="711200">
                <a:lnSpc>
                  <a:spcPct val="90000"/>
                </a:lnSpc>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in Educational Settings</a:t>
              </a:r>
            </a:p>
          </p:txBody>
        </p:sp>
        <p:sp>
          <p:nvSpPr>
            <p:cNvPr id="17" name="Rectangle: Rounded Corners 16">
              <a:extLst>
                <a:ext uri="{FF2B5EF4-FFF2-40B4-BE49-F238E27FC236}">
                  <a16:creationId xmlns:a16="http://schemas.microsoft.com/office/drawing/2014/main" id="{3B9D9737-242E-493F-8DAC-403A2A661A03}"/>
                </a:ext>
              </a:extLst>
            </p:cNvPr>
            <p:cNvSpPr/>
            <p:nvPr/>
          </p:nvSpPr>
          <p:spPr>
            <a:xfrm>
              <a:off x="1192266" y="2890276"/>
              <a:ext cx="4282035" cy="1143773"/>
            </a:xfrm>
            <a:prstGeom prst="roundRect">
              <a:avLst>
                <a:gd name="adj" fmla="val 10000"/>
              </a:avLst>
            </a:prstGeom>
            <a:solidFill>
              <a:srgbClr val="3969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75CF9EB7-2337-4C66-8D67-4AF30ADEFA5B}"/>
                </a:ext>
              </a:extLst>
            </p:cNvPr>
            <p:cNvSpPr/>
            <p:nvPr/>
          </p:nvSpPr>
          <p:spPr>
            <a:xfrm>
              <a:off x="1392401" y="3080405"/>
              <a:ext cx="4282035" cy="1143773"/>
            </a:xfrm>
            <a:custGeom>
              <a:avLst/>
              <a:gdLst>
                <a:gd name="connsiteX0" fmla="*/ 0 w 4282035"/>
                <a:gd name="connsiteY0" fmla="*/ 114377 h 1143773"/>
                <a:gd name="connsiteX1" fmla="*/ 114377 w 4282035"/>
                <a:gd name="connsiteY1" fmla="*/ 0 h 1143773"/>
                <a:gd name="connsiteX2" fmla="*/ 4167658 w 4282035"/>
                <a:gd name="connsiteY2" fmla="*/ 0 h 1143773"/>
                <a:gd name="connsiteX3" fmla="*/ 4282035 w 4282035"/>
                <a:gd name="connsiteY3" fmla="*/ 114377 h 1143773"/>
                <a:gd name="connsiteX4" fmla="*/ 4282035 w 4282035"/>
                <a:gd name="connsiteY4" fmla="*/ 1029396 h 1143773"/>
                <a:gd name="connsiteX5" fmla="*/ 4167658 w 4282035"/>
                <a:gd name="connsiteY5" fmla="*/ 1143773 h 1143773"/>
                <a:gd name="connsiteX6" fmla="*/ 114377 w 4282035"/>
                <a:gd name="connsiteY6" fmla="*/ 1143773 h 1143773"/>
                <a:gd name="connsiteX7" fmla="*/ 0 w 4282035"/>
                <a:gd name="connsiteY7" fmla="*/ 1029396 h 1143773"/>
                <a:gd name="connsiteX8" fmla="*/ 0 w 4282035"/>
                <a:gd name="connsiteY8" fmla="*/ 114377 h 114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2035" h="1143773">
                  <a:moveTo>
                    <a:pt x="0" y="114377"/>
                  </a:moveTo>
                  <a:cubicBezTo>
                    <a:pt x="0" y="51208"/>
                    <a:pt x="51208" y="0"/>
                    <a:pt x="114377" y="0"/>
                  </a:cubicBezTo>
                  <a:lnTo>
                    <a:pt x="4167658" y="0"/>
                  </a:lnTo>
                  <a:cubicBezTo>
                    <a:pt x="4230827" y="0"/>
                    <a:pt x="4282035" y="51208"/>
                    <a:pt x="4282035" y="114377"/>
                  </a:cubicBezTo>
                  <a:lnTo>
                    <a:pt x="4282035" y="1029396"/>
                  </a:lnTo>
                  <a:cubicBezTo>
                    <a:pt x="4282035" y="1092565"/>
                    <a:pt x="4230827" y="1143773"/>
                    <a:pt x="4167658" y="1143773"/>
                  </a:cubicBezTo>
                  <a:lnTo>
                    <a:pt x="114377" y="1143773"/>
                  </a:lnTo>
                  <a:cubicBezTo>
                    <a:pt x="51208" y="1143773"/>
                    <a:pt x="0" y="1092565"/>
                    <a:pt x="0" y="1029396"/>
                  </a:cubicBezTo>
                  <a:lnTo>
                    <a:pt x="0" y="1143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460" tIns="94460" rIns="94460" bIns="94460" numCol="1" spcCol="1270" anchor="ctr" anchorCtr="0">
              <a:noAutofit/>
            </a:bodyPr>
            <a:lstStyle/>
            <a:p>
              <a:pPr marL="0" lvl="0" indent="0" algn="ctr" defTabSz="711200">
                <a:lnSpc>
                  <a:spcPct val="90000"/>
                </a:lnSpc>
                <a:spcBef>
                  <a:spcPct val="0"/>
                </a:spcBef>
                <a:spcAft>
                  <a:spcPct val="35000"/>
                </a:spcAft>
                <a:buNone/>
              </a:pPr>
              <a:endParaRPr lang="en-GB" dirty="0">
                <a:solidFill>
                  <a:srgbClr val="002060"/>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GB" dirty="0">
                  <a:solidFill>
                    <a:srgbClr val="002060"/>
                  </a:solidFill>
                  <a:latin typeface="Arial" panose="020B0604020202020204" pitchFamily="34" charset="0"/>
                  <a:cs typeface="Arial" panose="020B0604020202020204" pitchFamily="34" charset="0"/>
                </a:rPr>
                <a:t>IPSEF</a:t>
              </a:r>
            </a:p>
            <a:p>
              <a:pPr marL="0" lvl="0" indent="0" algn="ctr" defTabSz="711200">
                <a:lnSpc>
                  <a:spcPct val="90000"/>
                </a:lnSpc>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Inclusion and Provision </a:t>
              </a:r>
            </a:p>
            <a:p>
              <a:pPr marL="0" lvl="0" indent="0" algn="ctr" defTabSz="711200">
                <a:lnSpc>
                  <a:spcPct val="90000"/>
                </a:lnSpc>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Self-Evaluation Framework</a:t>
              </a:r>
            </a:p>
            <a:p>
              <a:pPr marL="0" lvl="0" indent="0" algn="ctr" defTabSz="711200">
                <a:lnSpc>
                  <a:spcPct val="90000"/>
                </a:lnSpc>
                <a:spcBef>
                  <a:spcPct val="0"/>
                </a:spcBef>
                <a:spcAft>
                  <a:spcPct val="35000"/>
                </a:spcAft>
                <a:buNone/>
              </a:pPr>
              <a:endParaRPr lang="en-GB" dirty="0">
                <a:solidFill>
                  <a:srgbClr val="002060"/>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DF2C2D88-54DC-46A4-B287-2C9A1A5685AA}"/>
                </a:ext>
              </a:extLst>
            </p:cNvPr>
            <p:cNvSpPr/>
            <p:nvPr/>
          </p:nvSpPr>
          <p:spPr>
            <a:xfrm>
              <a:off x="1173975" y="4557904"/>
              <a:ext cx="4318618" cy="1143773"/>
            </a:xfrm>
            <a:prstGeom prst="roundRect">
              <a:avLst>
                <a:gd name="adj" fmla="val 10000"/>
              </a:avLst>
            </a:prstGeom>
            <a:solidFill>
              <a:srgbClr val="3969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7E39C532-C735-41B7-89E4-C2C2150FC74A}"/>
                </a:ext>
              </a:extLst>
            </p:cNvPr>
            <p:cNvSpPr/>
            <p:nvPr/>
          </p:nvSpPr>
          <p:spPr>
            <a:xfrm>
              <a:off x="1374110" y="4748032"/>
              <a:ext cx="4318618" cy="1143773"/>
            </a:xfrm>
            <a:custGeom>
              <a:avLst/>
              <a:gdLst>
                <a:gd name="connsiteX0" fmla="*/ 0 w 4318618"/>
                <a:gd name="connsiteY0" fmla="*/ 114377 h 1143773"/>
                <a:gd name="connsiteX1" fmla="*/ 114377 w 4318618"/>
                <a:gd name="connsiteY1" fmla="*/ 0 h 1143773"/>
                <a:gd name="connsiteX2" fmla="*/ 4204241 w 4318618"/>
                <a:gd name="connsiteY2" fmla="*/ 0 h 1143773"/>
                <a:gd name="connsiteX3" fmla="*/ 4318618 w 4318618"/>
                <a:gd name="connsiteY3" fmla="*/ 114377 h 1143773"/>
                <a:gd name="connsiteX4" fmla="*/ 4318618 w 4318618"/>
                <a:gd name="connsiteY4" fmla="*/ 1029396 h 1143773"/>
                <a:gd name="connsiteX5" fmla="*/ 4204241 w 4318618"/>
                <a:gd name="connsiteY5" fmla="*/ 1143773 h 1143773"/>
                <a:gd name="connsiteX6" fmla="*/ 114377 w 4318618"/>
                <a:gd name="connsiteY6" fmla="*/ 1143773 h 1143773"/>
                <a:gd name="connsiteX7" fmla="*/ 0 w 4318618"/>
                <a:gd name="connsiteY7" fmla="*/ 1029396 h 1143773"/>
                <a:gd name="connsiteX8" fmla="*/ 0 w 4318618"/>
                <a:gd name="connsiteY8" fmla="*/ 114377 h 114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618" h="1143773">
                  <a:moveTo>
                    <a:pt x="0" y="114377"/>
                  </a:moveTo>
                  <a:cubicBezTo>
                    <a:pt x="0" y="51208"/>
                    <a:pt x="51208" y="0"/>
                    <a:pt x="114377" y="0"/>
                  </a:cubicBezTo>
                  <a:lnTo>
                    <a:pt x="4204241" y="0"/>
                  </a:lnTo>
                  <a:cubicBezTo>
                    <a:pt x="4267410" y="0"/>
                    <a:pt x="4318618" y="51208"/>
                    <a:pt x="4318618" y="114377"/>
                  </a:cubicBezTo>
                  <a:lnTo>
                    <a:pt x="4318618" y="1029396"/>
                  </a:lnTo>
                  <a:cubicBezTo>
                    <a:pt x="4318618" y="1092565"/>
                    <a:pt x="4267410" y="1143773"/>
                    <a:pt x="4204241" y="1143773"/>
                  </a:cubicBezTo>
                  <a:lnTo>
                    <a:pt x="114377" y="1143773"/>
                  </a:lnTo>
                  <a:cubicBezTo>
                    <a:pt x="51208" y="1143773"/>
                    <a:pt x="0" y="1092565"/>
                    <a:pt x="0" y="1029396"/>
                  </a:cubicBezTo>
                  <a:lnTo>
                    <a:pt x="0" y="1143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460" tIns="94460" rIns="94460" bIns="94460" numCol="1" spcCol="1270" anchor="ctr" anchorCtr="0">
              <a:noAutofit/>
            </a:bodyPr>
            <a:lstStyle/>
            <a:p>
              <a:pPr marL="0" lvl="0" indent="0" algn="ctr" defTabSz="711200">
                <a:lnSpc>
                  <a:spcPct val="90000"/>
                </a:lnSpc>
                <a:spcBef>
                  <a:spcPct val="0"/>
                </a:spcBef>
                <a:spcAft>
                  <a:spcPct val="35000"/>
                </a:spcAft>
                <a:buNone/>
              </a:pPr>
              <a:r>
                <a:rPr lang="en-GB" dirty="0">
                  <a:solidFill>
                    <a:srgbClr val="002060"/>
                  </a:solidFill>
                  <a:latin typeface="Arial" panose="020B0604020202020204" pitchFamily="34" charset="0"/>
                  <a:cs typeface="Arial" panose="020B0604020202020204" pitchFamily="34" charset="0"/>
                </a:rPr>
                <a:t>PEaSS</a:t>
              </a:r>
            </a:p>
            <a:p>
              <a:pPr marL="0" lvl="0" indent="0" algn="ctr" defTabSz="711200">
                <a:lnSpc>
                  <a:spcPct val="90000"/>
                </a:lnSpc>
                <a:spcBef>
                  <a:spcPct val="0"/>
                </a:spcBef>
                <a:spcAft>
                  <a:spcPct val="35000"/>
                </a:spcAft>
                <a:buNone/>
              </a:pPr>
              <a:r>
                <a:rPr lang="en-GB" sz="1600" dirty="0">
                  <a:solidFill>
                    <a:srgbClr val="002060"/>
                  </a:solidFill>
                  <a:latin typeface="Arial" panose="020B0604020202020204" pitchFamily="34" charset="0"/>
                  <a:cs typeface="Arial" panose="020B0604020202020204" pitchFamily="34" charset="0"/>
                </a:rPr>
                <a:t>Provision Expected at SEN Support</a:t>
              </a:r>
            </a:p>
          </p:txBody>
        </p:sp>
      </p:grpSp>
      <p:pic>
        <p:nvPicPr>
          <p:cNvPr id="21" name="Picture 20" descr="SEND Norfolk Logo.  Image of four people including one person in a wheelchair and a child.  SEND text is multi-coloured.">
            <a:extLst>
              <a:ext uri="{FF2B5EF4-FFF2-40B4-BE49-F238E27FC236}">
                <a16:creationId xmlns:a16="http://schemas.microsoft.com/office/drawing/2014/main" id="{393BF9CB-D352-4C03-AA1F-1CB3FCB66B80}"/>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22" name="Picture 7" descr="Norfolk County Council Flourish Logo.  Image of a person with their arms raised in front of a blue, yellow and pink image.">
            <a:extLst>
              <a:ext uri="{FF2B5EF4-FFF2-40B4-BE49-F238E27FC236}">
                <a16:creationId xmlns:a16="http://schemas.microsoft.com/office/drawing/2014/main" id="{0554307D-0E3A-4721-A680-1D510D6564CC}"/>
              </a:ext>
            </a:extLst>
          </p:cNvPr>
          <p:cNvPicPr>
            <a:picLocks noChangeAspect="1"/>
          </p:cNvPicPr>
          <p:nvPr/>
        </p:nvPicPr>
        <p:blipFill>
          <a:blip r:embed="rId5"/>
          <a:stretch>
            <a:fillRect/>
          </a:stretch>
        </p:blipFill>
        <p:spPr>
          <a:xfrm>
            <a:off x="9232899" y="5694028"/>
            <a:ext cx="1663700" cy="1094229"/>
          </a:xfrm>
          <a:prstGeom prst="rect">
            <a:avLst/>
          </a:prstGeom>
        </p:spPr>
      </p:pic>
      <p:cxnSp>
        <p:nvCxnSpPr>
          <p:cNvPr id="3" name="Straight Arrow Connector 2">
            <a:extLst>
              <a:ext uri="{FF2B5EF4-FFF2-40B4-BE49-F238E27FC236}">
                <a16:creationId xmlns:a16="http://schemas.microsoft.com/office/drawing/2014/main" id="{F4FC58F0-ED21-4B20-81CD-074471508A35}"/>
              </a:ext>
              <a:ext uri="{C183D7F6-B498-43B3-948B-1728B52AA6E4}">
                <adec:decorative xmlns:adec="http://schemas.microsoft.com/office/drawing/2017/decorative" val="1"/>
              </a:ext>
            </a:extLst>
          </p:cNvPr>
          <p:cNvCxnSpPr/>
          <p:nvPr/>
        </p:nvCxnSpPr>
        <p:spPr>
          <a:xfrm>
            <a:off x="4884416" y="2196445"/>
            <a:ext cx="3407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C21EC9-631A-4538-812A-90DA9EB78CC6}"/>
              </a:ext>
              <a:ext uri="{C183D7F6-B498-43B3-948B-1728B52AA6E4}">
                <adec:decorative xmlns:adec="http://schemas.microsoft.com/office/drawing/2017/decorative" val="1"/>
              </a:ext>
            </a:extLst>
          </p:cNvPr>
          <p:cNvCxnSpPr>
            <a:cxnSpLocks/>
          </p:cNvCxnSpPr>
          <p:nvPr/>
        </p:nvCxnSpPr>
        <p:spPr>
          <a:xfrm>
            <a:off x="4805421" y="3725158"/>
            <a:ext cx="378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DC6C514-A234-4CFF-B22A-B38A406231D5}"/>
              </a:ext>
              <a:ext uri="{C183D7F6-B498-43B3-948B-1728B52AA6E4}">
                <adec:decorative xmlns:adec="http://schemas.microsoft.com/office/drawing/2017/decorative" val="1"/>
              </a:ext>
            </a:extLst>
          </p:cNvPr>
          <p:cNvCxnSpPr>
            <a:cxnSpLocks/>
          </p:cNvCxnSpPr>
          <p:nvPr/>
        </p:nvCxnSpPr>
        <p:spPr>
          <a:xfrm>
            <a:off x="4824275" y="5263298"/>
            <a:ext cx="3852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63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Reflection on current processes</a:t>
            </a:r>
            <a:r>
              <a:rPr lang="en-GB" sz="4000" dirty="0">
                <a:latin typeface="Arial"/>
                <a:cs typeface="Arial"/>
              </a:rPr>
              <a:t>…</a:t>
            </a:r>
          </a:p>
        </p:txBody>
      </p:sp>
      <p:graphicFrame>
        <p:nvGraphicFramePr>
          <p:cNvPr id="4" name="Text Placeholder 5">
            <a:extLst>
              <a:ext uri="{FF2B5EF4-FFF2-40B4-BE49-F238E27FC236}">
                <a16:creationId xmlns:a16="http://schemas.microsoft.com/office/drawing/2014/main" id="{36DB2EB4-0F8D-4BD1-9BD3-D70C8C7E35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6099790"/>
              </p:ext>
            </p:extLst>
          </p:nvPr>
        </p:nvGraphicFramePr>
        <p:xfrm>
          <a:off x="1037432" y="1777471"/>
          <a:ext cx="10449284"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9711584" y="79814"/>
            <a:ext cx="2359146" cy="1044629"/>
          </a:xfrm>
          <a:prstGeom prst="rect">
            <a:avLst/>
          </a:prstGeom>
        </p:spPr>
      </p:pic>
      <p:pic>
        <p:nvPicPr>
          <p:cNvPr id="6" name="Picture 5" descr="SEND Norfolk Logo.  Image of four people including one person in a wheelchair and a child.  SEND text is multi-coloured.">
            <a:extLst>
              <a:ext uri="{FF2B5EF4-FFF2-40B4-BE49-F238E27FC236}">
                <a16:creationId xmlns:a16="http://schemas.microsoft.com/office/drawing/2014/main" id="{161AC2C2-1A9D-4EE8-A26C-E7D2F61C8969}"/>
              </a:ext>
            </a:extLst>
          </p:cNvPr>
          <p:cNvPicPr>
            <a:picLocks noChangeAspect="1"/>
          </p:cNvPicPr>
          <p:nvPr/>
        </p:nvPicPr>
        <p:blipFill>
          <a:blip r:embed="rId9"/>
          <a:stretch>
            <a:fillRect/>
          </a:stretch>
        </p:blipFill>
        <p:spPr>
          <a:xfrm>
            <a:off x="10784648" y="5422899"/>
            <a:ext cx="1547440" cy="1547440"/>
          </a:xfrm>
          <a:prstGeom prst="rect">
            <a:avLst/>
          </a:prstGeom>
        </p:spPr>
      </p:pic>
      <p:pic>
        <p:nvPicPr>
          <p:cNvPr id="8" name="Picture 7" descr="Norfolk County Council Flourish Logo.  Image of a person with their arms raised in front of a blue, yellow and pink image.">
            <a:extLst>
              <a:ext uri="{FF2B5EF4-FFF2-40B4-BE49-F238E27FC236}">
                <a16:creationId xmlns:a16="http://schemas.microsoft.com/office/drawing/2014/main" id="{858AA9C2-3298-4F2B-804C-C0091CD7250E}"/>
              </a:ext>
            </a:extLst>
          </p:cNvPr>
          <p:cNvPicPr>
            <a:picLocks noChangeAspect="1"/>
          </p:cNvPicPr>
          <p:nvPr/>
        </p:nvPicPr>
        <p:blipFill>
          <a:blip r:embed="rId10"/>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340365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chemeClr val="accent1">
                    <a:lumMod val="75000"/>
                  </a:schemeClr>
                </a:solidFill>
              </a:rPr>
              <a:t>INDES (Identification of Needs </a:t>
            </a:r>
            <a:br>
              <a:rPr lang="en-GB" sz="4000" dirty="0">
                <a:solidFill>
                  <a:schemeClr val="accent1">
                    <a:lumMod val="75000"/>
                  </a:schemeClr>
                </a:solidFill>
              </a:rPr>
            </a:br>
            <a:r>
              <a:rPr lang="en-GB" sz="4000" dirty="0">
                <a:solidFill>
                  <a:schemeClr val="accent1">
                    <a:lumMod val="75000"/>
                  </a:schemeClr>
                </a:solidFill>
              </a:rPr>
              <a:t>Descriptors in Educational Settings)</a:t>
            </a:r>
            <a:br>
              <a:rPr lang="en-GB" sz="4000"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br>
            <a:r>
              <a:rPr lang="en-GB" sz="4000" dirty="0">
                <a:latin typeface="Arial"/>
                <a:cs typeface="Arial"/>
              </a:rPr>
              <a:t>…</a:t>
            </a:r>
          </a:p>
        </p:txBody>
      </p:sp>
      <p:sp>
        <p:nvSpPr>
          <p:cNvPr id="6" name="TextBox 5">
            <a:extLst>
              <a:ext uri="{FF2B5EF4-FFF2-40B4-BE49-F238E27FC236}">
                <a16:creationId xmlns:a16="http://schemas.microsoft.com/office/drawing/2014/main" id="{293AE18E-098E-435A-930D-E1562826D0C9}"/>
              </a:ext>
            </a:extLst>
          </p:cNvPr>
          <p:cNvSpPr txBox="1"/>
          <p:nvPr/>
        </p:nvSpPr>
        <p:spPr>
          <a:xfrm>
            <a:off x="725630" y="1846432"/>
            <a:ext cx="11041209" cy="1200329"/>
          </a:xfrm>
          <a:prstGeom prst="rect">
            <a:avLst/>
          </a:prstGeom>
          <a:noFill/>
        </p:spPr>
        <p:txBody>
          <a:bodyPr wrap="square" lIns="91440" tIns="45720" rIns="91440" bIns="45720" numCol="1" anchor="t">
            <a:spAutoFit/>
          </a:bodyPr>
          <a:lstStyle/>
          <a:p>
            <a:r>
              <a:rPr lang="en-GB" dirty="0">
                <a:solidFill>
                  <a:srgbClr val="002060"/>
                </a:solidFill>
                <a:latin typeface="Arial" panose="020B0604020202020204" pitchFamily="34" charset="0"/>
                <a:cs typeface="Arial" panose="020B0604020202020204" pitchFamily="34" charset="0"/>
              </a:rPr>
              <a:t>The INDES are a set of descriptors used to identify an individual CYP’s profile of need.</a:t>
            </a: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They are divided into seven areas: </a:t>
            </a:r>
          </a:p>
          <a:p>
            <a:endParaRPr lang="en-GB" dirty="0">
              <a:solidFill>
                <a:srgbClr val="002060"/>
              </a:solidFill>
            </a:endParaRPr>
          </a:p>
        </p:txBody>
      </p:sp>
      <p:pic>
        <p:nvPicPr>
          <p:cNvPr id="4" name="Picture 3" descr="Inclusion and SEND logo.  The ampersand is multi-coloured.">
            <a:extLst>
              <a:ext uri="{FF2B5EF4-FFF2-40B4-BE49-F238E27FC236}">
                <a16:creationId xmlns:a16="http://schemas.microsoft.com/office/drawing/2014/main" id="{F6307AC5-3C39-4665-B1A6-10C8C3672CB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sp>
        <p:nvSpPr>
          <p:cNvPr id="3" name="TextBox 2">
            <a:extLst>
              <a:ext uri="{FF2B5EF4-FFF2-40B4-BE49-F238E27FC236}">
                <a16:creationId xmlns:a16="http://schemas.microsoft.com/office/drawing/2014/main" id="{CAF7F454-E0F5-4B9F-B4AC-E34F59B8C41E}"/>
              </a:ext>
            </a:extLst>
          </p:cNvPr>
          <p:cNvSpPr txBox="1"/>
          <p:nvPr/>
        </p:nvSpPr>
        <p:spPr>
          <a:xfrm>
            <a:off x="725630" y="2855905"/>
            <a:ext cx="5943598" cy="2585323"/>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b="1" dirty="0">
                <a:solidFill>
                  <a:srgbClr val="002060"/>
                </a:solidFill>
                <a:latin typeface="Arial" panose="020B0604020202020204" pitchFamily="34" charset="0"/>
                <a:cs typeface="Arial" panose="020B0604020202020204" pitchFamily="34" charset="0"/>
              </a:rPr>
              <a:t>Speech, Language and Communication Needs</a:t>
            </a:r>
          </a:p>
          <a:p>
            <a:pPr marL="285750" indent="-285750">
              <a:lnSpc>
                <a:spcPct val="150000"/>
              </a:lnSpc>
              <a:buFont typeface="Courier New" panose="02070309020205020404" pitchFamily="49" charset="0"/>
              <a:buChar char="o"/>
            </a:pPr>
            <a:r>
              <a:rPr lang="en-GB" b="1" dirty="0">
                <a:solidFill>
                  <a:srgbClr val="002060"/>
                </a:solidFill>
                <a:latin typeface="Arial" panose="020B0604020202020204" pitchFamily="34" charset="0"/>
                <a:cs typeface="Arial" panose="020B0604020202020204" pitchFamily="34" charset="0"/>
              </a:rPr>
              <a:t>Social Communication and Interaction</a:t>
            </a:r>
          </a:p>
          <a:p>
            <a:pPr marL="285750" indent="-285750">
              <a:lnSpc>
                <a:spcPct val="150000"/>
              </a:lnSpc>
              <a:buFont typeface="Courier New" panose="02070309020205020404" pitchFamily="49" charset="0"/>
              <a:buChar char="o"/>
            </a:pPr>
            <a:r>
              <a:rPr lang="en-GB" b="1" dirty="0">
                <a:solidFill>
                  <a:srgbClr val="002060"/>
                </a:solidFill>
                <a:latin typeface="Arial" panose="020B0604020202020204" pitchFamily="34" charset="0"/>
                <a:cs typeface="Arial" panose="020B0604020202020204" pitchFamily="34" charset="0"/>
              </a:rPr>
              <a:t>Learning and Cognition Difficulties</a:t>
            </a:r>
          </a:p>
          <a:p>
            <a:pPr marL="285750" indent="-285750">
              <a:lnSpc>
                <a:spcPct val="150000"/>
              </a:lnSpc>
              <a:buFont typeface="Courier New" panose="02070309020205020404" pitchFamily="49" charset="0"/>
              <a:buChar char="o"/>
            </a:pPr>
            <a:r>
              <a:rPr lang="en-GB" sz="1800" b="1" dirty="0">
                <a:solidFill>
                  <a:srgbClr val="002060"/>
                </a:solidFill>
                <a:latin typeface="Arial" panose="020B0604020202020204" pitchFamily="34" charset="0"/>
                <a:cs typeface="Arial" panose="020B0604020202020204" pitchFamily="34" charset="0"/>
              </a:rPr>
              <a:t>Social, Emotional and Mental Health</a:t>
            </a:r>
          </a:p>
          <a:p>
            <a:endParaRPr lang="en-GB" b="1" dirty="0">
              <a:solidFill>
                <a:srgbClr val="002060"/>
              </a:solidFill>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endParaRPr lang="en-GB" sz="1800" b="1" dirty="0">
              <a:solidFill>
                <a:srgbClr val="002060"/>
              </a:solidFill>
            </a:endParaRPr>
          </a:p>
          <a:p>
            <a:endParaRPr lang="en-GB" dirty="0"/>
          </a:p>
        </p:txBody>
      </p:sp>
      <p:sp>
        <p:nvSpPr>
          <p:cNvPr id="7" name="TextBox 6">
            <a:extLst>
              <a:ext uri="{FF2B5EF4-FFF2-40B4-BE49-F238E27FC236}">
                <a16:creationId xmlns:a16="http://schemas.microsoft.com/office/drawing/2014/main" id="{2ECA8C35-4BE5-423E-B846-E4703A00EDC0}"/>
              </a:ext>
            </a:extLst>
          </p:cNvPr>
          <p:cNvSpPr txBox="1"/>
          <p:nvPr/>
        </p:nvSpPr>
        <p:spPr>
          <a:xfrm>
            <a:off x="6743692" y="2589579"/>
            <a:ext cx="4825998" cy="1892826"/>
          </a:xfrm>
          <a:prstGeom prst="rect">
            <a:avLst/>
          </a:prstGeom>
          <a:noFill/>
        </p:spPr>
        <p:txBody>
          <a:bodyPr wrap="square" rtlCol="0">
            <a:spAutoFit/>
          </a:bodyPr>
          <a:lstStyle/>
          <a:p>
            <a:pPr marL="285750" indent="-285750">
              <a:buFont typeface="Courier New" panose="02070309020205020404" pitchFamily="49" charset="0"/>
              <a:buChar char="o"/>
            </a:pPr>
            <a:endParaRPr lang="en-GB" sz="1800" b="1" dirty="0">
              <a:solidFill>
                <a:srgbClr val="002060"/>
              </a:solidFill>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r>
              <a:rPr lang="en-GB" sz="1800" b="1" dirty="0">
                <a:solidFill>
                  <a:srgbClr val="002060"/>
                </a:solidFill>
                <a:latin typeface="Arial" panose="020B0604020202020204" pitchFamily="34" charset="0"/>
                <a:cs typeface="Arial" panose="020B0604020202020204" pitchFamily="34" charset="0"/>
              </a:rPr>
              <a:t>Deafness</a:t>
            </a:r>
          </a:p>
          <a:p>
            <a:pPr marL="285750" indent="-285750">
              <a:lnSpc>
                <a:spcPct val="150000"/>
              </a:lnSpc>
              <a:buFont typeface="Courier New" panose="02070309020205020404" pitchFamily="49" charset="0"/>
              <a:buChar char="o"/>
            </a:pPr>
            <a:r>
              <a:rPr lang="en-GB" sz="1800" b="1" dirty="0">
                <a:solidFill>
                  <a:srgbClr val="002060"/>
                </a:solidFill>
                <a:latin typeface="Arial" panose="020B0604020202020204" pitchFamily="34" charset="0"/>
                <a:cs typeface="Arial" panose="020B0604020202020204" pitchFamily="34" charset="0"/>
              </a:rPr>
              <a:t>Visual Impairment</a:t>
            </a:r>
          </a:p>
          <a:p>
            <a:pPr marL="285750" indent="-285750">
              <a:lnSpc>
                <a:spcPct val="150000"/>
              </a:lnSpc>
              <a:buFont typeface="Courier New" panose="02070309020205020404" pitchFamily="49" charset="0"/>
              <a:buChar char="o"/>
            </a:pPr>
            <a:r>
              <a:rPr lang="en-GB" sz="1800" b="1" dirty="0">
                <a:solidFill>
                  <a:srgbClr val="002060"/>
                </a:solidFill>
                <a:latin typeface="Arial" panose="020B0604020202020204" pitchFamily="34" charset="0"/>
                <a:cs typeface="Arial" panose="020B0604020202020204" pitchFamily="34" charset="0"/>
              </a:rPr>
              <a:t>Physical Disability</a:t>
            </a:r>
            <a:endParaRPr lang="en-GB" sz="1800" dirty="0">
              <a:solidFill>
                <a:srgbClr val="002060"/>
              </a:solidFill>
              <a:latin typeface="Arial" panose="020B060402020202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234429AC-D375-460F-8E46-8E13932C3DAC}"/>
              </a:ext>
            </a:extLst>
          </p:cNvPr>
          <p:cNvSpPr txBox="1"/>
          <p:nvPr/>
        </p:nvSpPr>
        <p:spPr>
          <a:xfrm>
            <a:off x="875866" y="4877689"/>
            <a:ext cx="11041209" cy="338554"/>
          </a:xfrm>
          <a:prstGeom prst="rect">
            <a:avLst/>
          </a:prstGeom>
          <a:noFill/>
        </p:spPr>
        <p:txBody>
          <a:bodyPr wrap="square" lIns="91440" tIns="45720" rIns="91440" bIns="45720" numCol="1" anchor="t">
            <a:spAutoFit/>
          </a:bodyPr>
          <a:lstStyle/>
          <a:p>
            <a:r>
              <a:rPr lang="en-GB" sz="1600" dirty="0">
                <a:solidFill>
                  <a:srgbClr val="002060"/>
                </a:solidFill>
                <a:latin typeface="Arial" panose="020B0604020202020204" pitchFamily="34" charset="0"/>
                <a:cs typeface="Arial" panose="020B0604020202020204" pitchFamily="34" charset="0"/>
              </a:rPr>
              <a:t> Each area has 7 levels which indicate increasing occurrence and/or complexity of need.</a:t>
            </a:r>
            <a:endParaRPr lang="en-GB" sz="1600" dirty="0">
              <a:solidFill>
                <a:srgbClr val="002060"/>
              </a:solidFill>
            </a:endParaRPr>
          </a:p>
        </p:txBody>
      </p:sp>
      <p:sp>
        <p:nvSpPr>
          <p:cNvPr id="12" name="TextBox 11">
            <a:extLst>
              <a:ext uri="{FF2B5EF4-FFF2-40B4-BE49-F238E27FC236}">
                <a16:creationId xmlns:a16="http://schemas.microsoft.com/office/drawing/2014/main" id="{A9225C71-03E6-4A43-9F0C-19555F4B523B}"/>
              </a:ext>
            </a:extLst>
          </p:cNvPr>
          <p:cNvSpPr txBox="1"/>
          <p:nvPr/>
        </p:nvSpPr>
        <p:spPr>
          <a:xfrm>
            <a:off x="4293223" y="5935009"/>
            <a:ext cx="3129582" cy="523220"/>
          </a:xfrm>
          <a:prstGeom prst="rect">
            <a:avLst/>
          </a:prstGeom>
          <a:noFill/>
        </p:spPr>
        <p:txBody>
          <a:bodyPr wrap="square">
            <a:spAutoFit/>
          </a:bodyPr>
          <a:lstStyle/>
          <a:p>
            <a:pPr marL="342900" indent="-342900">
              <a:buAutoNum type="arabicPeriod"/>
            </a:pPr>
            <a:r>
              <a:rPr lang="en-GB" sz="1400" dirty="0">
                <a:solidFill>
                  <a:srgbClr val="002060"/>
                </a:solidFill>
                <a:latin typeface="Arial" panose="020B0604020202020204" pitchFamily="34" charset="0"/>
                <a:cs typeface="Arial" panose="020B0604020202020204" pitchFamily="34" charset="0"/>
              </a:rPr>
              <a:t>Complete INDES webform</a:t>
            </a:r>
          </a:p>
          <a:p>
            <a:pPr marL="342900" indent="-342900">
              <a:buAutoNum type="arabicPeriod"/>
            </a:pPr>
            <a:r>
              <a:rPr lang="en-GB" sz="1400" dirty="0">
                <a:solidFill>
                  <a:srgbClr val="002060"/>
                </a:solidFill>
                <a:latin typeface="Arial" panose="020B0604020202020204" pitchFamily="34" charset="0"/>
                <a:cs typeface="Arial" panose="020B0604020202020204" pitchFamily="34" charset="0"/>
              </a:rPr>
              <a:t>INDES descriptors table</a:t>
            </a:r>
          </a:p>
        </p:txBody>
      </p:sp>
      <p:pic>
        <p:nvPicPr>
          <p:cNvPr id="15" name="Picture 14" descr="SEND Norfolk Logo.  Image of four people including one person in a wheelchair and a child.  SEND text is multi-coloured.">
            <a:extLst>
              <a:ext uri="{FF2B5EF4-FFF2-40B4-BE49-F238E27FC236}">
                <a16:creationId xmlns:a16="http://schemas.microsoft.com/office/drawing/2014/main" id="{F39EEE9B-BC83-4F11-B248-1A371598981F}"/>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16" name="Picture 15" descr="Norfolk County Council Flourish Logo.  Image of a person with their arms raised in front of a blue, yellow and pink image.">
            <a:extLst>
              <a:ext uri="{FF2B5EF4-FFF2-40B4-BE49-F238E27FC236}">
                <a16:creationId xmlns:a16="http://schemas.microsoft.com/office/drawing/2014/main" id="{41F8A6D8-339A-4A29-9E77-E3AA59E0E7A1}"/>
              </a:ext>
            </a:extLst>
          </p:cNvPr>
          <p:cNvPicPr>
            <a:picLocks noChangeAspect="1"/>
          </p:cNvPicPr>
          <p:nvPr/>
        </p:nvPicPr>
        <p:blipFill>
          <a:blip r:embed="rId5"/>
          <a:stretch>
            <a:fillRect/>
          </a:stretch>
        </p:blipFill>
        <p:spPr>
          <a:xfrm>
            <a:off x="9232899" y="5694028"/>
            <a:ext cx="1663700" cy="1094229"/>
          </a:xfrm>
          <a:prstGeom prst="rect">
            <a:avLst/>
          </a:prstGeom>
        </p:spPr>
      </p:pic>
      <p:sp>
        <p:nvSpPr>
          <p:cNvPr id="14" name="TextBox 13">
            <a:extLst>
              <a:ext uri="{FF2B5EF4-FFF2-40B4-BE49-F238E27FC236}">
                <a16:creationId xmlns:a16="http://schemas.microsoft.com/office/drawing/2014/main" id="{0C7297BC-C714-414F-852D-43005C1F61B8}"/>
              </a:ext>
            </a:extLst>
          </p:cNvPr>
          <p:cNvSpPr txBox="1"/>
          <p:nvPr/>
        </p:nvSpPr>
        <p:spPr>
          <a:xfrm>
            <a:off x="3236832" y="6365459"/>
            <a:ext cx="979714" cy="338554"/>
          </a:xfrm>
          <a:prstGeom prst="rect">
            <a:avLst/>
          </a:prstGeom>
          <a:noFill/>
        </p:spPr>
        <p:txBody>
          <a:bodyPr wrap="square">
            <a:spAutoFit/>
          </a:bodyPr>
          <a:lstStyle/>
          <a:p>
            <a:pPr marL="0" indent="0" algn="r">
              <a:buNone/>
            </a:pPr>
            <a:r>
              <a:rPr lang="en-GB" sz="1600" dirty="0">
                <a:solidFill>
                  <a:srgbClr val="002060"/>
                </a:solidFill>
                <a:latin typeface="Arial" panose="020B0604020202020204" pitchFamily="34" charset="0"/>
                <a:cs typeface="Arial" panose="020B0604020202020204" pitchFamily="34" charset="0"/>
              </a:rPr>
              <a:t>Handout</a:t>
            </a:r>
          </a:p>
        </p:txBody>
      </p:sp>
      <p:pic>
        <p:nvPicPr>
          <p:cNvPr id="17" name="Graphic 16" descr="Document outline">
            <a:extLst>
              <a:ext uri="{FF2B5EF4-FFF2-40B4-BE49-F238E27FC236}">
                <a16:creationId xmlns:a16="http://schemas.microsoft.com/office/drawing/2014/main" id="{B8FA86F1-B0CE-4C92-BAE0-816067B5A3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92418" y="5697458"/>
            <a:ext cx="668543" cy="668543"/>
          </a:xfrm>
          <a:prstGeom prst="rect">
            <a:avLst/>
          </a:prstGeom>
        </p:spPr>
      </p:pic>
    </p:spTree>
    <p:extLst>
      <p:ext uri="{BB962C8B-B14F-4D97-AF65-F5344CB8AC3E}">
        <p14:creationId xmlns:p14="http://schemas.microsoft.com/office/powerpoint/2010/main" val="409696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575395" y="181854"/>
            <a:ext cx="11341680" cy="1749820"/>
          </a:xfrm>
        </p:spPr>
        <p:txBody>
          <a:bodyPr>
            <a:normAutofit/>
          </a:bodyPr>
          <a:lstStyle/>
          <a:p>
            <a:r>
              <a:rPr lang="en-GB" sz="4000" dirty="0">
                <a:solidFill>
                  <a:srgbClr val="002060"/>
                </a:solidFill>
                <a:latin typeface="Arial"/>
                <a:cs typeface="Arial"/>
              </a:rPr>
              <a:t>INDES and the four broad areas</a:t>
            </a:r>
            <a:r>
              <a:rPr lang="en-GB" sz="4000" dirty="0">
                <a:latin typeface="Arial"/>
                <a:cs typeface="Arial"/>
              </a:rPr>
              <a:t>…</a:t>
            </a:r>
          </a:p>
        </p:txBody>
      </p:sp>
      <p:pic>
        <p:nvPicPr>
          <p:cNvPr id="7" name="Picture 6" descr="Inclusion and SEND logo.  The ampersand is multi-coloured.">
            <a:extLst>
              <a:ext uri="{FF2B5EF4-FFF2-40B4-BE49-F238E27FC236}">
                <a16:creationId xmlns:a16="http://schemas.microsoft.com/office/drawing/2014/main" id="{315210F3-EA72-4751-902D-01CBFD1EF69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711584" y="79814"/>
            <a:ext cx="2359146" cy="1044629"/>
          </a:xfrm>
          <a:prstGeom prst="rect">
            <a:avLst/>
          </a:prstGeom>
        </p:spPr>
      </p:pic>
      <p:grpSp>
        <p:nvGrpSpPr>
          <p:cNvPr id="6" name="Group 5" descr="Overview of the sections of the INDES and how these relate to the four broad areas">
            <a:extLst>
              <a:ext uri="{FF2B5EF4-FFF2-40B4-BE49-F238E27FC236}">
                <a16:creationId xmlns:a16="http://schemas.microsoft.com/office/drawing/2014/main" id="{0AD97B7D-50C4-48FF-ABFA-B95A53586613}"/>
              </a:ext>
            </a:extLst>
          </p:cNvPr>
          <p:cNvGrpSpPr/>
          <p:nvPr/>
        </p:nvGrpSpPr>
        <p:grpSpPr>
          <a:xfrm>
            <a:off x="1199026" y="1610124"/>
            <a:ext cx="10489784" cy="4207274"/>
            <a:chOff x="1201989" y="382100"/>
            <a:chExt cx="11122366" cy="5152948"/>
          </a:xfrm>
        </p:grpSpPr>
        <p:sp>
          <p:nvSpPr>
            <p:cNvPr id="8" name="Rectangle: Rounded Corners 7">
              <a:extLst>
                <a:ext uri="{FF2B5EF4-FFF2-40B4-BE49-F238E27FC236}">
                  <a16:creationId xmlns:a16="http://schemas.microsoft.com/office/drawing/2014/main" id="{5529EB67-6002-407E-B332-697FAADDE108}"/>
                </a:ext>
              </a:extLst>
            </p:cNvPr>
            <p:cNvSpPr/>
            <p:nvPr/>
          </p:nvSpPr>
          <p:spPr>
            <a:xfrm>
              <a:off x="1201990" y="4303915"/>
              <a:ext cx="2267045" cy="1114644"/>
            </a:xfrm>
            <a:prstGeom prst="roundRect">
              <a:avLst/>
            </a:prstGeom>
            <a:solidFill>
              <a:srgbClr val="EB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Communication and Interaction</a:t>
              </a:r>
            </a:p>
          </p:txBody>
        </p:sp>
        <p:sp>
          <p:nvSpPr>
            <p:cNvPr id="9" name="Rectangle: Rounded Corners 8">
              <a:extLst>
                <a:ext uri="{FF2B5EF4-FFF2-40B4-BE49-F238E27FC236}">
                  <a16:creationId xmlns:a16="http://schemas.microsoft.com/office/drawing/2014/main" id="{B9627E7D-1DBC-4205-A37D-9DBB60C87CAA}"/>
                </a:ext>
              </a:extLst>
            </p:cNvPr>
            <p:cNvSpPr/>
            <p:nvPr/>
          </p:nvSpPr>
          <p:spPr>
            <a:xfrm>
              <a:off x="3651276" y="4318054"/>
              <a:ext cx="2267045" cy="1114644"/>
            </a:xfrm>
            <a:prstGeom prst="roundRect">
              <a:avLst/>
            </a:prstGeom>
            <a:solidFill>
              <a:srgbClr val="EB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Cognition and Learning</a:t>
              </a:r>
            </a:p>
          </p:txBody>
        </p:sp>
        <p:sp>
          <p:nvSpPr>
            <p:cNvPr id="10" name="Rectangle: Rounded Corners 9">
              <a:extLst>
                <a:ext uri="{FF2B5EF4-FFF2-40B4-BE49-F238E27FC236}">
                  <a16:creationId xmlns:a16="http://schemas.microsoft.com/office/drawing/2014/main" id="{B1E82CAC-F9EF-4D1B-8B5C-395935E38695}"/>
                </a:ext>
              </a:extLst>
            </p:cNvPr>
            <p:cNvSpPr/>
            <p:nvPr/>
          </p:nvSpPr>
          <p:spPr>
            <a:xfrm>
              <a:off x="6100562" y="4332193"/>
              <a:ext cx="2267045" cy="1114644"/>
            </a:xfrm>
            <a:prstGeom prst="roundRect">
              <a:avLst/>
            </a:prstGeom>
            <a:solidFill>
              <a:srgbClr val="EB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Social, Emotional and Mental Health</a:t>
              </a:r>
            </a:p>
          </p:txBody>
        </p:sp>
        <p:sp>
          <p:nvSpPr>
            <p:cNvPr id="11" name="Rectangle: Rounded Corners 10">
              <a:extLst>
                <a:ext uri="{FF2B5EF4-FFF2-40B4-BE49-F238E27FC236}">
                  <a16:creationId xmlns:a16="http://schemas.microsoft.com/office/drawing/2014/main" id="{FA3A28E1-A38D-45B3-9412-FC2CCF9564D4}"/>
                </a:ext>
              </a:extLst>
            </p:cNvPr>
            <p:cNvSpPr/>
            <p:nvPr/>
          </p:nvSpPr>
          <p:spPr>
            <a:xfrm>
              <a:off x="8549848" y="4346332"/>
              <a:ext cx="2267045" cy="1114644"/>
            </a:xfrm>
            <a:prstGeom prst="roundRect">
              <a:avLst/>
            </a:prstGeom>
            <a:solidFill>
              <a:srgbClr val="EBE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Physical and Sensory</a:t>
              </a:r>
            </a:p>
          </p:txBody>
        </p:sp>
        <p:sp>
          <p:nvSpPr>
            <p:cNvPr id="12" name="Rectangle: Rounded Corners 11">
              <a:extLst>
                <a:ext uri="{FF2B5EF4-FFF2-40B4-BE49-F238E27FC236}">
                  <a16:creationId xmlns:a16="http://schemas.microsoft.com/office/drawing/2014/main" id="{B2DD1927-C311-4811-9F89-148AF4C7C517}"/>
                </a:ext>
              </a:extLst>
            </p:cNvPr>
            <p:cNvSpPr/>
            <p:nvPr/>
          </p:nvSpPr>
          <p:spPr>
            <a:xfrm>
              <a:off x="1201989" y="1648901"/>
              <a:ext cx="1877177" cy="11146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Social Communication and Interaction</a:t>
              </a:r>
            </a:p>
          </p:txBody>
        </p:sp>
        <p:sp>
          <p:nvSpPr>
            <p:cNvPr id="13" name="Rectangle: Rounded Corners 12">
              <a:extLst>
                <a:ext uri="{FF2B5EF4-FFF2-40B4-BE49-F238E27FC236}">
                  <a16:creationId xmlns:a16="http://schemas.microsoft.com/office/drawing/2014/main" id="{E9CDA513-5348-4482-8978-60CDE13EE43E}"/>
                </a:ext>
              </a:extLst>
            </p:cNvPr>
            <p:cNvSpPr/>
            <p:nvPr/>
          </p:nvSpPr>
          <p:spPr>
            <a:xfrm>
              <a:off x="1201990" y="382100"/>
              <a:ext cx="1877176" cy="11146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Speech and Language</a:t>
              </a:r>
            </a:p>
          </p:txBody>
        </p:sp>
        <p:sp>
          <p:nvSpPr>
            <p:cNvPr id="14" name="Rectangle: Rounded Corners 13">
              <a:extLst>
                <a:ext uri="{FF2B5EF4-FFF2-40B4-BE49-F238E27FC236}">
                  <a16:creationId xmlns:a16="http://schemas.microsoft.com/office/drawing/2014/main" id="{8DD76CFD-1439-4881-9584-EF8433AB031E}"/>
                </a:ext>
              </a:extLst>
            </p:cNvPr>
            <p:cNvSpPr/>
            <p:nvPr/>
          </p:nvSpPr>
          <p:spPr>
            <a:xfrm>
              <a:off x="3705704" y="454408"/>
              <a:ext cx="1774700" cy="11146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Learning and Cognition Difficulties</a:t>
              </a:r>
            </a:p>
          </p:txBody>
        </p:sp>
        <p:sp>
          <p:nvSpPr>
            <p:cNvPr id="15" name="Rectangle: Rounded Corners 14">
              <a:extLst>
                <a:ext uri="{FF2B5EF4-FFF2-40B4-BE49-F238E27FC236}">
                  <a16:creationId xmlns:a16="http://schemas.microsoft.com/office/drawing/2014/main" id="{09A8C938-0368-41FF-98A9-AF647C5BBF30}"/>
                </a:ext>
              </a:extLst>
            </p:cNvPr>
            <p:cNvSpPr/>
            <p:nvPr/>
          </p:nvSpPr>
          <p:spPr>
            <a:xfrm>
              <a:off x="8738130" y="454408"/>
              <a:ext cx="1774700" cy="11146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Deafness</a:t>
              </a:r>
            </a:p>
          </p:txBody>
        </p:sp>
        <p:sp>
          <p:nvSpPr>
            <p:cNvPr id="16" name="Rectangle: Rounded Corners 15">
              <a:extLst>
                <a:ext uri="{FF2B5EF4-FFF2-40B4-BE49-F238E27FC236}">
                  <a16:creationId xmlns:a16="http://schemas.microsoft.com/office/drawing/2014/main" id="{58C802C0-D292-4973-9BD9-82D06E70E118}"/>
                </a:ext>
              </a:extLst>
            </p:cNvPr>
            <p:cNvSpPr/>
            <p:nvPr/>
          </p:nvSpPr>
          <p:spPr>
            <a:xfrm>
              <a:off x="8738130" y="1748482"/>
              <a:ext cx="1774700" cy="11146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Visual Impairment</a:t>
              </a:r>
            </a:p>
          </p:txBody>
        </p:sp>
        <p:sp>
          <p:nvSpPr>
            <p:cNvPr id="17" name="Rectangle: Rounded Corners 16">
              <a:extLst>
                <a:ext uri="{FF2B5EF4-FFF2-40B4-BE49-F238E27FC236}">
                  <a16:creationId xmlns:a16="http://schemas.microsoft.com/office/drawing/2014/main" id="{20F48AA1-B17D-43EB-BB03-82313D9F48B9}"/>
                </a:ext>
              </a:extLst>
            </p:cNvPr>
            <p:cNvSpPr/>
            <p:nvPr/>
          </p:nvSpPr>
          <p:spPr>
            <a:xfrm>
              <a:off x="6229781" y="454408"/>
              <a:ext cx="1774700" cy="11146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Social, Emotional and Mental Health</a:t>
              </a:r>
            </a:p>
          </p:txBody>
        </p:sp>
        <p:sp>
          <p:nvSpPr>
            <p:cNvPr id="18" name="Rectangle: Rounded Corners 17">
              <a:extLst>
                <a:ext uri="{FF2B5EF4-FFF2-40B4-BE49-F238E27FC236}">
                  <a16:creationId xmlns:a16="http://schemas.microsoft.com/office/drawing/2014/main" id="{76B68F57-6C7B-4395-AFEF-FB1CE4C71B4F}"/>
                </a:ext>
              </a:extLst>
            </p:cNvPr>
            <p:cNvSpPr/>
            <p:nvPr/>
          </p:nvSpPr>
          <p:spPr>
            <a:xfrm>
              <a:off x="8739870" y="3009841"/>
              <a:ext cx="1774700" cy="111464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Physical Disability</a:t>
              </a:r>
            </a:p>
          </p:txBody>
        </p:sp>
        <p:cxnSp>
          <p:nvCxnSpPr>
            <p:cNvPr id="19" name="Straight Arrow Connector 18">
              <a:extLst>
                <a:ext uri="{FF2B5EF4-FFF2-40B4-BE49-F238E27FC236}">
                  <a16:creationId xmlns:a16="http://schemas.microsoft.com/office/drawing/2014/main" id="{B0A3A241-9C4E-4DA7-A5F6-863F59C16876}"/>
                </a:ext>
              </a:extLst>
            </p:cNvPr>
            <p:cNvCxnSpPr>
              <a:cxnSpLocks/>
            </p:cNvCxnSpPr>
            <p:nvPr/>
          </p:nvCxnSpPr>
          <p:spPr>
            <a:xfrm>
              <a:off x="10998488" y="567713"/>
              <a:ext cx="0" cy="34761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F498450-A057-48CB-B55B-FE2BC32C7E0A}"/>
                </a:ext>
              </a:extLst>
            </p:cNvPr>
            <p:cNvSpPr txBox="1"/>
            <p:nvPr/>
          </p:nvSpPr>
          <p:spPr>
            <a:xfrm>
              <a:off x="11177101" y="2100916"/>
              <a:ext cx="1008942" cy="1017781"/>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INDES Areas of Need</a:t>
              </a:r>
            </a:p>
          </p:txBody>
        </p:sp>
        <p:cxnSp>
          <p:nvCxnSpPr>
            <p:cNvPr id="21" name="Straight Arrow Connector 20">
              <a:extLst>
                <a:ext uri="{FF2B5EF4-FFF2-40B4-BE49-F238E27FC236}">
                  <a16:creationId xmlns:a16="http://schemas.microsoft.com/office/drawing/2014/main" id="{D0E8344F-BB66-4ED2-9F37-6A83208E6B07}"/>
                </a:ext>
              </a:extLst>
            </p:cNvPr>
            <p:cNvCxnSpPr/>
            <p:nvPr/>
          </p:nvCxnSpPr>
          <p:spPr>
            <a:xfrm>
              <a:off x="11005458" y="4461705"/>
              <a:ext cx="0" cy="9897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D3844E3-FD97-457F-8243-8E787224C9E4}"/>
                </a:ext>
              </a:extLst>
            </p:cNvPr>
            <p:cNvSpPr txBox="1"/>
            <p:nvPr/>
          </p:nvSpPr>
          <p:spPr>
            <a:xfrm>
              <a:off x="11177101" y="4215703"/>
              <a:ext cx="1147254" cy="131934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Four Broad Areas of Need</a:t>
              </a:r>
            </a:p>
          </p:txBody>
        </p:sp>
      </p:grpSp>
      <p:pic>
        <p:nvPicPr>
          <p:cNvPr id="23" name="Picture 22" descr="SEND Norfolk Logo.  Image of four people including one person in a wheelchair and a child.  SEND text is multi-coloured.">
            <a:extLst>
              <a:ext uri="{FF2B5EF4-FFF2-40B4-BE49-F238E27FC236}">
                <a16:creationId xmlns:a16="http://schemas.microsoft.com/office/drawing/2014/main" id="{02BC4710-EBA0-49D7-86DF-9BE7EB805C1D}"/>
              </a:ext>
            </a:extLst>
          </p:cNvPr>
          <p:cNvPicPr>
            <a:picLocks noChangeAspect="1"/>
          </p:cNvPicPr>
          <p:nvPr/>
        </p:nvPicPr>
        <p:blipFill>
          <a:blip r:embed="rId4"/>
          <a:stretch>
            <a:fillRect/>
          </a:stretch>
        </p:blipFill>
        <p:spPr>
          <a:xfrm>
            <a:off x="10784648" y="5422899"/>
            <a:ext cx="1547440" cy="1547440"/>
          </a:xfrm>
          <a:prstGeom prst="rect">
            <a:avLst/>
          </a:prstGeom>
        </p:spPr>
      </p:pic>
      <p:pic>
        <p:nvPicPr>
          <p:cNvPr id="24" name="Picture 7" descr="Norfolk County Council Flourish Logo.  Image of a person with their arms raised in front of a blue, yellow and pink image.">
            <a:extLst>
              <a:ext uri="{FF2B5EF4-FFF2-40B4-BE49-F238E27FC236}">
                <a16:creationId xmlns:a16="http://schemas.microsoft.com/office/drawing/2014/main" id="{30829D29-C3B5-4B06-950D-DD8F1AB167D4}"/>
              </a:ext>
            </a:extLst>
          </p:cNvPr>
          <p:cNvPicPr>
            <a:picLocks noChangeAspect="1"/>
          </p:cNvPicPr>
          <p:nvPr/>
        </p:nvPicPr>
        <p:blipFill>
          <a:blip r:embed="rId5"/>
          <a:stretch>
            <a:fillRect/>
          </a:stretch>
        </p:blipFill>
        <p:spPr>
          <a:xfrm>
            <a:off x="9232899" y="5694028"/>
            <a:ext cx="1663700" cy="1094229"/>
          </a:xfrm>
          <a:prstGeom prst="rect">
            <a:avLst/>
          </a:prstGeom>
        </p:spPr>
      </p:pic>
    </p:spTree>
    <p:extLst>
      <p:ext uri="{BB962C8B-B14F-4D97-AF65-F5344CB8AC3E}">
        <p14:creationId xmlns:p14="http://schemas.microsoft.com/office/powerpoint/2010/main" val="2444541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38340f-99f7-4ba0-bf27-17f8e594973a">
      <Terms xmlns="http://schemas.microsoft.com/office/infopath/2007/PartnerControls"/>
    </lcf76f155ced4ddcb4097134ff3c332f>
    <TaxCatchAll xmlns="03dfc0ee-5533-415b-b032-9d137887bf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8D70A33F275C4D80B0B03B295E9805" ma:contentTypeVersion="15" ma:contentTypeDescription="Create a new document." ma:contentTypeScope="" ma:versionID="c1d44ad4deb92f32fea718f83ea5d1f1">
  <xsd:schema xmlns:xsd="http://www.w3.org/2001/XMLSchema" xmlns:xs="http://www.w3.org/2001/XMLSchema" xmlns:p="http://schemas.microsoft.com/office/2006/metadata/properties" xmlns:ns2="4c38340f-99f7-4ba0-bf27-17f8e594973a" xmlns:ns3="03dfc0ee-5533-415b-b032-9d137887bfae" targetNamespace="http://schemas.microsoft.com/office/2006/metadata/properties" ma:root="true" ma:fieldsID="6264921502d2eff9ae95ae35cde340be" ns2:_="" ns3:_="">
    <xsd:import namespace="4c38340f-99f7-4ba0-bf27-17f8e594973a"/>
    <xsd:import namespace="03dfc0ee-5533-415b-b032-9d137887bf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38340f-99f7-4ba0-bf27-17f8e59497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dfc0ee-5533-415b-b032-9d137887bf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6b21ee-91de-484e-aec4-794a3a20f4f5}" ma:internalName="TaxCatchAll" ma:showField="CatchAllData" ma:web="03dfc0ee-5533-415b-b032-9d137887bf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410928-D182-461B-BBCF-1C1CA5FBED8F}">
  <ds:schemaRefs>
    <ds:schemaRef ds:uri="http://schemas.microsoft.com/sharepoint/v3/contenttype/forms"/>
  </ds:schemaRefs>
</ds:datastoreItem>
</file>

<file path=customXml/itemProps2.xml><?xml version="1.0" encoding="utf-8"?>
<ds:datastoreItem xmlns:ds="http://schemas.openxmlformats.org/officeDocument/2006/customXml" ds:itemID="{463D6601-0191-46DE-A2DE-A0B9C5F1D859}">
  <ds:schemaRefs>
    <ds:schemaRef ds:uri="4c38340f-99f7-4ba0-bf27-17f8e594973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03dfc0ee-5533-415b-b032-9d137887bfa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83BC7D4-24FA-4F1E-BE46-5CF0D64AAC32}">
  <ds:schemaRefs>
    <ds:schemaRef ds:uri="03dfc0ee-5533-415b-b032-9d137887bfae"/>
    <ds:schemaRef ds:uri="4c38340f-99f7-4ba0-bf27-17f8e59497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2188</TotalTime>
  <Words>5226</Words>
  <Application>Microsoft Office PowerPoint</Application>
  <PresentationFormat>Widescreen</PresentationFormat>
  <Paragraphs>448</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Cambria Math</vt:lpstr>
      <vt:lpstr>Courier New</vt:lpstr>
      <vt:lpstr>Open Sans</vt:lpstr>
      <vt:lpstr>Symbol</vt:lpstr>
      <vt:lpstr>Wingdings</vt:lpstr>
      <vt:lpstr>Office Theme</vt:lpstr>
      <vt:lpstr> Identification of need and inclusive provision       </vt:lpstr>
      <vt:lpstr>Support for facilitators</vt:lpstr>
      <vt:lpstr>Session outline…</vt:lpstr>
      <vt:lpstr>What are the INDES, IPSEF  and PEaSS?…</vt:lpstr>
      <vt:lpstr>Benefits of use…</vt:lpstr>
      <vt:lpstr>Overview: INDES, IPSEF and PEaSS …</vt:lpstr>
      <vt:lpstr>Reflection on current processes…</vt:lpstr>
      <vt:lpstr>INDES (Identification of Needs  Descriptors in Educational Settings) …</vt:lpstr>
      <vt:lpstr>INDES and the four broad areas…</vt:lpstr>
      <vt:lpstr>Shared example…</vt:lpstr>
      <vt:lpstr>Shared example…</vt:lpstr>
      <vt:lpstr>Shared example…</vt:lpstr>
      <vt:lpstr>Shared example…</vt:lpstr>
      <vt:lpstr>INDES data collation tool …</vt:lpstr>
      <vt:lpstr>Submitting the INDES …</vt:lpstr>
      <vt:lpstr>Submitting the INDES Individual INDES Summary emailed to setting following submission   …</vt:lpstr>
      <vt:lpstr>Implementing the INDES …</vt:lpstr>
      <vt:lpstr>Ensuring provision meets need</vt:lpstr>
      <vt:lpstr>IPSEF (Inclusion and Provision Self-Evaluation Framework) …</vt:lpstr>
      <vt:lpstr>IPSEF (Inclusion and Provision Self-Evaluation Framework) …</vt:lpstr>
      <vt:lpstr>IPSEF (Inclusion and Provision Self-Evaluation Framework) …</vt:lpstr>
      <vt:lpstr>IPSEF (Inclusion and Provision Self-Evaluation Framework) …</vt:lpstr>
      <vt:lpstr>PEaSS (Provision Expected at SEN Support) </vt:lpstr>
      <vt:lpstr>Shared example…</vt:lpstr>
      <vt:lpstr>Shared example…</vt:lpstr>
      <vt:lpstr>Any Questions?…</vt:lpstr>
      <vt:lpstr>Appendices</vt:lpstr>
      <vt:lpstr>Reflection on current processes…</vt:lpstr>
      <vt:lpstr>Shared example…</vt:lpstr>
      <vt:lpstr>Shared example…</vt:lpstr>
      <vt:lpstr>Implementing the INDES example 1 …</vt:lpstr>
      <vt:lpstr>Implementing the INDES example 2…</vt:lpstr>
      <vt:lpstr>Shared example…</vt:lpstr>
      <vt:lpstr>Shared example…</vt:lpstr>
      <vt:lpstr>Shared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surgery:  LGBT-inclusive RSHE</dc:title>
  <dc:creator>Ndiaye, Alice</dc:creator>
  <cp:lastModifiedBy>Allen, Suzanne</cp:lastModifiedBy>
  <cp:revision>12</cp:revision>
  <dcterms:modified xsi:type="dcterms:W3CDTF">2022-09-29T06:53:00Z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0x010100FD8D70A33F275C4D80B0B03B295E9805</vt:lpwstr>
  </property>
  <property fmtid="{D5CDD505-2E9C-101B-9397-08002B2CF9AE}" pid="3" name="MediaServiceImageTags">
    <vt:lpwstr/>
  </property>
</Properties>
</file>