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80" r:id="rId2"/>
    <p:sldId id="284" r:id="rId3"/>
    <p:sldId id="358" r:id="rId4"/>
    <p:sldId id="303" r:id="rId5"/>
    <p:sldId id="363" r:id="rId6"/>
    <p:sldId id="281" r:id="rId7"/>
    <p:sldId id="289" r:id="rId8"/>
    <p:sldId id="349" r:id="rId9"/>
    <p:sldId id="370" r:id="rId10"/>
    <p:sldId id="294" r:id="rId11"/>
    <p:sldId id="301" r:id="rId12"/>
    <p:sldId id="374" r:id="rId13"/>
    <p:sldId id="367" r:id="rId14"/>
    <p:sldId id="371" r:id="rId15"/>
    <p:sldId id="298" r:id="rId16"/>
    <p:sldId id="295" r:id="rId17"/>
    <p:sldId id="373" r:id="rId18"/>
    <p:sldId id="352" r:id="rId19"/>
    <p:sldId id="369" r:id="rId20"/>
    <p:sldId id="3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A"/>
    <a:srgbClr val="93C320"/>
    <a:srgbClr val="416171"/>
    <a:srgbClr val="7DB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5"/>
    <p:restoredTop sz="62523" autoAdjust="0"/>
  </p:normalViewPr>
  <p:slideViewPr>
    <p:cSldViewPr snapToGrid="0" snapToObjects="1">
      <p:cViewPr varScale="1">
        <p:scale>
          <a:sx n="49" d="100"/>
          <a:sy n="49" d="100"/>
        </p:scale>
        <p:origin x="1207"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11375-102F-4D31-8F94-7346E0325557}" type="datetimeFigureOut">
              <a:rPr lang="en-GB" smtClean="0"/>
              <a:t>16/03/2021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D33DE-5DE4-418D-95E6-41CE7C3E9F50}" type="slidenum">
              <a:rPr lang="en-GB" smtClean="0"/>
              <a:t>‹#›</a:t>
            </a:fld>
            <a:endParaRPr lang="en-GB"/>
          </a:p>
        </p:txBody>
      </p:sp>
    </p:spTree>
    <p:extLst>
      <p:ext uri="{BB962C8B-B14F-4D97-AF65-F5344CB8AC3E}">
        <p14:creationId xmlns:p14="http://schemas.microsoft.com/office/powerpoint/2010/main" val="374638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publications/relationships-education-relationships-and-sex-education-rse-and-health-educ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Welcome to this CPD briefing: Teaching RSHE to safeguard during Covid-19. These are very different and challenging times for all of us,  particularly the children and young people that we are supporting within our school communities. Never has RSHE been of more pivotal importance than it is right now. </a:t>
            </a:r>
          </a:p>
          <a:p>
            <a:r>
              <a:rPr lang="en-GB" b="1" dirty="0"/>
              <a:t>Intro me</a:t>
            </a:r>
            <a:r>
              <a:rPr lang="en-GB" dirty="0"/>
              <a:t>: For those of you who I haven’t already had the pleasure of working with, I’ll briefly introduce myself. I’m Josie Rayner-Wells. Norfolk County Council RSHE Adviser. I have over 20 years experience delivering RSHE first hand to children and young people in prisons, children's homes, secure units as well as in schools. So, I’ve got a lot of experience – as do you. I encourage you to use your expert knowledge of your school community to reflect on what you need action, and the most effective strategies for doing so as we move through this briefing.  </a:t>
            </a:r>
          </a:p>
          <a:p>
            <a:pPr marL="171450" indent="-171450">
              <a:buFont typeface="Arial" panose="020B0604020202020204" pitchFamily="34" charset="0"/>
              <a:buChar char="•"/>
            </a:pPr>
            <a:endParaRPr lang="en-GB" b="1" dirty="0"/>
          </a:p>
        </p:txBody>
      </p:sp>
      <p:sp>
        <p:nvSpPr>
          <p:cNvPr id="4" name="Slide Number Placeholder 3"/>
          <p:cNvSpPr>
            <a:spLocks noGrp="1"/>
          </p:cNvSpPr>
          <p:nvPr>
            <p:ph type="sldNum" sz="quarter" idx="5"/>
          </p:nvPr>
        </p:nvSpPr>
        <p:spPr/>
        <p:txBody>
          <a:bodyPr/>
          <a:lstStyle/>
          <a:p>
            <a:fld id="{26BD33DE-5DE4-418D-95E6-41CE7C3E9F50}" type="slidenum">
              <a:rPr lang="en-GB" smtClean="0"/>
              <a:t>1</a:t>
            </a:fld>
            <a:endParaRPr lang="en-GB"/>
          </a:p>
        </p:txBody>
      </p:sp>
    </p:spTree>
    <p:extLst>
      <p:ext uri="{BB962C8B-B14F-4D97-AF65-F5344CB8AC3E}">
        <p14:creationId xmlns:p14="http://schemas.microsoft.com/office/powerpoint/2010/main" val="1136642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we need to teach it, how do we create safe learning environments for this within our classrooms? What about if we have to shut bubbles and still need to teach (legal requirements)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10</a:t>
            </a:fld>
            <a:endParaRPr lang="en-GB"/>
          </a:p>
        </p:txBody>
      </p:sp>
    </p:spTree>
    <p:extLst>
      <p:ext uri="{BB962C8B-B14F-4D97-AF65-F5344CB8AC3E}">
        <p14:creationId xmlns:p14="http://schemas.microsoft.com/office/powerpoint/2010/main" val="2844670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Hands up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Please put your hand up if you have taught RSHE before? Have you had any formal training to teach RSHE? If so, was this within the last 2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no wonder some teachers feel anxious. This is a very different subject to teach and some of our usual teaching and assessment strategies are not appropriate for RSHE.  You are not alone: According to the teacher poll, Nationally only 6% of teachers received RSE training as part of their initial teacher training, 29% have never had any training and only 46% say their training was adequate.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High quality, evidence-based and age appropriate teaching of these subjects can prepare pupils for the opportunities, responsibilities and experiences of adult life. </a:t>
            </a:r>
          </a:p>
          <a:p>
            <a:r>
              <a:rPr lang="en-GB" dirty="0"/>
              <a:t>A worry wall is a great way to capture staff concerns about teaching RSHE so you can address these through CPD. Top concerns are commonly sighted as:</a:t>
            </a:r>
          </a:p>
          <a:p>
            <a:pPr marL="171450" indent="-171450">
              <a:buFont typeface="Arial" panose="020B0604020202020204" pitchFamily="34" charset="0"/>
              <a:buChar char="•"/>
            </a:pPr>
            <a:r>
              <a:rPr lang="en-GB" dirty="0"/>
              <a:t>Getting it wrong, through not knowing enough to teach some of the topics</a:t>
            </a:r>
          </a:p>
          <a:p>
            <a:pPr marL="171450" indent="-171450">
              <a:buFont typeface="Arial" panose="020B0604020202020204" pitchFamily="34" charset="0"/>
              <a:buChar char="•"/>
            </a:pPr>
            <a:r>
              <a:rPr lang="en-GB" dirty="0"/>
              <a:t>A fear of parental backlash – which as we have covered can be addressed through effective parental engagement and a robust RSHE policy</a:t>
            </a:r>
          </a:p>
          <a:p>
            <a:pPr marL="171450" indent="-171450">
              <a:buFont typeface="Arial" panose="020B0604020202020204" pitchFamily="34" charset="0"/>
              <a:buChar char="•"/>
            </a:pPr>
            <a:r>
              <a:rPr lang="en-GB" dirty="0"/>
              <a:t>And… tricky questions! In my experience, this one is often the most common concern shared on worry walls.</a:t>
            </a:r>
          </a:p>
        </p:txBody>
      </p:sp>
      <p:sp>
        <p:nvSpPr>
          <p:cNvPr id="4" name="Slide Number Placeholder 3"/>
          <p:cNvSpPr>
            <a:spLocks noGrp="1"/>
          </p:cNvSpPr>
          <p:nvPr>
            <p:ph type="sldNum" sz="quarter" idx="5"/>
          </p:nvPr>
        </p:nvSpPr>
        <p:spPr/>
        <p:txBody>
          <a:bodyPr/>
          <a:lstStyle/>
          <a:p>
            <a:fld id="{CA6B420E-36FB-40BB-B23F-A4511058788B}" type="slidenum">
              <a:rPr lang="en-GB" smtClean="0"/>
              <a:t>11</a:t>
            </a:fld>
            <a:endParaRPr lang="en-GB"/>
          </a:p>
        </p:txBody>
      </p:sp>
    </p:spTree>
    <p:extLst>
      <p:ext uri="{BB962C8B-B14F-4D97-AF65-F5344CB8AC3E}">
        <p14:creationId xmlns:p14="http://schemas.microsoft.com/office/powerpoint/2010/main" val="157904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turn our attention to creating a safe learning environment to teach our pupils in…</a:t>
            </a:r>
          </a:p>
          <a:p>
            <a:r>
              <a:rPr lang="en-GB" dirty="0"/>
              <a:t>In my experience, there are 4 key factors to consider that provide a level of reassurance and familiarity for pupils and teachers alike.</a:t>
            </a:r>
          </a:p>
          <a:p>
            <a:pPr marL="171450" indent="-171450">
              <a:buFont typeface="Arial" panose="020B0604020202020204" pitchFamily="34" charset="0"/>
              <a:buChar char="•"/>
            </a:pPr>
            <a:r>
              <a:rPr lang="en-GB" dirty="0"/>
              <a:t>Working agreement</a:t>
            </a:r>
          </a:p>
          <a:p>
            <a:pPr marL="171450" indent="-171450">
              <a:buFont typeface="Arial" panose="020B0604020202020204" pitchFamily="34" charset="0"/>
              <a:buChar char="•"/>
            </a:pPr>
            <a:r>
              <a:rPr lang="en-GB" dirty="0"/>
              <a:t>Changing the tone of the room – warm-up/cool down</a:t>
            </a:r>
          </a:p>
          <a:p>
            <a:pPr marL="171450" indent="-171450">
              <a:buFont typeface="Arial" panose="020B0604020202020204" pitchFamily="34" charset="0"/>
              <a:buChar char="•"/>
            </a:pPr>
            <a:r>
              <a:rPr lang="en-GB" dirty="0"/>
              <a:t>Having a common language</a:t>
            </a:r>
          </a:p>
          <a:p>
            <a:pPr marL="171450" indent="-171450">
              <a:buFont typeface="Arial" panose="020B0604020202020204" pitchFamily="34" charset="0"/>
              <a:buChar char="•"/>
            </a:pPr>
            <a:r>
              <a:rPr lang="en-GB" dirty="0"/>
              <a:t>Being able to ask questions (and for us as teaching being able to control what/how we respond)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are going to look at asking and answering questions now, but all of the elements and much more are provided in our Staff CPD toolkit.</a:t>
            </a:r>
          </a:p>
        </p:txBody>
      </p:sp>
      <p:sp>
        <p:nvSpPr>
          <p:cNvPr id="4" name="Slide Number Placeholder 3"/>
          <p:cNvSpPr>
            <a:spLocks noGrp="1"/>
          </p:cNvSpPr>
          <p:nvPr>
            <p:ph type="sldNum" sz="quarter" idx="5"/>
          </p:nvPr>
        </p:nvSpPr>
        <p:spPr/>
        <p:txBody>
          <a:bodyPr/>
          <a:lstStyle/>
          <a:p>
            <a:fld id="{CA6B420E-36FB-40BB-B23F-A4511058788B}" type="slidenum">
              <a:rPr lang="en-GB" smtClean="0"/>
              <a:t>12</a:t>
            </a:fld>
            <a:endParaRPr lang="en-GB"/>
          </a:p>
        </p:txBody>
      </p:sp>
    </p:spTree>
    <p:extLst>
      <p:ext uri="{BB962C8B-B14F-4D97-AF65-F5344CB8AC3E}">
        <p14:creationId xmlns:p14="http://schemas.microsoft.com/office/powerpoint/2010/main" val="360342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agreements provide pupils and teachers with a clear framework for the teaching and learning to take place within.</a:t>
            </a:r>
          </a:p>
          <a:p>
            <a:r>
              <a:rPr lang="en-GB" dirty="0"/>
              <a:t>Keep it positive!</a:t>
            </a:r>
          </a:p>
          <a:p>
            <a:r>
              <a:rPr lang="en-GB" dirty="0"/>
              <a:t>Right/responsibilities</a:t>
            </a:r>
          </a:p>
          <a:p>
            <a:r>
              <a:rPr lang="en-GB" dirty="0"/>
              <a:t>Important that this does not feel like a lesson shrouded in rules!! We need to make sure it is comfortable and engaging so children are well positioned to learn. </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13</a:t>
            </a:fld>
            <a:endParaRPr lang="en-GB"/>
          </a:p>
        </p:txBody>
      </p:sp>
    </p:spTree>
    <p:extLst>
      <p:ext uri="{BB962C8B-B14F-4D97-AF65-F5344CB8AC3E}">
        <p14:creationId xmlns:p14="http://schemas.microsoft.com/office/powerpoint/2010/main" val="209753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2 elements to managing the ‘tricky questions’ fear. The first is pupils to have the confidence to ask their questions and the teacher having a strategy that gives them the confidence they need to answer questions, or not if they are felt age in appropriate.  </a:t>
            </a:r>
          </a:p>
          <a:p>
            <a:pPr marL="171450" indent="-171450">
              <a:buFont typeface="Arial" panose="020B0604020202020204" pitchFamily="34" charset="0"/>
              <a:buChar char="•"/>
            </a:pPr>
            <a:r>
              <a:rPr lang="en-GB" dirty="0"/>
              <a:t>Talk cards</a:t>
            </a:r>
          </a:p>
          <a:p>
            <a:pPr marL="171450" indent="-171450">
              <a:buFont typeface="Arial" panose="020B0604020202020204" pitchFamily="34" charset="0"/>
              <a:buChar char="•"/>
            </a:pPr>
            <a:r>
              <a:rPr lang="en-GB" dirty="0"/>
              <a:t>Ask it basket</a:t>
            </a:r>
          </a:p>
          <a:p>
            <a:pPr marL="171450" indent="-171450">
              <a:buFont typeface="Arial" panose="020B0604020202020204" pitchFamily="34" charset="0"/>
              <a:buChar char="•"/>
            </a:pPr>
            <a:r>
              <a:rPr lang="en-GB" dirty="0"/>
              <a:t>Wall of wonder</a:t>
            </a:r>
          </a:p>
        </p:txBody>
      </p:sp>
      <p:sp>
        <p:nvSpPr>
          <p:cNvPr id="4" name="Slide Number Placeholder 3"/>
          <p:cNvSpPr>
            <a:spLocks noGrp="1"/>
          </p:cNvSpPr>
          <p:nvPr>
            <p:ph type="sldNum" sz="quarter" idx="5"/>
          </p:nvPr>
        </p:nvSpPr>
        <p:spPr/>
        <p:txBody>
          <a:bodyPr/>
          <a:lstStyle/>
          <a:p>
            <a:fld id="{CA6B420E-36FB-40BB-B23F-A4511058788B}" type="slidenum">
              <a:rPr lang="en-GB" smtClean="0"/>
              <a:t>14</a:t>
            </a:fld>
            <a:endParaRPr lang="en-GB"/>
          </a:p>
        </p:txBody>
      </p:sp>
    </p:spTree>
    <p:extLst>
      <p:ext uri="{BB962C8B-B14F-4D97-AF65-F5344CB8AC3E}">
        <p14:creationId xmlns:p14="http://schemas.microsoft.com/office/powerpoint/2010/main" val="363822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Ending the lesson is really important from a safeguarding perspective.</a:t>
            </a:r>
          </a:p>
          <a:p>
            <a:endParaRPr lang="en-GB" dirty="0"/>
          </a:p>
          <a:p>
            <a:r>
              <a:rPr lang="en-GB" dirty="0"/>
              <a:t>There are a number of things to factor into this:</a:t>
            </a:r>
          </a:p>
          <a:p>
            <a:pPr marL="171450" indent="-171450">
              <a:buFont typeface="Arial" panose="020B0604020202020204" pitchFamily="34" charset="0"/>
              <a:buChar char="•"/>
            </a:pPr>
            <a:r>
              <a:rPr lang="en-GB" dirty="0"/>
              <a:t>Assessment – checking what has been taught has been learnt</a:t>
            </a:r>
          </a:p>
          <a:p>
            <a:pPr marL="171450" indent="-171450">
              <a:buFont typeface="Arial" panose="020B0604020202020204" pitchFamily="34" charset="0"/>
              <a:buChar char="•"/>
            </a:pPr>
            <a:r>
              <a:rPr lang="en-GB" dirty="0"/>
              <a:t>Questions – providing a space for pupils to ask and have their questions answered</a:t>
            </a:r>
          </a:p>
          <a:p>
            <a:pPr marL="171450" indent="-171450">
              <a:buFont typeface="Arial" panose="020B0604020202020204" pitchFamily="34" charset="0"/>
              <a:buChar char="•"/>
            </a:pPr>
            <a:r>
              <a:rPr lang="en-GB" dirty="0"/>
              <a:t>Cooldown – setting a different tone for future lessons, especially where topic matter has been challenging</a:t>
            </a:r>
          </a:p>
          <a:p>
            <a:pPr marL="171450" indent="-171450">
              <a:buFont typeface="Arial" panose="020B0604020202020204" pitchFamily="34" charset="0"/>
              <a:buChar char="•"/>
            </a:pPr>
            <a:r>
              <a:rPr lang="en-GB" dirty="0"/>
              <a:t>Signposting – so pupils know where and how to access support, including their right to confidentiality </a:t>
            </a:r>
          </a:p>
        </p:txBody>
      </p:sp>
      <p:sp>
        <p:nvSpPr>
          <p:cNvPr id="4" name="Slide Number Placeholder 3"/>
          <p:cNvSpPr>
            <a:spLocks noGrp="1"/>
          </p:cNvSpPr>
          <p:nvPr>
            <p:ph type="sldNum" sz="quarter" idx="5"/>
          </p:nvPr>
        </p:nvSpPr>
        <p:spPr/>
        <p:txBody>
          <a:bodyPr/>
          <a:lstStyle/>
          <a:p>
            <a:fld id="{26BD33DE-5DE4-418D-95E6-41CE7C3E9F50}" type="slidenum">
              <a:rPr lang="en-GB" smtClean="0"/>
              <a:t>15</a:t>
            </a:fld>
            <a:endParaRPr lang="en-GB"/>
          </a:p>
        </p:txBody>
      </p:sp>
    </p:spTree>
    <p:extLst>
      <p:ext uri="{BB962C8B-B14F-4D97-AF65-F5344CB8AC3E}">
        <p14:creationId xmlns:p14="http://schemas.microsoft.com/office/powerpoint/2010/main" val="43346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Many teachers will be asked to provide work for pupils to do at home or to teach remotely in the event of school closures due to the coronavirus situation. There is a lot you can do remotely to deliver some aspects of RSHE education.</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have been the remote delivery experts – what approaches could you use to help effective teaching of RSHE in a remote context? (small groups, CHAT, anonymous)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Whether you are teaching face to face or in a virtual classroom, it’s important that you take steps to ensure children are protected. The same principles apply (working agreement, questions, signposting etc.) but some topic areas are not appropriate. Extra consideration to the development of values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Look at the list of considerations. Once you have reflected on these, what are the topics that you would not be comfortable to teach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The PSHE Association has some great guidance on the topics that they identify as being appropriate to teach remotely (balancing time online, promoting EHWB,  online friendships and media, good seep habits etc.), and those which are not (FGM, abusive relationships, specific MH issues). It is important that, particularly with primary pupils, we are mindful what they may do some independent research! Helpful to inform parents in advance, as we would do in more normal times also</a:t>
            </a:r>
          </a:p>
        </p:txBody>
      </p:sp>
      <p:sp>
        <p:nvSpPr>
          <p:cNvPr id="4" name="Slide Number Placeholder 3"/>
          <p:cNvSpPr>
            <a:spLocks noGrp="1"/>
          </p:cNvSpPr>
          <p:nvPr>
            <p:ph type="sldNum" sz="quarter" idx="5"/>
          </p:nvPr>
        </p:nvSpPr>
        <p:spPr/>
        <p:txBody>
          <a:bodyPr/>
          <a:lstStyle/>
          <a:p>
            <a:fld id="{26BD33DE-5DE4-418D-95E6-41CE7C3E9F50}" type="slidenum">
              <a:rPr lang="en-GB" smtClean="0"/>
              <a:t>16</a:t>
            </a:fld>
            <a:endParaRPr lang="en-GB"/>
          </a:p>
        </p:txBody>
      </p:sp>
    </p:spTree>
    <p:extLst>
      <p:ext uri="{BB962C8B-B14F-4D97-AF65-F5344CB8AC3E}">
        <p14:creationId xmlns:p14="http://schemas.microsoft.com/office/powerpoint/2010/main" val="3381058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think back to our own experience of sex education. For most of us it was likely to have been too little, too late and too biological. This was therefore the experience for many of our parents and so the guidance highlights the need to offer parents support in talking to their children about sex education so they can build on what is being taught at home. This is of increased importance when learning is taking place in the home environment. As schools we teach in an impartial, non-judgemental way so parents have an important role in adding to this with their family values etc. to build up important channels of communication.</a:t>
            </a:r>
          </a:p>
          <a:p>
            <a:r>
              <a:rPr lang="en-GB" dirty="0"/>
              <a:t>You might like to download our fully-funded ‘top tips for talking to your child about tricky things’ information to share with your parents. </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17</a:t>
            </a:fld>
            <a:endParaRPr lang="en-GB"/>
          </a:p>
        </p:txBody>
      </p:sp>
    </p:spTree>
    <p:extLst>
      <p:ext uri="{BB962C8B-B14F-4D97-AF65-F5344CB8AC3E}">
        <p14:creationId xmlns:p14="http://schemas.microsoft.com/office/powerpoint/2010/main" val="133658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this is one of the absolute must do priorities. Topic specific content is of course really important, but teaching about asking for help Knowledge – when to, values – that you deserve better and skills – who and how to ask for help and to keep persevering until you get the help you need is transferable no matter what the topic!</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18</a:t>
            </a:fld>
            <a:endParaRPr lang="en-GB"/>
          </a:p>
        </p:txBody>
      </p:sp>
    </p:spTree>
    <p:extLst>
      <p:ext uri="{BB962C8B-B14F-4D97-AF65-F5344CB8AC3E}">
        <p14:creationId xmlns:p14="http://schemas.microsoft.com/office/powerpoint/2010/main" val="329170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really creative approaches you can take with pupils, depending on their age and stage.</a:t>
            </a:r>
          </a:p>
          <a:p>
            <a:endParaRPr lang="en-GB" dirty="0"/>
          </a:p>
          <a:p>
            <a:pPr marL="171450" indent="-171450">
              <a:buFont typeface="Arial" panose="020B0604020202020204" pitchFamily="34" charset="0"/>
              <a:buChar char="•"/>
            </a:pPr>
            <a:r>
              <a:rPr lang="en-GB" dirty="0"/>
              <a:t>Helping hands</a:t>
            </a:r>
          </a:p>
          <a:p>
            <a:pPr marL="171450" indent="-171450">
              <a:buFont typeface="Arial" panose="020B0604020202020204" pitchFamily="34" charset="0"/>
              <a:buChar char="•"/>
            </a:pPr>
            <a:r>
              <a:rPr lang="en-GB" dirty="0"/>
              <a:t>River of life</a:t>
            </a:r>
          </a:p>
          <a:p>
            <a:pPr marL="171450" indent="-171450">
              <a:buFont typeface="Arial" panose="020B0604020202020204" pitchFamily="34" charset="0"/>
              <a:buChar char="•"/>
            </a:pPr>
            <a:r>
              <a:rPr lang="en-GB" dirty="0"/>
              <a:t>RSE Solution resources</a:t>
            </a:r>
          </a:p>
          <a:p>
            <a:pPr marL="171450" indent="-171450">
              <a:buFont typeface="Arial" panose="020B0604020202020204" pitchFamily="34" charset="0"/>
              <a:buChar char="•"/>
            </a:pPr>
            <a:r>
              <a:rPr lang="en-GB" dirty="0" err="1"/>
              <a:t>Welbeing</a:t>
            </a:r>
            <a:r>
              <a:rPr lang="en-GB" dirty="0"/>
              <a:t> Toolkit</a:t>
            </a:r>
          </a:p>
        </p:txBody>
      </p:sp>
      <p:sp>
        <p:nvSpPr>
          <p:cNvPr id="4" name="Slide Number Placeholder 3"/>
          <p:cNvSpPr>
            <a:spLocks noGrp="1"/>
          </p:cNvSpPr>
          <p:nvPr>
            <p:ph type="sldNum" sz="quarter" idx="5"/>
          </p:nvPr>
        </p:nvSpPr>
        <p:spPr/>
        <p:txBody>
          <a:bodyPr/>
          <a:lstStyle/>
          <a:p>
            <a:fld id="{26BD33DE-5DE4-418D-95E6-41CE7C3E9F50}" type="slidenum">
              <a:rPr lang="en-GB" smtClean="0"/>
              <a:t>19</a:t>
            </a:fld>
            <a:endParaRPr lang="en-GB"/>
          </a:p>
        </p:txBody>
      </p:sp>
    </p:spTree>
    <p:extLst>
      <p:ext uri="{BB962C8B-B14F-4D97-AF65-F5344CB8AC3E}">
        <p14:creationId xmlns:p14="http://schemas.microsoft.com/office/powerpoint/2010/main" val="343383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short and pacey briefing that will help you to:</a:t>
            </a:r>
          </a:p>
          <a:p>
            <a:pPr marL="171450" indent="-171450">
              <a:buFont typeface="Arial" panose="020B0604020202020204" pitchFamily="34" charset="0"/>
              <a:buChar char="•"/>
            </a:pPr>
            <a:r>
              <a:rPr lang="en-GB" dirty="0"/>
              <a:t>Identify RSHE curriculum priorities for your setting </a:t>
            </a:r>
            <a:r>
              <a:rPr lang="en-GB" i="1" dirty="0"/>
              <a:t> - this is going to be done by looking at creative strategies to identify need.</a:t>
            </a:r>
          </a:p>
          <a:p>
            <a:pPr marL="171450" indent="-171450">
              <a:buFont typeface="Arial" panose="020B0604020202020204" pitchFamily="34" charset="0"/>
              <a:buChar char="•"/>
            </a:pPr>
            <a:r>
              <a:rPr lang="en-GB" i="0" dirty="0"/>
              <a:t>Explore key RSHE teaching strategies </a:t>
            </a:r>
            <a:r>
              <a:rPr lang="en-GB" i="1" dirty="0"/>
              <a:t>– these are going to focus on the 3 key areas of mental health, online safety and asking for help </a:t>
            </a:r>
            <a:r>
              <a:rPr lang="en-GB" i="0" dirty="0"/>
              <a:t> </a:t>
            </a:r>
          </a:p>
          <a:p>
            <a:pPr marL="171450" indent="-171450">
              <a:buFont typeface="Arial" panose="020B0604020202020204" pitchFamily="34" charset="0"/>
              <a:buChar char="•"/>
            </a:pPr>
            <a:r>
              <a:rPr lang="en-GB" i="1" dirty="0"/>
              <a:t>Share some top tips for teaching these important subjects remotely </a:t>
            </a:r>
            <a:r>
              <a:rPr lang="en-GB" i="0" dirty="0"/>
              <a:t> - so you can feel confident to teach these topics in both face to face and remote contexts</a:t>
            </a:r>
          </a:p>
          <a:p>
            <a:pPr marL="171450" indent="-171450">
              <a:buFont typeface="Arial" panose="020B0604020202020204" pitchFamily="34" charset="0"/>
              <a:buChar char="•"/>
            </a:pPr>
            <a:r>
              <a:rPr lang="en-GB" i="0" dirty="0"/>
              <a:t>Finally understand how RSHE can be centralised as part of your recovery curriculum.</a:t>
            </a:r>
          </a:p>
          <a:p>
            <a:pPr marL="0" indent="0">
              <a:buFont typeface="Arial" panose="020B0604020202020204" pitchFamily="34" charset="0"/>
              <a:buNone/>
            </a:pPr>
            <a:r>
              <a:rPr lang="en-GB" i="0" dirty="0"/>
              <a:t>Please be reassured that there is no need to reinvent the wheel, there are some excellent resources and support services available, which we will be sharing and signposting you to. </a:t>
            </a:r>
            <a:endParaRPr lang="en-GB" i="1" dirty="0"/>
          </a:p>
        </p:txBody>
      </p:sp>
      <p:sp>
        <p:nvSpPr>
          <p:cNvPr id="4" name="Slide Number Placeholder 3"/>
          <p:cNvSpPr>
            <a:spLocks noGrp="1"/>
          </p:cNvSpPr>
          <p:nvPr>
            <p:ph type="sldNum" sz="quarter" idx="5"/>
          </p:nvPr>
        </p:nvSpPr>
        <p:spPr/>
        <p:txBody>
          <a:bodyPr/>
          <a:lstStyle/>
          <a:p>
            <a:fld id="{26BD33DE-5DE4-418D-95E6-41CE7C3E9F50}" type="slidenum">
              <a:rPr lang="en-GB" smtClean="0"/>
              <a:t>2</a:t>
            </a:fld>
            <a:endParaRPr lang="en-GB"/>
          </a:p>
        </p:txBody>
      </p:sp>
    </p:spTree>
    <p:extLst>
      <p:ext uri="{BB962C8B-B14F-4D97-AF65-F5344CB8AC3E}">
        <p14:creationId xmlns:p14="http://schemas.microsoft.com/office/powerpoint/2010/main" val="1122148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 know that this briefing has covered a lot of ground but not have answered all your questions, and may have raised some additional questions too. </a:t>
            </a:r>
          </a:p>
          <a:p>
            <a:pPr marL="0" indent="0">
              <a:buFont typeface="Arial" panose="020B0604020202020204" pitchFamily="34" charset="0"/>
              <a:buNone/>
            </a:pPr>
            <a:r>
              <a:rPr lang="en-GB" dirty="0"/>
              <a:t>You can email your questions to rseenquiry@educatorsolutions.org.uk</a:t>
            </a:r>
          </a:p>
          <a:p>
            <a:r>
              <a:rPr lang="en-GB" dirty="0"/>
              <a:t>If you have any questions after today, please feel free to contact us.</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20</a:t>
            </a:fld>
            <a:endParaRPr lang="en-GB"/>
          </a:p>
        </p:txBody>
      </p:sp>
    </p:spTree>
    <p:extLst>
      <p:ext uri="{BB962C8B-B14F-4D97-AF65-F5344CB8AC3E}">
        <p14:creationId xmlns:p14="http://schemas.microsoft.com/office/powerpoint/2010/main" val="109446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highlights the benefits of an effective provision of RSHE in promoting attendance, attainment and lifelong outcomes as well as strong links to whole-school improvement. It therefore does need to be appropriately positioned within your whole school approach, so that it ethos, environment, curriculum, support etc.</a:t>
            </a:r>
          </a:p>
          <a:p>
            <a:r>
              <a:rPr lang="en-GB" dirty="0"/>
              <a:t>It will form a pivotal part of the recovery curriculum – so let’s make sure we maximise the opportunity that the new statutory RSHE guidance provides us with.  </a:t>
            </a:r>
          </a:p>
        </p:txBody>
      </p:sp>
      <p:sp>
        <p:nvSpPr>
          <p:cNvPr id="4" name="Slide Number Placeholder 3"/>
          <p:cNvSpPr>
            <a:spLocks noGrp="1"/>
          </p:cNvSpPr>
          <p:nvPr>
            <p:ph type="sldNum" sz="quarter" idx="5"/>
          </p:nvPr>
        </p:nvSpPr>
        <p:spPr/>
        <p:txBody>
          <a:bodyPr/>
          <a:lstStyle/>
          <a:p>
            <a:fld id="{26BD33DE-5DE4-418D-95E6-41CE7C3E9F50}" type="slidenum">
              <a:rPr lang="en-GB" smtClean="0"/>
              <a:t>3</a:t>
            </a:fld>
            <a:endParaRPr lang="en-GB"/>
          </a:p>
        </p:txBody>
      </p:sp>
    </p:spTree>
    <p:extLst>
      <p:ext uri="{BB962C8B-B14F-4D97-AF65-F5344CB8AC3E}">
        <p14:creationId xmlns:p14="http://schemas.microsoft.com/office/powerpoint/2010/main" val="29830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help us frame our thinking, this brief extract from the foreword of the new guidance articulates the purpose and intention of the new statutory curriculum. It says:</a:t>
            </a:r>
          </a:p>
          <a:p>
            <a:endParaRPr lang="en-GB" dirty="0"/>
          </a:p>
          <a:p>
            <a:r>
              <a:rPr lang="en-GB" sz="1200" dirty="0"/>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 it is clear that RSHE is intended to promote the </a:t>
            </a:r>
            <a:r>
              <a:rPr lang="en-GB" sz="1200" b="1" i="0" kern="1200" dirty="0">
                <a:solidFill>
                  <a:schemeClr val="tx1"/>
                </a:solidFill>
                <a:effectLst/>
                <a:latin typeface="+mn-lt"/>
                <a:ea typeface="+mn-ea"/>
                <a:cs typeface="+mn-cs"/>
              </a:rPr>
              <a:t>safeguarding</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health</a:t>
            </a:r>
            <a:r>
              <a:rPr lang="en-GB" sz="1200" b="0" i="0" kern="1200" dirty="0">
                <a:solidFill>
                  <a:schemeClr val="tx1"/>
                </a:solidFill>
                <a:effectLst/>
                <a:latin typeface="+mn-lt"/>
                <a:ea typeface="+mn-ea"/>
                <a:cs typeface="+mn-cs"/>
              </a:rPr>
              <a:t> and happiness of our pupils. It is not about the promotion of one lifestyle over another. It is abut the imparting of information, including the law where relevant and about providing space for pupils to consider their own values and attitudes as well as providing structured activities so they can foster important interpersonal skills to put the information into practice in the real world, in a way that aligns to their values and faith etc. in order to enjoy </a:t>
            </a:r>
            <a:r>
              <a:rPr lang="en-GB" sz="1200" b="1" i="0" kern="1200" dirty="0">
                <a:solidFill>
                  <a:schemeClr val="tx1"/>
                </a:solidFill>
                <a:effectLst/>
                <a:latin typeface="+mn-lt"/>
                <a:ea typeface="+mn-ea"/>
                <a:cs typeface="+mn-cs"/>
              </a:rPr>
              <a:t>positive</a:t>
            </a:r>
            <a:r>
              <a:rPr lang="en-GB" sz="1200" b="0" i="0" kern="1200" dirty="0">
                <a:solidFill>
                  <a:schemeClr val="tx1"/>
                </a:solidFill>
                <a:effectLst/>
                <a:latin typeface="+mn-lt"/>
                <a:ea typeface="+mn-ea"/>
                <a:cs typeface="+mn-cs"/>
              </a:rPr>
              <a:t> outcomes.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New RSHE Guidance has felt a long time coming and has arrived at, what is for most of us, the most challenging time in our living history. Never has RSHE been of greater importance! When taught effectively it can positively impact pupil outcomes and whole school improvement, so it is crucially important that we get this right, particularly as we support our school communities throughout the </a:t>
            </a:r>
            <a:r>
              <a:rPr lang="en-GB" sz="1200" b="0" i="0" kern="1200" dirty="0" err="1">
                <a:solidFill>
                  <a:schemeClr val="tx1"/>
                </a:solidFill>
                <a:effectLst/>
                <a:latin typeface="+mn-lt"/>
                <a:ea typeface="+mn-ea"/>
                <a:cs typeface="+mn-cs"/>
              </a:rPr>
              <a:t>Covid</a:t>
            </a:r>
            <a:r>
              <a:rPr lang="en-GB" sz="1200" b="0" i="0" kern="1200" dirty="0">
                <a:solidFill>
                  <a:schemeClr val="tx1"/>
                </a:solidFill>
                <a:effectLst/>
                <a:latin typeface="+mn-lt"/>
                <a:ea typeface="+mn-ea"/>
                <a:cs typeface="+mn-cs"/>
              </a:rPr>
              <a:t> crisis. Let’s now start to focus on how the guidance translates into our classroom practice to promote safeguarding.</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4</a:t>
            </a:fld>
            <a:endParaRPr lang="en-GB"/>
          </a:p>
        </p:txBody>
      </p:sp>
    </p:spTree>
    <p:extLst>
      <p:ext uri="{BB962C8B-B14F-4D97-AF65-F5344CB8AC3E}">
        <p14:creationId xmlns:p14="http://schemas.microsoft.com/office/powerpoint/2010/main" val="299249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Evolution of SRE to RSHE – discuss.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Statutory Relationships Education, Relationships and Sex Education and Health Education came into effect in September 2020. </a:t>
            </a:r>
          </a:p>
          <a:p>
            <a:r>
              <a:rPr lang="en-GB" sz="1200" kern="1200" dirty="0">
                <a:solidFill>
                  <a:schemeClr val="tx1"/>
                </a:solidFill>
                <a:effectLst/>
                <a:latin typeface="+mn-lt"/>
                <a:ea typeface="+mn-ea"/>
                <a:cs typeface="+mn-cs"/>
              </a:rPr>
              <a:t>Many schools are ready for these requirements, whilst others are still working towards being ready due to the pressures of the pandemic. The DfE has permitted schools to delay teaching until this summer term. The latest statement clarifies expectations of schools in relation to implementing </a:t>
            </a:r>
            <a:r>
              <a:rPr lang="en-GB" sz="1200" u="sng" kern="1200" dirty="0">
                <a:solidFill>
                  <a:schemeClr val="tx1"/>
                </a:solidFill>
                <a:effectLst/>
                <a:latin typeface="+mn-lt"/>
                <a:ea typeface="+mn-ea"/>
                <a:cs typeface="+mn-cs"/>
                <a:hlinkClick r:id="rId3"/>
              </a:rPr>
              <a:t>statutory RSHE</a:t>
            </a:r>
            <a:r>
              <a:rPr lang="en-GB" sz="1200" kern="1200" dirty="0">
                <a:solidFill>
                  <a:schemeClr val="tx1"/>
                </a:solidFill>
                <a:effectLst/>
                <a:latin typeface="+mn-lt"/>
                <a:ea typeface="+mn-ea"/>
                <a:cs typeface="+mn-cs"/>
              </a:rPr>
              <a:t>, by: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Recognising the unique pressures schools are facing this academic year, and the difficulties that they may have in teaching some RSHE content remotely and where it has been possible will have supported pupil mental health during this period.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Reassuring schools they can decide how much of the statutory curriculum can be reasonably achieved this summer term. The law requires schools to provide some relationships and health education to all primary age pupils and some relationships, sex and health education to all secondary age pupils in the remainder of this academic year. Schools should prioritise RSHE content based on the needs of their pupils, with attention to the importance of positive relationships, as well as mental and physical health.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Schools </a:t>
            </a:r>
            <a:r>
              <a:rPr lang="en-GB" sz="1200" u="sng" kern="1200" dirty="0">
                <a:solidFill>
                  <a:schemeClr val="tx1"/>
                </a:solidFill>
                <a:effectLst/>
                <a:latin typeface="+mn-lt"/>
                <a:ea typeface="+mn-ea"/>
                <a:cs typeface="+mn-cs"/>
              </a:rPr>
              <a:t>must</a:t>
            </a:r>
            <a:r>
              <a:rPr lang="en-GB" sz="1200" kern="1200" dirty="0">
                <a:solidFill>
                  <a:schemeClr val="tx1"/>
                </a:solidFill>
                <a:effectLst/>
                <a:latin typeface="+mn-lt"/>
                <a:ea typeface="+mn-ea"/>
                <a:cs typeface="+mn-cs"/>
              </a:rPr>
              <a:t> engage with parents in the RSE policy. This does not need to be in person and can be delivered online.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Permitting schools to use an iterative process, continuing into next academic year, providing time to allow detailed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Designed to be impactful – for that we must ensure that we design, develop and deliver a curriculum that is responsive to need, not something that we have pulled out of the cupboard (channel 4 living and growing, ‘special cuddle’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let’s identify the need now…</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5</a:t>
            </a:fld>
            <a:endParaRPr lang="en-GB"/>
          </a:p>
        </p:txBody>
      </p:sp>
    </p:spTree>
    <p:extLst>
      <p:ext uri="{BB962C8B-B14F-4D97-AF65-F5344CB8AC3E}">
        <p14:creationId xmlns:p14="http://schemas.microsoft.com/office/powerpoint/2010/main" val="185335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role model best practice approaches here and start by identifying need, so we can share this session to respond to this, which is absolutely what we need to do within our individual school communities.</a:t>
            </a:r>
          </a:p>
          <a:p>
            <a:endParaRPr lang="en-GB" b="1" dirty="0"/>
          </a:p>
          <a:p>
            <a:r>
              <a:rPr lang="en-GB" b="1" dirty="0"/>
              <a:t>CHAT/Reflect or breakout room?</a:t>
            </a:r>
          </a:p>
          <a:p>
            <a:r>
              <a:rPr lang="en-GB" b="1" dirty="0"/>
              <a:t>Real life experiences – what have been the real life experiences?</a:t>
            </a:r>
          </a:p>
          <a:p>
            <a:r>
              <a:rPr lang="en-GB" b="1" dirty="0"/>
              <a:t>Online experiences – what have been the online experiences?</a:t>
            </a:r>
          </a:p>
          <a:p>
            <a:r>
              <a:rPr lang="en-GB" b="1" dirty="0"/>
              <a:t>What are the safeguarding consequences?</a:t>
            </a:r>
          </a:p>
          <a:p>
            <a:endParaRPr lang="en-GB" dirty="0"/>
          </a:p>
          <a:p>
            <a:r>
              <a:rPr lang="en-GB" dirty="0"/>
              <a:t>These are the priorities for your school – sleep hygiene, exercise, gaming, finance etc. E-safety // Knowledge, values and interpersonal skills.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Norfolk charity Leeway said lockdown forced victims to spend longer than ever in the confines of an abusive relationship and, for many, cut off their support network. – What does this mean for our children/young people? (ACES – small steps make a big difference)</a:t>
            </a:r>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6</a:t>
            </a:fld>
            <a:endParaRPr lang="en-GB"/>
          </a:p>
        </p:txBody>
      </p:sp>
    </p:spTree>
    <p:extLst>
      <p:ext uri="{BB962C8B-B14F-4D97-AF65-F5344CB8AC3E}">
        <p14:creationId xmlns:p14="http://schemas.microsoft.com/office/powerpoint/2010/main" val="108910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Stick pupil</a:t>
            </a:r>
          </a:p>
          <a:p>
            <a:endParaRPr lang="en-GB" dirty="0"/>
          </a:p>
          <a:p>
            <a:r>
              <a:rPr lang="en-GB" dirty="0"/>
              <a:t>The Wellbeing Toolkit has some great lesson plans and activities to support with this activity and more!</a:t>
            </a:r>
          </a:p>
          <a:p>
            <a:endParaRPr lang="en-GB" dirty="0"/>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7</a:t>
            </a:fld>
            <a:endParaRPr lang="en-GB"/>
          </a:p>
        </p:txBody>
      </p:sp>
    </p:spTree>
    <p:extLst>
      <p:ext uri="{BB962C8B-B14F-4D97-AF65-F5344CB8AC3E}">
        <p14:creationId xmlns:p14="http://schemas.microsoft.com/office/powerpoint/2010/main" val="304685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What do you think are the top concerns that children have contact Childline for during lockdown?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Their report provides an overview of the main concerns that children and young people have been talking to Childline counsellors about during the coronavirus pandemic (COVID-19). Gaining an insight into these worries can help adults think about what support needs to be put in place for young people at this time.</a:t>
            </a:r>
          </a:p>
          <a:p>
            <a:r>
              <a:rPr lang="en-GB" sz="1200" b="0" i="0" kern="1200" dirty="0">
                <a:solidFill>
                  <a:schemeClr val="tx1"/>
                </a:solidFill>
                <a:effectLst/>
                <a:latin typeface="+mn-lt"/>
                <a:ea typeface="+mn-ea"/>
                <a:cs typeface="+mn-cs"/>
              </a:rPr>
              <a:t>Children and young people who expressed concerns about coronavirus. Issues discussed included: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Mental health</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Family relationships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Schoolwork</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Bullying</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BD33DE-5DE4-418D-95E6-41CE7C3E9F50}" type="slidenum">
              <a:rPr lang="en-GB" smtClean="0"/>
              <a:t>8</a:t>
            </a:fld>
            <a:endParaRPr lang="en-GB"/>
          </a:p>
        </p:txBody>
      </p:sp>
    </p:spTree>
    <p:extLst>
      <p:ext uri="{BB962C8B-B14F-4D97-AF65-F5344CB8AC3E}">
        <p14:creationId xmlns:p14="http://schemas.microsoft.com/office/powerpoint/2010/main" val="218876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take those top 4 topics that were reported in Childline counselling sessions and see where the teaching of the new statutory curriculum can help to address some of these. </a:t>
            </a:r>
          </a:p>
          <a:p>
            <a:endParaRPr lang="en-GB" dirty="0"/>
          </a:p>
          <a:p>
            <a:r>
              <a:rPr lang="en-GB" dirty="0"/>
              <a:t>It is important to note that the new curriculum is extensive. This is only a snapshot. The new curriculum framework is also a minimum requirement with schools expected to build on this according to identified need.</a:t>
            </a:r>
          </a:p>
          <a:p>
            <a:endParaRPr lang="en-GB" dirty="0"/>
          </a:p>
        </p:txBody>
      </p:sp>
      <p:sp>
        <p:nvSpPr>
          <p:cNvPr id="4" name="Slide Number Placeholder 3"/>
          <p:cNvSpPr>
            <a:spLocks noGrp="1"/>
          </p:cNvSpPr>
          <p:nvPr>
            <p:ph type="sldNum" sz="quarter" idx="5"/>
          </p:nvPr>
        </p:nvSpPr>
        <p:spPr/>
        <p:txBody>
          <a:bodyPr/>
          <a:lstStyle/>
          <a:p>
            <a:fld id="{26BD33DE-5DE4-418D-95E6-41CE7C3E9F50}" type="slidenum">
              <a:rPr lang="en-GB" smtClean="0"/>
              <a:t>9</a:t>
            </a:fld>
            <a:endParaRPr lang="en-GB"/>
          </a:p>
        </p:txBody>
      </p:sp>
    </p:spTree>
    <p:extLst>
      <p:ext uri="{BB962C8B-B14F-4D97-AF65-F5344CB8AC3E}">
        <p14:creationId xmlns:p14="http://schemas.microsoft.com/office/powerpoint/2010/main" val="186545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dirty="0"/>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3/16/2021</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p:txBody>
          <a:bodyPr>
            <a:normAutofit fontScale="90000"/>
          </a:bodyPr>
          <a:lstStyle/>
          <a:p>
            <a:r>
              <a:rPr lang="en-US" dirty="0"/>
              <a:t>Teaching RSHE to safeguard during Covid-19	</a:t>
            </a: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3394604"/>
            <a:ext cx="6241041" cy="2260600"/>
          </a:xfrm>
        </p:spPr>
        <p:txBody>
          <a:bodyPr>
            <a:normAutofit/>
          </a:bodyPr>
          <a:lstStyle/>
          <a:p>
            <a:r>
              <a:rPr lang="en-US" dirty="0"/>
              <a:t>josie.rayner-wells@norfolk.gov.uk</a:t>
            </a:r>
          </a:p>
        </p:txBody>
      </p:sp>
      <p:pic>
        <p:nvPicPr>
          <p:cNvPr id="6" name="Picture Placeholder 5">
            <a:extLst>
              <a:ext uri="{FF2B5EF4-FFF2-40B4-BE49-F238E27FC236}">
                <a16:creationId xmlns:a16="http://schemas.microsoft.com/office/drawing/2014/main" id="{52A26A16-BF2E-41F1-B10E-3CB1ED932806}"/>
              </a:ext>
            </a:extLst>
          </p:cNvPr>
          <p:cNvPicPr>
            <a:picLocks noGrp="1" noChangeAspect="1"/>
          </p:cNvPicPr>
          <p:nvPr>
            <p:ph type="pic" sz="quarter" idx="4294967295"/>
          </p:nvPr>
        </p:nvPicPr>
        <p:blipFill>
          <a:blip r:embed="rId5"/>
          <a:srcRect/>
          <a:stretch/>
        </p:blipFill>
        <p:spPr>
          <a:xfrm>
            <a:off x="5959475" y="-364378"/>
            <a:ext cx="6810375" cy="4607018"/>
          </a:xfrm>
          <a:prstGeom prst="ellipse">
            <a:avLst/>
          </a:prstGeom>
          <a:solidFill>
            <a:schemeClr val="bg1">
              <a:lumMod val="65000"/>
            </a:schemeClr>
          </a:solidFill>
          <a:effectLst>
            <a:outerShdw dist="355600" dir="4080000" algn="tl" rotWithShape="0">
              <a:prstClr val="black">
                <a:alpha val="6000"/>
              </a:prstClr>
            </a:outerShdw>
          </a:effectLst>
        </p:spPr>
      </p:pic>
      <p:pic>
        <p:nvPicPr>
          <p:cNvPr id="2" name="Recorded Sound">
            <a:hlinkClick r:id="" action="ppaction://media"/>
            <a:extLst>
              <a:ext uri="{FF2B5EF4-FFF2-40B4-BE49-F238E27FC236}">
                <a16:creationId xmlns:a16="http://schemas.microsoft.com/office/drawing/2014/main" id="{438625EF-255C-47B0-8BAE-C30DB25D8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43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Teaching RSHE with confidence</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endParaRPr lang="en-US" dirty="0"/>
          </a:p>
        </p:txBody>
      </p:sp>
      <p:pic>
        <p:nvPicPr>
          <p:cNvPr id="6" name="Picture Placeholder 5" descr="A picture containing person, indoor, wooden&#10;&#10;Description automatically generated">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l="16982" r="16982"/>
          <a:stretch>
            <a:fillRect/>
          </a:stretch>
        </p:blipFill>
        <p:spPr>
          <a:xfrm>
            <a:off x="5959475" y="-1498600"/>
            <a:ext cx="6810375" cy="6875463"/>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E38FC4EA-198E-40AC-B5E7-668BDB08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332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DDE3E2-7E02-4A7A-8FAA-529F186F9E35}"/>
              </a:ext>
            </a:extLst>
          </p:cNvPr>
          <p:cNvSpPr>
            <a:spLocks noGrp="1"/>
          </p:cNvSpPr>
          <p:nvPr>
            <p:ph type="body" sz="quarter" idx="14"/>
          </p:nvPr>
        </p:nvSpPr>
        <p:spPr/>
        <p:txBody>
          <a:bodyPr/>
          <a:lstStyle/>
          <a:p>
            <a:r>
              <a:rPr lang="en-GB" dirty="0"/>
              <a:t>Parental backlash</a:t>
            </a:r>
          </a:p>
        </p:txBody>
      </p:sp>
      <p:sp>
        <p:nvSpPr>
          <p:cNvPr id="7" name="Text Placeholder 6">
            <a:extLst>
              <a:ext uri="{FF2B5EF4-FFF2-40B4-BE49-F238E27FC236}">
                <a16:creationId xmlns:a16="http://schemas.microsoft.com/office/drawing/2014/main" id="{9FF08DCF-5B10-4C07-A100-CB96CA200002}"/>
              </a:ext>
            </a:extLst>
          </p:cNvPr>
          <p:cNvSpPr>
            <a:spLocks noGrp="1"/>
          </p:cNvSpPr>
          <p:nvPr>
            <p:ph type="body" sz="quarter" idx="15"/>
          </p:nvPr>
        </p:nvSpPr>
        <p:spPr/>
        <p:txBody>
          <a:bodyPr/>
          <a:lstStyle/>
          <a:p>
            <a:r>
              <a:rPr lang="en-GB" dirty="0"/>
              <a:t>Tricky questions</a:t>
            </a:r>
          </a:p>
        </p:txBody>
      </p:sp>
      <p:sp>
        <p:nvSpPr>
          <p:cNvPr id="8" name="Text Placeholder 7">
            <a:extLst>
              <a:ext uri="{FF2B5EF4-FFF2-40B4-BE49-F238E27FC236}">
                <a16:creationId xmlns:a16="http://schemas.microsoft.com/office/drawing/2014/main" id="{CECFC3FC-6732-46B9-8E90-48CEB46F3AED}"/>
              </a:ext>
            </a:extLst>
          </p:cNvPr>
          <p:cNvSpPr>
            <a:spLocks noGrp="1"/>
          </p:cNvSpPr>
          <p:nvPr>
            <p:ph type="body" sz="quarter" idx="16"/>
          </p:nvPr>
        </p:nvSpPr>
        <p:spPr/>
        <p:txBody>
          <a:bodyPr/>
          <a:lstStyle/>
          <a:p>
            <a:r>
              <a:rPr lang="en-GB" dirty="0"/>
              <a:t>Getting it ‘wrong’</a:t>
            </a:r>
          </a:p>
        </p:txBody>
      </p:sp>
      <p:sp>
        <p:nvSpPr>
          <p:cNvPr id="4" name="Text Placeholder 3">
            <a:extLst>
              <a:ext uri="{FF2B5EF4-FFF2-40B4-BE49-F238E27FC236}">
                <a16:creationId xmlns:a16="http://schemas.microsoft.com/office/drawing/2014/main" id="{6E9C62DD-4815-4D61-B770-DBB5568DACF4}"/>
              </a:ext>
            </a:extLst>
          </p:cNvPr>
          <p:cNvSpPr>
            <a:spLocks noGrp="1"/>
          </p:cNvSpPr>
          <p:nvPr>
            <p:ph type="body" sz="quarter" idx="10"/>
          </p:nvPr>
        </p:nvSpPr>
        <p:spPr/>
        <p:txBody>
          <a:bodyPr>
            <a:normAutofit fontScale="70000" lnSpcReduction="20000"/>
          </a:bodyPr>
          <a:lstStyle/>
          <a:p>
            <a:r>
              <a:rPr lang="en-GB" dirty="0"/>
              <a:t>What concerns you most about teaching RSHE?</a:t>
            </a:r>
          </a:p>
        </p:txBody>
      </p:sp>
      <p:sp>
        <p:nvSpPr>
          <p:cNvPr id="5" name="Text Placeholder 4">
            <a:extLst>
              <a:ext uri="{FF2B5EF4-FFF2-40B4-BE49-F238E27FC236}">
                <a16:creationId xmlns:a16="http://schemas.microsoft.com/office/drawing/2014/main" id="{889700D8-B13C-4E96-BF50-573B155449E8}"/>
              </a:ext>
            </a:extLst>
          </p:cNvPr>
          <p:cNvSpPr>
            <a:spLocks noGrp="1"/>
          </p:cNvSpPr>
          <p:nvPr>
            <p:ph type="body" sz="quarter" idx="11"/>
          </p:nvPr>
        </p:nvSpPr>
        <p:spPr/>
        <p:txBody>
          <a:bodyPr/>
          <a:lstStyle/>
          <a:p>
            <a:endParaRPr lang="en-GB" dirty="0"/>
          </a:p>
        </p:txBody>
      </p:sp>
      <p:pic>
        <p:nvPicPr>
          <p:cNvPr id="10" name="Picture 9">
            <a:extLst>
              <a:ext uri="{FF2B5EF4-FFF2-40B4-BE49-F238E27FC236}">
                <a16:creationId xmlns:a16="http://schemas.microsoft.com/office/drawing/2014/main" id="{F9D2E7CD-7958-4086-B670-5CB63F26D36A}"/>
              </a:ext>
            </a:extLst>
          </p:cNvPr>
          <p:cNvPicPr>
            <a:picLocks noChangeAspect="1"/>
          </p:cNvPicPr>
          <p:nvPr/>
        </p:nvPicPr>
        <p:blipFill rotWithShape="1">
          <a:blip r:embed="rId5"/>
          <a:srcRect l="3137" r="28299"/>
          <a:stretch/>
        </p:blipFill>
        <p:spPr>
          <a:xfrm rot="5400000">
            <a:off x="848935" y="1043582"/>
            <a:ext cx="4191041" cy="5035319"/>
          </a:xfrm>
          <a:prstGeom prst="rect">
            <a:avLst/>
          </a:prstGeom>
        </p:spPr>
      </p:pic>
      <p:pic>
        <p:nvPicPr>
          <p:cNvPr id="2" name="Recorded Sound">
            <a:hlinkClick r:id="" action="ppaction://media"/>
            <a:extLst>
              <a:ext uri="{FF2B5EF4-FFF2-40B4-BE49-F238E27FC236}">
                <a16:creationId xmlns:a16="http://schemas.microsoft.com/office/drawing/2014/main" id="{BD8E0FBA-D8E2-4B28-BC29-D84CB5046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92491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7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27A1AB-66E8-4430-AFFC-03CCCB2366EC}"/>
              </a:ext>
            </a:extLst>
          </p:cNvPr>
          <p:cNvSpPr>
            <a:spLocks noGrp="1"/>
          </p:cNvSpPr>
          <p:nvPr>
            <p:ph type="title"/>
          </p:nvPr>
        </p:nvSpPr>
        <p:spPr>
          <a:xfrm>
            <a:off x="502363" y="325674"/>
            <a:ext cx="5182708" cy="2378110"/>
          </a:xfrm>
        </p:spPr>
        <p:txBody>
          <a:bodyPr>
            <a:normAutofit fontScale="90000"/>
          </a:bodyPr>
          <a:lstStyle/>
          <a:p>
            <a:r>
              <a:rPr lang="en-GB" dirty="0"/>
              <a:t>Creating a safe learning space</a:t>
            </a:r>
          </a:p>
        </p:txBody>
      </p:sp>
      <p:sp>
        <p:nvSpPr>
          <p:cNvPr id="8" name="Text Placeholder 7">
            <a:extLst>
              <a:ext uri="{FF2B5EF4-FFF2-40B4-BE49-F238E27FC236}">
                <a16:creationId xmlns:a16="http://schemas.microsoft.com/office/drawing/2014/main" id="{09B1279E-970A-40D9-93A1-16B18E6A5C5B}"/>
              </a:ext>
            </a:extLst>
          </p:cNvPr>
          <p:cNvSpPr>
            <a:spLocks noGrp="1"/>
          </p:cNvSpPr>
          <p:nvPr>
            <p:ph type="body" sz="quarter" idx="10"/>
          </p:nvPr>
        </p:nvSpPr>
        <p:spPr>
          <a:xfrm>
            <a:off x="581440" y="3082671"/>
            <a:ext cx="5218227" cy="2260600"/>
          </a:xfrm>
        </p:spPr>
        <p:txBody>
          <a:bodyPr>
            <a:normAutofit fontScale="92500"/>
          </a:bodyPr>
          <a:lstStyle/>
          <a:p>
            <a:pPr marL="457200" indent="-457200">
              <a:buFont typeface="Arial" panose="020B0604020202020204" pitchFamily="34" charset="0"/>
              <a:buChar char="•"/>
            </a:pPr>
            <a:r>
              <a:rPr lang="en-GB" dirty="0"/>
              <a:t>Working agreement</a:t>
            </a:r>
          </a:p>
          <a:p>
            <a:pPr marL="457200" indent="-457200">
              <a:buFont typeface="Arial" panose="020B0604020202020204" pitchFamily="34" charset="0"/>
              <a:buChar char="•"/>
            </a:pPr>
            <a:r>
              <a:rPr lang="en-GB" dirty="0"/>
              <a:t>Changing the tone of the room</a:t>
            </a:r>
          </a:p>
          <a:p>
            <a:pPr marL="457200" indent="-457200">
              <a:buFont typeface="Arial" panose="020B0604020202020204" pitchFamily="34" charset="0"/>
              <a:buChar char="•"/>
            </a:pPr>
            <a:r>
              <a:rPr lang="en-GB" dirty="0"/>
              <a:t>Having a common language</a:t>
            </a:r>
          </a:p>
          <a:p>
            <a:pPr marL="457200" indent="-457200">
              <a:buFont typeface="Arial" panose="020B0604020202020204" pitchFamily="34" charset="0"/>
              <a:buChar char="•"/>
            </a:pPr>
            <a:r>
              <a:rPr lang="en-GB" dirty="0"/>
              <a:t>Being able to ask questions</a:t>
            </a:r>
          </a:p>
          <a:p>
            <a:endParaRPr lang="en-GB" dirty="0"/>
          </a:p>
        </p:txBody>
      </p:sp>
      <p:pic>
        <p:nvPicPr>
          <p:cNvPr id="11" name="Picture Placeholder 10" descr="A picture containing colorful&#10;&#10;Description automatically generated">
            <a:extLst>
              <a:ext uri="{FF2B5EF4-FFF2-40B4-BE49-F238E27FC236}">
                <a16:creationId xmlns:a16="http://schemas.microsoft.com/office/drawing/2014/main" id="{639F5F12-AD0E-416C-A619-C6B1C2C24D96}"/>
              </a:ext>
            </a:extLst>
          </p:cNvPr>
          <p:cNvPicPr>
            <a:picLocks noGrp="1" noChangeAspect="1"/>
          </p:cNvPicPr>
          <p:nvPr>
            <p:ph type="pic" sz="quarter" idx="4294967295"/>
          </p:nvPr>
        </p:nvPicPr>
        <p:blipFill>
          <a:blip r:embed="rId5"/>
          <a:srcRect l="16982" r="16982"/>
          <a:stretch>
            <a:fillRect/>
          </a:stretch>
        </p:blipFill>
        <p:spPr>
          <a:xfrm>
            <a:off x="6190254" y="399216"/>
            <a:ext cx="6001746" cy="6059567"/>
          </a:xfrm>
        </p:spPr>
      </p:pic>
      <p:pic>
        <p:nvPicPr>
          <p:cNvPr id="3" name="Recorded Sound">
            <a:hlinkClick r:id="" action="ppaction://media"/>
            <a:extLst>
              <a:ext uri="{FF2B5EF4-FFF2-40B4-BE49-F238E27FC236}">
                <a16:creationId xmlns:a16="http://schemas.microsoft.com/office/drawing/2014/main" id="{1308D7A1-8593-43A3-A324-DD8CA3491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30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8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Working agreement</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5" y="1651000"/>
            <a:ext cx="5856951" cy="3581400"/>
          </a:xfrm>
        </p:spPr>
        <p:txBody>
          <a:bodyPr/>
          <a:lstStyle/>
          <a:p>
            <a:r>
              <a:rPr lang="en-US" dirty="0"/>
              <a:t>Think before we share</a:t>
            </a:r>
          </a:p>
          <a:p>
            <a:r>
              <a:rPr lang="en-US" dirty="0"/>
              <a:t>We will listen to each other</a:t>
            </a:r>
          </a:p>
          <a:p>
            <a:r>
              <a:rPr lang="en-US" dirty="0"/>
              <a:t>I have a right to pass</a:t>
            </a:r>
          </a:p>
          <a:p>
            <a:r>
              <a:rPr lang="en-US" dirty="0"/>
              <a:t>We will use scientific words. It’s OK not to know them, our teacher will help</a:t>
            </a:r>
          </a:p>
          <a:p>
            <a:r>
              <a:rPr lang="en-US" dirty="0"/>
              <a:t>We can use our talk cards to ask questions</a:t>
            </a:r>
          </a:p>
        </p:txBody>
      </p:sp>
      <p:pic>
        <p:nvPicPr>
          <p:cNvPr id="4" name="Picture 3">
            <a:extLst>
              <a:ext uri="{FF2B5EF4-FFF2-40B4-BE49-F238E27FC236}">
                <a16:creationId xmlns:a16="http://schemas.microsoft.com/office/drawing/2014/main" id="{1116EFB1-9F5B-4F52-9D39-089328005F40}"/>
              </a:ext>
            </a:extLst>
          </p:cNvPr>
          <p:cNvPicPr>
            <a:picLocks noChangeAspect="1"/>
          </p:cNvPicPr>
          <p:nvPr/>
        </p:nvPicPr>
        <p:blipFill rotWithShape="1">
          <a:blip r:embed="rId5">
            <a:extLst>
              <a:ext uri="{28A0092B-C50C-407E-A947-70E740481C1C}">
                <a14:useLocalDpi xmlns:a14="http://schemas.microsoft.com/office/drawing/2010/main" val="0"/>
              </a:ext>
            </a:extLst>
          </a:blip>
          <a:srcRect l="11483" r="2201" b="-2"/>
          <a:stretch/>
        </p:blipFill>
        <p:spPr bwMode="auto">
          <a:xfrm>
            <a:off x="6715853" y="882290"/>
            <a:ext cx="4537455" cy="435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5B7C58A1-9643-4103-9852-A59B119F25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5776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79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CD823-801B-447F-80B4-32C860C41637}"/>
              </a:ext>
            </a:extLst>
          </p:cNvPr>
          <p:cNvSpPr>
            <a:spLocks noGrp="1"/>
          </p:cNvSpPr>
          <p:nvPr>
            <p:ph type="body" sz="quarter" idx="10"/>
          </p:nvPr>
        </p:nvSpPr>
        <p:spPr/>
        <p:txBody>
          <a:bodyPr/>
          <a:lstStyle/>
          <a:p>
            <a:r>
              <a:rPr lang="en-GB" dirty="0"/>
              <a:t>Asking and answering questions</a:t>
            </a:r>
          </a:p>
        </p:txBody>
      </p:sp>
      <p:pic>
        <p:nvPicPr>
          <p:cNvPr id="6" name="Picture 5">
            <a:extLst>
              <a:ext uri="{FF2B5EF4-FFF2-40B4-BE49-F238E27FC236}">
                <a16:creationId xmlns:a16="http://schemas.microsoft.com/office/drawing/2014/main" id="{CB7EDE7B-599A-4B7A-909A-EBB47E09C444}"/>
              </a:ext>
            </a:extLst>
          </p:cNvPr>
          <p:cNvPicPr>
            <a:picLocks noChangeAspect="1"/>
          </p:cNvPicPr>
          <p:nvPr/>
        </p:nvPicPr>
        <p:blipFill>
          <a:blip r:embed="rId5"/>
          <a:stretch>
            <a:fillRect/>
          </a:stretch>
        </p:blipFill>
        <p:spPr>
          <a:xfrm>
            <a:off x="293937" y="1219633"/>
            <a:ext cx="2905125" cy="4067175"/>
          </a:xfrm>
          <a:prstGeom prst="rect">
            <a:avLst/>
          </a:prstGeom>
        </p:spPr>
      </p:pic>
      <p:pic>
        <p:nvPicPr>
          <p:cNvPr id="7" name="Picture 6">
            <a:extLst>
              <a:ext uri="{FF2B5EF4-FFF2-40B4-BE49-F238E27FC236}">
                <a16:creationId xmlns:a16="http://schemas.microsoft.com/office/drawing/2014/main" id="{F0B921F8-7D29-488A-941A-2B7C167C8E30}"/>
              </a:ext>
            </a:extLst>
          </p:cNvPr>
          <p:cNvPicPr>
            <a:picLocks noChangeAspect="1"/>
          </p:cNvPicPr>
          <p:nvPr/>
        </p:nvPicPr>
        <p:blipFill>
          <a:blip r:embed="rId6"/>
          <a:stretch>
            <a:fillRect/>
          </a:stretch>
        </p:blipFill>
        <p:spPr>
          <a:xfrm>
            <a:off x="6125720" y="1210107"/>
            <a:ext cx="2943225" cy="4067175"/>
          </a:xfrm>
          <a:prstGeom prst="rect">
            <a:avLst/>
          </a:prstGeom>
        </p:spPr>
      </p:pic>
      <p:pic>
        <p:nvPicPr>
          <p:cNvPr id="8" name="Picture 7">
            <a:extLst>
              <a:ext uri="{FF2B5EF4-FFF2-40B4-BE49-F238E27FC236}">
                <a16:creationId xmlns:a16="http://schemas.microsoft.com/office/drawing/2014/main" id="{98AE145E-ECFA-478F-ADED-381B7E12EBF7}"/>
              </a:ext>
            </a:extLst>
          </p:cNvPr>
          <p:cNvPicPr>
            <a:picLocks noChangeAspect="1"/>
          </p:cNvPicPr>
          <p:nvPr/>
        </p:nvPicPr>
        <p:blipFill>
          <a:blip r:embed="rId7"/>
          <a:stretch>
            <a:fillRect/>
          </a:stretch>
        </p:blipFill>
        <p:spPr>
          <a:xfrm>
            <a:off x="8990898" y="1210107"/>
            <a:ext cx="2971800" cy="4076700"/>
          </a:xfrm>
          <a:prstGeom prst="rect">
            <a:avLst/>
          </a:prstGeom>
        </p:spPr>
      </p:pic>
      <p:pic>
        <p:nvPicPr>
          <p:cNvPr id="9" name="Picture 8">
            <a:extLst>
              <a:ext uri="{FF2B5EF4-FFF2-40B4-BE49-F238E27FC236}">
                <a16:creationId xmlns:a16="http://schemas.microsoft.com/office/drawing/2014/main" id="{3BB1940F-FAD3-4088-B432-FDDB6EB973A6}"/>
              </a:ext>
            </a:extLst>
          </p:cNvPr>
          <p:cNvPicPr>
            <a:picLocks noChangeAspect="1"/>
          </p:cNvPicPr>
          <p:nvPr/>
        </p:nvPicPr>
        <p:blipFill>
          <a:blip r:embed="rId8"/>
          <a:stretch>
            <a:fillRect/>
          </a:stretch>
        </p:blipFill>
        <p:spPr>
          <a:xfrm>
            <a:off x="3200400" y="1210106"/>
            <a:ext cx="2895600" cy="4067175"/>
          </a:xfrm>
          <a:prstGeom prst="rect">
            <a:avLst/>
          </a:prstGeom>
        </p:spPr>
      </p:pic>
      <p:pic>
        <p:nvPicPr>
          <p:cNvPr id="10" name="Recorded Sound">
            <a:hlinkClick r:id="" action="ppaction://media"/>
            <a:extLst>
              <a:ext uri="{FF2B5EF4-FFF2-40B4-BE49-F238E27FC236}">
                <a16:creationId xmlns:a16="http://schemas.microsoft.com/office/drawing/2014/main" id="{492C130E-EAD7-4FCA-B7BF-6FAF5E9D19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337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11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9C0967-C39C-4C45-B9AE-E53A1C8851FA}"/>
              </a:ext>
            </a:extLst>
          </p:cNvPr>
          <p:cNvSpPr>
            <a:spLocks noGrp="1"/>
          </p:cNvSpPr>
          <p:nvPr>
            <p:ph type="title"/>
          </p:nvPr>
        </p:nvSpPr>
        <p:spPr/>
        <p:txBody>
          <a:bodyPr/>
          <a:lstStyle/>
          <a:p>
            <a:r>
              <a:rPr lang="en-GB" dirty="0"/>
              <a:t>Ending the lesson</a:t>
            </a:r>
          </a:p>
        </p:txBody>
      </p:sp>
      <p:sp>
        <p:nvSpPr>
          <p:cNvPr id="2" name="Text Placeholder 1">
            <a:extLst>
              <a:ext uri="{FF2B5EF4-FFF2-40B4-BE49-F238E27FC236}">
                <a16:creationId xmlns:a16="http://schemas.microsoft.com/office/drawing/2014/main" id="{46C6F6AC-A011-442C-928C-9F04ED77BEAD}"/>
              </a:ext>
            </a:extLst>
          </p:cNvPr>
          <p:cNvSpPr>
            <a:spLocks noGrp="1"/>
          </p:cNvSpPr>
          <p:nvPr>
            <p:ph type="body" sz="quarter" idx="10"/>
          </p:nvPr>
        </p:nvSpPr>
        <p:spPr>
          <a:xfrm>
            <a:off x="657225" y="2870168"/>
            <a:ext cx="5438775" cy="2260600"/>
          </a:xfrm>
        </p:spPr>
        <p:txBody>
          <a:bodyPr/>
          <a:lstStyle/>
          <a:p>
            <a:r>
              <a:rPr lang="en-GB" dirty="0"/>
              <a:t>Assessment</a:t>
            </a:r>
          </a:p>
          <a:p>
            <a:r>
              <a:rPr lang="en-GB" dirty="0"/>
              <a:t>Questions</a:t>
            </a:r>
          </a:p>
          <a:p>
            <a:r>
              <a:rPr lang="en-GB" dirty="0"/>
              <a:t>Cooldown</a:t>
            </a:r>
          </a:p>
          <a:p>
            <a:r>
              <a:rPr lang="en-GB" dirty="0"/>
              <a:t>Signposting</a:t>
            </a:r>
          </a:p>
          <a:p>
            <a:endParaRPr lang="en-GB" dirty="0"/>
          </a:p>
        </p:txBody>
      </p:sp>
      <p:pic>
        <p:nvPicPr>
          <p:cNvPr id="4" name="Picture Placeholder 5" descr="A picture containing text&#10;&#10;Description automatically generated">
            <a:extLst>
              <a:ext uri="{FF2B5EF4-FFF2-40B4-BE49-F238E27FC236}">
                <a16:creationId xmlns:a16="http://schemas.microsoft.com/office/drawing/2014/main" id="{EB8BFEC2-19A5-4197-9497-C4F3B3E88FC9}"/>
              </a:ext>
            </a:extLst>
          </p:cNvPr>
          <p:cNvPicPr>
            <a:picLocks noGrp="1" noChangeAspect="1"/>
          </p:cNvPicPr>
          <p:nvPr>
            <p:ph type="pic" sz="quarter" idx="4294967295"/>
          </p:nvPr>
        </p:nvPicPr>
        <p:blipFill>
          <a:blip r:embed="rId5"/>
          <a:srcRect l="16335" r="16335"/>
          <a:stretch>
            <a:fillRect/>
          </a:stretch>
        </p:blipFill>
        <p:spPr/>
      </p:pic>
      <p:pic>
        <p:nvPicPr>
          <p:cNvPr id="7" name="Recorded Sound">
            <a:hlinkClick r:id="" action="ppaction://media"/>
            <a:extLst>
              <a:ext uri="{FF2B5EF4-FFF2-40B4-BE49-F238E27FC236}">
                <a16:creationId xmlns:a16="http://schemas.microsoft.com/office/drawing/2014/main" id="{7758830E-0389-45AC-93BD-A4ADA344E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01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A9D98-D315-4474-9028-A66677E6E9BD}"/>
              </a:ext>
            </a:extLst>
          </p:cNvPr>
          <p:cNvSpPr>
            <a:spLocks noGrp="1"/>
          </p:cNvSpPr>
          <p:nvPr>
            <p:ph type="body" sz="quarter" idx="10"/>
          </p:nvPr>
        </p:nvSpPr>
        <p:spPr/>
        <p:txBody>
          <a:bodyPr/>
          <a:lstStyle/>
          <a:p>
            <a:r>
              <a:rPr lang="en-GB" dirty="0"/>
              <a:t>Remote teaching</a:t>
            </a:r>
          </a:p>
        </p:txBody>
      </p:sp>
      <p:sp>
        <p:nvSpPr>
          <p:cNvPr id="3" name="Text Placeholder 2">
            <a:extLst>
              <a:ext uri="{FF2B5EF4-FFF2-40B4-BE49-F238E27FC236}">
                <a16:creationId xmlns:a16="http://schemas.microsoft.com/office/drawing/2014/main" id="{33193059-4E76-4E68-AE13-6D2AE96A49CE}"/>
              </a:ext>
            </a:extLst>
          </p:cNvPr>
          <p:cNvSpPr>
            <a:spLocks noGrp="1"/>
          </p:cNvSpPr>
          <p:nvPr>
            <p:ph type="body" sz="quarter" idx="11"/>
          </p:nvPr>
        </p:nvSpPr>
        <p:spPr/>
        <p:txBody>
          <a:bodyPr>
            <a:normAutofit lnSpcReduction="10000"/>
          </a:bodyPr>
          <a:lstStyle/>
          <a:p>
            <a:r>
              <a:rPr lang="en-GB" b="1" dirty="0"/>
              <a:t>The same principles apply, but not all topics are appropriate for remote teaching!</a:t>
            </a:r>
          </a:p>
          <a:p>
            <a:endParaRPr lang="en-GB" b="1" dirty="0"/>
          </a:p>
          <a:p>
            <a:pPr marL="342900" indent="-342900">
              <a:buFont typeface="Arial" panose="020B0604020202020204" pitchFamily="34" charset="0"/>
              <a:buChar char="•"/>
            </a:pPr>
            <a:r>
              <a:rPr lang="en-GB" dirty="0"/>
              <a:t>Might the topic be difficult for some pupils to discuss or learn about in the home environment? </a:t>
            </a:r>
          </a:p>
          <a:p>
            <a:pPr marL="342900" indent="-342900">
              <a:buFont typeface="Arial" panose="020B0604020202020204" pitchFamily="34" charset="0"/>
              <a:buChar char="•"/>
            </a:pPr>
            <a:r>
              <a:rPr lang="en-GB" dirty="0"/>
              <a:t>Will this encourage or make it more likely that a pupil will go onto inappropriate or potentially harmful websites as a result of this lesson/activity? </a:t>
            </a:r>
          </a:p>
          <a:p>
            <a:pPr marL="342900" indent="-342900">
              <a:buFont typeface="Arial" panose="020B0604020202020204" pitchFamily="34" charset="0"/>
              <a:buChar char="•"/>
            </a:pPr>
            <a:r>
              <a:rPr lang="en-GB" dirty="0"/>
              <a:t>Might any content cause distress or anxiety to pupils? </a:t>
            </a:r>
          </a:p>
          <a:p>
            <a:pPr marL="342900" indent="-342900">
              <a:buFont typeface="Arial" panose="020B0604020202020204" pitchFamily="34" charset="0"/>
              <a:buChar char="•"/>
            </a:pPr>
            <a:r>
              <a:rPr lang="en-GB" dirty="0"/>
              <a:t>Might any content re-traumatise a pupil with personal experience of the topic? </a:t>
            </a:r>
          </a:p>
          <a:p>
            <a:pPr marL="342900" indent="-342900">
              <a:buFont typeface="Arial" panose="020B0604020202020204" pitchFamily="34" charset="0"/>
              <a:buChar char="•"/>
            </a:pPr>
            <a:r>
              <a:rPr lang="en-GB" dirty="0"/>
              <a:t>Does the lesson/activity provide sufficient signposting to support currently available to pupils should they wish to discuss the topic further, make a disclosure, or get advice and help?</a:t>
            </a:r>
          </a:p>
          <a:p>
            <a:pPr marL="342900" indent="-342900">
              <a:buFont typeface="Arial" panose="020B0604020202020204" pitchFamily="34" charset="0"/>
              <a:buChar char="•"/>
            </a:pPr>
            <a:endParaRPr lang="en-GB" dirty="0"/>
          </a:p>
        </p:txBody>
      </p:sp>
      <p:pic>
        <p:nvPicPr>
          <p:cNvPr id="5" name="Recorded Sound">
            <a:hlinkClick r:id="" action="ppaction://media"/>
            <a:extLst>
              <a:ext uri="{FF2B5EF4-FFF2-40B4-BE49-F238E27FC236}">
                <a16:creationId xmlns:a16="http://schemas.microsoft.com/office/drawing/2014/main" id="{06C56771-8DF1-4425-AB29-EAA86CFE54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95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B6523-BF47-46D9-9FDA-221AA4E50953}"/>
              </a:ext>
            </a:extLst>
          </p:cNvPr>
          <p:cNvSpPr>
            <a:spLocks noGrp="1"/>
          </p:cNvSpPr>
          <p:nvPr>
            <p:ph type="body" sz="quarter" idx="10"/>
          </p:nvPr>
        </p:nvSpPr>
        <p:spPr/>
        <p:txBody>
          <a:bodyPr/>
          <a:lstStyle/>
          <a:p>
            <a:r>
              <a:rPr lang="en-GB" dirty="0">
                <a:solidFill>
                  <a:schemeClr val="tx1">
                    <a:lumMod val="85000"/>
                    <a:lumOff val="15000"/>
                  </a:schemeClr>
                </a:solidFill>
              </a:rPr>
              <a:t>Top tips for talking to your child</a:t>
            </a:r>
            <a:endParaRPr lang="en-GB" dirty="0"/>
          </a:p>
        </p:txBody>
      </p:sp>
      <p:sp>
        <p:nvSpPr>
          <p:cNvPr id="3" name="Text Placeholder 2">
            <a:extLst>
              <a:ext uri="{FF2B5EF4-FFF2-40B4-BE49-F238E27FC236}">
                <a16:creationId xmlns:a16="http://schemas.microsoft.com/office/drawing/2014/main" id="{B50F6FDF-3546-4EA6-8D66-0B17159B63D9}"/>
              </a:ext>
            </a:extLst>
          </p:cNvPr>
          <p:cNvSpPr>
            <a:spLocks noGrp="1"/>
          </p:cNvSpPr>
          <p:nvPr>
            <p:ph type="body" sz="quarter" idx="11"/>
          </p:nvPr>
        </p:nvSpPr>
        <p:spPr>
          <a:xfrm>
            <a:off x="593725" y="2100672"/>
            <a:ext cx="5228851" cy="3131727"/>
          </a:xfrm>
        </p:spPr>
        <p:txBody>
          <a:bodyPr/>
          <a:lstStyle/>
          <a:p>
            <a:r>
              <a:rPr lang="en-GB" dirty="0">
                <a:solidFill>
                  <a:schemeClr val="tx1">
                    <a:lumMod val="85000"/>
                    <a:lumOff val="15000"/>
                  </a:schemeClr>
                </a:solidFill>
              </a:rPr>
              <a:t>Schools should also ensure that, when they consult with parents, they provide </a:t>
            </a:r>
            <a:r>
              <a:rPr lang="en-GB" b="1" dirty="0">
                <a:solidFill>
                  <a:schemeClr val="tx1">
                    <a:lumMod val="85000"/>
                    <a:lumOff val="15000"/>
                  </a:schemeClr>
                </a:solidFill>
              </a:rPr>
              <a:t>examples of the resources</a:t>
            </a:r>
            <a:r>
              <a:rPr lang="en-GB" dirty="0">
                <a:solidFill>
                  <a:schemeClr val="tx1">
                    <a:lumMod val="85000"/>
                    <a:lumOff val="15000"/>
                  </a:schemeClr>
                </a:solidFill>
              </a:rPr>
              <a:t> that they plan to use as this can be reassuring for parents and enables them to continue the conversations started in class at home. This process should include offering parents support in talking to their children about sex education.</a:t>
            </a:r>
          </a:p>
          <a:p>
            <a:endParaRPr lang="en-GB" dirty="0"/>
          </a:p>
        </p:txBody>
      </p:sp>
      <p:pic>
        <p:nvPicPr>
          <p:cNvPr id="4" name="Content Placeholder 6">
            <a:extLst>
              <a:ext uri="{FF2B5EF4-FFF2-40B4-BE49-F238E27FC236}">
                <a16:creationId xmlns:a16="http://schemas.microsoft.com/office/drawing/2014/main" id="{FE82A546-74CE-487D-BE5F-94C33BFD5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219" y="2100673"/>
            <a:ext cx="4779581" cy="318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corded Sound">
            <a:hlinkClick r:id="" action="ppaction://media"/>
            <a:extLst>
              <a:ext uri="{FF2B5EF4-FFF2-40B4-BE49-F238E27FC236}">
                <a16:creationId xmlns:a16="http://schemas.microsoft.com/office/drawing/2014/main" id="{761FE1EB-6967-4352-8BA5-E743438CD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254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Teaching about asking for help</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r>
              <a:rPr lang="en-US" dirty="0"/>
              <a:t>Knowledge</a:t>
            </a:r>
          </a:p>
          <a:p>
            <a:r>
              <a:rPr lang="en-US" dirty="0"/>
              <a:t>Values</a:t>
            </a:r>
          </a:p>
          <a:p>
            <a:r>
              <a:rPr lang="en-US" dirty="0"/>
              <a:t>Skills</a:t>
            </a:r>
          </a:p>
        </p:txBody>
      </p:sp>
      <p:pic>
        <p:nvPicPr>
          <p:cNvPr id="6" name="Picture Placeholder 5">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a:stretch/>
        </p:blipFill>
        <p:spPr>
          <a:xfrm>
            <a:off x="5959475" y="-330439"/>
            <a:ext cx="6810375" cy="4539141"/>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963982BA-6E11-43B1-9737-E93604CD0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33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5FD553-D445-4878-AF40-2C1B38C8024E}"/>
              </a:ext>
            </a:extLst>
          </p:cNvPr>
          <p:cNvSpPr>
            <a:spLocks noGrp="1"/>
          </p:cNvSpPr>
          <p:nvPr>
            <p:ph type="body" sz="quarter" idx="10"/>
          </p:nvPr>
        </p:nvSpPr>
        <p:spPr>
          <a:xfrm>
            <a:off x="5580528" y="699247"/>
            <a:ext cx="5325067" cy="884019"/>
          </a:xfrm>
        </p:spPr>
        <p:txBody>
          <a:bodyPr/>
          <a:lstStyle/>
          <a:p>
            <a:endParaRPr lang="en-GB" dirty="0"/>
          </a:p>
        </p:txBody>
      </p:sp>
      <p:pic>
        <p:nvPicPr>
          <p:cNvPr id="9" name="Picture 8">
            <a:extLst>
              <a:ext uri="{FF2B5EF4-FFF2-40B4-BE49-F238E27FC236}">
                <a16:creationId xmlns:a16="http://schemas.microsoft.com/office/drawing/2014/main" id="{E14CF74B-EBEB-40F6-9951-843B09E68566}"/>
              </a:ext>
            </a:extLst>
          </p:cNvPr>
          <p:cNvPicPr>
            <a:picLocks noChangeAspect="1"/>
          </p:cNvPicPr>
          <p:nvPr/>
        </p:nvPicPr>
        <p:blipFill>
          <a:blip r:embed="rId5"/>
          <a:stretch>
            <a:fillRect/>
          </a:stretch>
        </p:blipFill>
        <p:spPr>
          <a:xfrm rot="5400000">
            <a:off x="5759199" y="-738403"/>
            <a:ext cx="4967722" cy="7068951"/>
          </a:xfrm>
          <a:prstGeom prst="rect">
            <a:avLst/>
          </a:prstGeom>
        </p:spPr>
      </p:pic>
      <p:pic>
        <p:nvPicPr>
          <p:cNvPr id="10" name="Picture 2" descr="Image result for safe hand">
            <a:extLst>
              <a:ext uri="{FF2B5EF4-FFF2-40B4-BE49-F238E27FC236}">
                <a16:creationId xmlns:a16="http://schemas.microsoft.com/office/drawing/2014/main" id="{BAAC647D-3200-4E87-8CA9-372F68C78A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56" r="17514"/>
          <a:stretch/>
        </p:blipFill>
        <p:spPr bwMode="auto">
          <a:xfrm>
            <a:off x="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Recorded Sound">
            <a:hlinkClick r:id="" action="ppaction://media"/>
            <a:extLst>
              <a:ext uri="{FF2B5EF4-FFF2-40B4-BE49-F238E27FC236}">
                <a16:creationId xmlns:a16="http://schemas.microsoft.com/office/drawing/2014/main" id="{5E3EB06A-4F7E-4ECF-A92D-9C51E24BC9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98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40AB6-C49D-8746-A69E-FFF6A5ACD0E1}"/>
              </a:ext>
            </a:extLst>
          </p:cNvPr>
          <p:cNvSpPr>
            <a:spLocks noGrp="1"/>
          </p:cNvSpPr>
          <p:nvPr>
            <p:ph type="body" sz="quarter" idx="10"/>
          </p:nvPr>
        </p:nvSpPr>
        <p:spPr/>
        <p:txBody>
          <a:bodyPr/>
          <a:lstStyle/>
          <a:p>
            <a:r>
              <a:rPr lang="en-US" dirty="0"/>
              <a:t>Aims</a:t>
            </a:r>
          </a:p>
        </p:txBody>
      </p:sp>
      <p:sp>
        <p:nvSpPr>
          <p:cNvPr id="3" name="Text Placeholder 2">
            <a:extLst>
              <a:ext uri="{FF2B5EF4-FFF2-40B4-BE49-F238E27FC236}">
                <a16:creationId xmlns:a16="http://schemas.microsoft.com/office/drawing/2014/main" id="{ED6CA9D5-C6A7-F744-A69D-CE46702D54C5}"/>
              </a:ext>
            </a:extLst>
          </p:cNvPr>
          <p:cNvSpPr>
            <a:spLocks noGrp="1"/>
          </p:cNvSpPr>
          <p:nvPr>
            <p:ph type="body" sz="quarter" idx="11"/>
          </p:nvPr>
        </p:nvSpPr>
        <p:spPr/>
        <p:txBody>
          <a:bodyPr/>
          <a:lstStyle/>
          <a:p>
            <a:r>
              <a:rPr lang="en-GB" dirty="0"/>
              <a:t>Identify RSHE curriculum priorities for your setting</a:t>
            </a:r>
          </a:p>
          <a:p>
            <a:endParaRPr lang="en-US" dirty="0"/>
          </a:p>
        </p:txBody>
      </p:sp>
      <p:sp>
        <p:nvSpPr>
          <p:cNvPr id="4" name="Text Placeholder 3">
            <a:extLst>
              <a:ext uri="{FF2B5EF4-FFF2-40B4-BE49-F238E27FC236}">
                <a16:creationId xmlns:a16="http://schemas.microsoft.com/office/drawing/2014/main" id="{19001EA7-4271-2044-BF31-025F7529248F}"/>
              </a:ext>
            </a:extLst>
          </p:cNvPr>
          <p:cNvSpPr>
            <a:spLocks noGrp="1"/>
          </p:cNvSpPr>
          <p:nvPr>
            <p:ph type="body" sz="quarter" idx="12"/>
          </p:nvPr>
        </p:nvSpPr>
        <p:spPr/>
        <p:txBody>
          <a:bodyPr/>
          <a:lstStyle/>
          <a:p>
            <a:r>
              <a:rPr lang="en-GB" dirty="0"/>
              <a:t>Explore teaching mental health, online safety and asking for help </a:t>
            </a:r>
          </a:p>
          <a:p>
            <a:endParaRPr lang="en-US" dirty="0"/>
          </a:p>
        </p:txBody>
      </p:sp>
      <p:sp>
        <p:nvSpPr>
          <p:cNvPr id="5" name="Text Placeholder 4">
            <a:extLst>
              <a:ext uri="{FF2B5EF4-FFF2-40B4-BE49-F238E27FC236}">
                <a16:creationId xmlns:a16="http://schemas.microsoft.com/office/drawing/2014/main" id="{F9525350-BB1F-DC4A-8FAB-C40ED730728A}"/>
              </a:ext>
            </a:extLst>
          </p:cNvPr>
          <p:cNvSpPr>
            <a:spLocks noGrp="1"/>
          </p:cNvSpPr>
          <p:nvPr>
            <p:ph type="body" sz="quarter" idx="13"/>
          </p:nvPr>
        </p:nvSpPr>
        <p:spPr/>
        <p:txBody>
          <a:bodyPr/>
          <a:lstStyle/>
          <a:p>
            <a:endParaRPr lang="en-GB" dirty="0"/>
          </a:p>
          <a:p>
            <a:r>
              <a:rPr lang="en-GB" dirty="0"/>
              <a:t>Position RSHE as part of your </a:t>
            </a:r>
            <a:r>
              <a:rPr lang="en-GB" dirty="0" err="1"/>
              <a:t>Covid</a:t>
            </a:r>
            <a:r>
              <a:rPr lang="en-GB" dirty="0"/>
              <a:t> </a:t>
            </a:r>
          </a:p>
          <a:p>
            <a:r>
              <a:rPr lang="en-GB" dirty="0"/>
              <a:t>recovery curriculum</a:t>
            </a:r>
            <a:endParaRPr lang="en-US" dirty="0"/>
          </a:p>
          <a:p>
            <a:endParaRPr lang="en-US" dirty="0"/>
          </a:p>
        </p:txBody>
      </p:sp>
      <p:sp>
        <p:nvSpPr>
          <p:cNvPr id="6" name="Text Placeholder 5">
            <a:extLst>
              <a:ext uri="{FF2B5EF4-FFF2-40B4-BE49-F238E27FC236}">
                <a16:creationId xmlns:a16="http://schemas.microsoft.com/office/drawing/2014/main" id="{B01F64F0-BA6E-984B-AB5C-77A6BD330EFC}"/>
              </a:ext>
            </a:extLst>
          </p:cNvPr>
          <p:cNvSpPr>
            <a:spLocks noGrp="1"/>
          </p:cNvSpPr>
          <p:nvPr>
            <p:ph type="body" sz="quarter" idx="14"/>
          </p:nvPr>
        </p:nvSpPr>
        <p:spPr/>
        <p:txBody>
          <a:bodyPr/>
          <a:lstStyle/>
          <a:p>
            <a:r>
              <a:rPr lang="en-GB" dirty="0"/>
              <a:t>Develop confidence in strategies for teaching RSHE</a:t>
            </a:r>
          </a:p>
          <a:p>
            <a:endParaRPr lang="en-US" dirty="0"/>
          </a:p>
        </p:txBody>
      </p:sp>
      <p:pic>
        <p:nvPicPr>
          <p:cNvPr id="7" name="Recorded Sound">
            <a:hlinkClick r:id="" action="ppaction://media"/>
            <a:extLst>
              <a:ext uri="{FF2B5EF4-FFF2-40B4-BE49-F238E27FC236}">
                <a16:creationId xmlns:a16="http://schemas.microsoft.com/office/drawing/2014/main" id="{39196595-E11B-45A0-94D3-3196A9B48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340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Background pattern&#10;&#10;Description automatically generated">
            <a:extLst>
              <a:ext uri="{FF2B5EF4-FFF2-40B4-BE49-F238E27FC236}">
                <a16:creationId xmlns:a16="http://schemas.microsoft.com/office/drawing/2014/main" id="{2B116E1F-D7C9-4B57-AA9F-13530172040C}"/>
              </a:ext>
            </a:extLst>
          </p:cNvPr>
          <p:cNvPicPr>
            <a:picLocks noGrp="1" noChangeAspect="1"/>
          </p:cNvPicPr>
          <p:nvPr>
            <p:ph type="pic" sz="quarter" idx="4294967295"/>
          </p:nvPr>
        </p:nvPicPr>
        <p:blipFill>
          <a:blip r:embed="rId5"/>
          <a:srcRect l="16982" r="16982"/>
          <a:stretch>
            <a:fillRect/>
          </a:stretch>
        </p:blipFill>
        <p:spPr/>
      </p:pic>
      <p:sp>
        <p:nvSpPr>
          <p:cNvPr id="5" name="Title 4">
            <a:extLst>
              <a:ext uri="{FF2B5EF4-FFF2-40B4-BE49-F238E27FC236}">
                <a16:creationId xmlns:a16="http://schemas.microsoft.com/office/drawing/2014/main" id="{E1256320-8DA9-476B-81B5-492B199ADD8C}"/>
              </a:ext>
            </a:extLst>
          </p:cNvPr>
          <p:cNvSpPr>
            <a:spLocks noGrp="1"/>
          </p:cNvSpPr>
          <p:nvPr>
            <p:ph type="title"/>
          </p:nvPr>
        </p:nvSpPr>
        <p:spPr/>
        <p:txBody>
          <a:bodyPr>
            <a:normAutofit/>
          </a:bodyPr>
          <a:lstStyle/>
          <a:p>
            <a:r>
              <a:rPr lang="en-GB" dirty="0"/>
              <a:t>Questions</a:t>
            </a:r>
          </a:p>
        </p:txBody>
      </p:sp>
      <p:sp>
        <p:nvSpPr>
          <p:cNvPr id="6" name="Text Placeholder 5">
            <a:extLst>
              <a:ext uri="{FF2B5EF4-FFF2-40B4-BE49-F238E27FC236}">
                <a16:creationId xmlns:a16="http://schemas.microsoft.com/office/drawing/2014/main" id="{A85EB10B-13FE-4893-9D91-3D40A3C96D1B}"/>
              </a:ext>
            </a:extLst>
          </p:cNvPr>
          <p:cNvSpPr>
            <a:spLocks noGrp="1"/>
          </p:cNvSpPr>
          <p:nvPr>
            <p:ph type="body" sz="quarter" idx="10"/>
          </p:nvPr>
        </p:nvSpPr>
        <p:spPr>
          <a:xfrm>
            <a:off x="146312" y="4504763"/>
            <a:ext cx="10866830" cy="1329705"/>
          </a:xfrm>
        </p:spPr>
        <p:txBody>
          <a:bodyPr>
            <a:normAutofit fontScale="55000" lnSpcReduction="20000"/>
          </a:bodyPr>
          <a:lstStyle/>
          <a:p>
            <a:br>
              <a:rPr lang="en-GB" dirty="0">
                <a:solidFill>
                  <a:schemeClr val="tx1"/>
                </a:solidFill>
              </a:rPr>
            </a:br>
            <a:r>
              <a:rPr lang="en-GB" dirty="0">
                <a:solidFill>
                  <a:schemeClr val="tx1"/>
                </a:solidFill>
              </a:rPr>
              <a:t>Inclusion Helpline:	01603 307736   or  inclusionteam@norfolk.gov.uk</a:t>
            </a:r>
            <a:br>
              <a:rPr lang="en-GB" dirty="0">
                <a:solidFill>
                  <a:schemeClr val="tx1"/>
                </a:solidFill>
              </a:rPr>
            </a:br>
            <a:r>
              <a:rPr lang="en-GB" dirty="0">
                <a:solidFill>
                  <a:schemeClr val="tx1"/>
                </a:solidFill>
              </a:rPr>
              <a:t>Safeguarding:	lucy.canning@norfolk.gov.uk</a:t>
            </a:r>
          </a:p>
          <a:p>
            <a:r>
              <a:rPr lang="en-GB" dirty="0">
                <a:solidFill>
                  <a:schemeClr val="tx1"/>
                </a:solidFill>
              </a:rPr>
              <a:t>RSHE: 		reseenquiry@educatorsolutions.org.uk</a:t>
            </a:r>
          </a:p>
          <a:p>
            <a:r>
              <a:rPr lang="en-GB" dirty="0">
                <a:solidFill>
                  <a:schemeClr val="tx1"/>
                </a:solidFill>
              </a:rPr>
              <a:t>Wellbeing project: 	</a:t>
            </a:r>
            <a:r>
              <a:rPr lang="en-US" dirty="0">
                <a:solidFill>
                  <a:schemeClr val="tx1"/>
                </a:solidFill>
              </a:rPr>
              <a:t>www.schools.norfolk.gov.uk/teachingandlearning/wellbeing-in-education/return-to-school</a:t>
            </a:r>
          </a:p>
          <a:p>
            <a:endParaRPr lang="en-GB" dirty="0"/>
          </a:p>
        </p:txBody>
      </p:sp>
      <p:pic>
        <p:nvPicPr>
          <p:cNvPr id="2" name="Recorded Sound">
            <a:hlinkClick r:id="" action="ppaction://media"/>
            <a:extLst>
              <a:ext uri="{FF2B5EF4-FFF2-40B4-BE49-F238E27FC236}">
                <a16:creationId xmlns:a16="http://schemas.microsoft.com/office/drawing/2014/main" id="{FF765699-3037-43E8-BACE-6312FE9C43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11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1D683-E7F0-42E7-96C0-45664EB1D9EB}"/>
              </a:ext>
            </a:extLst>
          </p:cNvPr>
          <p:cNvSpPr>
            <a:spLocks noGrp="1"/>
          </p:cNvSpPr>
          <p:nvPr>
            <p:ph type="title"/>
          </p:nvPr>
        </p:nvSpPr>
        <p:spPr/>
        <p:txBody>
          <a:bodyPr/>
          <a:lstStyle/>
          <a:p>
            <a:r>
              <a:rPr lang="en-GB" dirty="0"/>
              <a:t>RSHE 		</a:t>
            </a:r>
          </a:p>
        </p:txBody>
      </p:sp>
      <p:sp>
        <p:nvSpPr>
          <p:cNvPr id="5" name="Text Placeholder 4">
            <a:extLst>
              <a:ext uri="{FF2B5EF4-FFF2-40B4-BE49-F238E27FC236}">
                <a16:creationId xmlns:a16="http://schemas.microsoft.com/office/drawing/2014/main" id="{A151DC97-ECFC-40AF-914A-28BED6F4FB41}"/>
              </a:ext>
            </a:extLst>
          </p:cNvPr>
          <p:cNvSpPr>
            <a:spLocks noGrp="1"/>
          </p:cNvSpPr>
          <p:nvPr>
            <p:ph type="body" sz="quarter" idx="10"/>
          </p:nvPr>
        </p:nvSpPr>
        <p:spPr/>
        <p:txBody>
          <a:bodyPr/>
          <a:lstStyle/>
          <a:p>
            <a:r>
              <a:rPr lang="en-GB" dirty="0"/>
              <a:t>A key part of the recovery curriculum</a:t>
            </a:r>
          </a:p>
        </p:txBody>
      </p:sp>
      <p:pic>
        <p:nvPicPr>
          <p:cNvPr id="12" name="Picture Placeholder 11">
            <a:extLst>
              <a:ext uri="{FF2B5EF4-FFF2-40B4-BE49-F238E27FC236}">
                <a16:creationId xmlns:a16="http://schemas.microsoft.com/office/drawing/2014/main" id="{18410C43-F069-439A-AD7B-709797D84B88}"/>
              </a:ext>
            </a:extLst>
          </p:cNvPr>
          <p:cNvPicPr>
            <a:picLocks noGrp="1" noChangeAspect="1"/>
          </p:cNvPicPr>
          <p:nvPr>
            <p:ph type="pic" sz="quarter" idx="4294967295"/>
          </p:nvPr>
        </p:nvPicPr>
        <p:blipFill>
          <a:blip r:embed="rId5"/>
          <a:srcRect l="16901" r="16901"/>
          <a:stretch>
            <a:fillRect/>
          </a:stretch>
        </p:blipFill>
        <p:spPr/>
      </p:pic>
      <p:pic>
        <p:nvPicPr>
          <p:cNvPr id="2" name="Recorded Sound">
            <a:hlinkClick r:id="" action="ppaction://media"/>
            <a:extLst>
              <a:ext uri="{FF2B5EF4-FFF2-40B4-BE49-F238E27FC236}">
                <a16:creationId xmlns:a16="http://schemas.microsoft.com/office/drawing/2014/main" id="{79325406-D248-4926-823D-3BA02F757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25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Foreword</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lstStyle/>
          <a:p>
            <a:r>
              <a:rPr lang="en-GB" sz="2800" dirty="0">
                <a:solidFill>
                  <a:schemeClr val="tx1"/>
                </a:solidFill>
              </a:rPr>
              <a:t>“Todays children are growing up in an increasingly complex world and living their lives seamlessly on and offline. This presents many positive and exciting opportunities, but also challenges and risks. </a:t>
            </a:r>
          </a:p>
          <a:p>
            <a:r>
              <a:rPr lang="en-GB" sz="2800" dirty="0">
                <a:solidFill>
                  <a:schemeClr val="tx1"/>
                </a:solidFill>
              </a:rPr>
              <a:t>In this environment, children and young people need to know how to be </a:t>
            </a:r>
            <a:r>
              <a:rPr lang="en-GB" sz="2800" b="1" dirty="0">
                <a:solidFill>
                  <a:schemeClr val="tx1"/>
                </a:solidFill>
              </a:rPr>
              <a:t>safe and healthy</a:t>
            </a:r>
            <a:r>
              <a:rPr lang="en-GB" sz="2800" dirty="0">
                <a:solidFill>
                  <a:schemeClr val="tx1"/>
                </a:solidFill>
              </a:rPr>
              <a:t>, and how to manage their academic, personal and social lives in a </a:t>
            </a:r>
            <a:r>
              <a:rPr lang="en-GB" sz="2800" b="1" dirty="0">
                <a:solidFill>
                  <a:schemeClr val="tx1"/>
                </a:solidFill>
              </a:rPr>
              <a:t>positive</a:t>
            </a:r>
            <a:r>
              <a:rPr lang="en-GB" sz="2800" dirty="0">
                <a:solidFill>
                  <a:schemeClr val="tx1"/>
                </a:solidFill>
              </a:rPr>
              <a:t> way”.</a:t>
            </a:r>
          </a:p>
          <a:p>
            <a:endParaRPr lang="en-US" dirty="0"/>
          </a:p>
        </p:txBody>
      </p:sp>
      <p:pic>
        <p:nvPicPr>
          <p:cNvPr id="4" name="Recorded Sound">
            <a:hlinkClick r:id="" action="ppaction://media"/>
            <a:extLst>
              <a:ext uri="{FF2B5EF4-FFF2-40B4-BE49-F238E27FC236}">
                <a16:creationId xmlns:a16="http://schemas.microsoft.com/office/drawing/2014/main" id="{E30CCF6D-17B1-4AE1-96B3-2E80A304C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599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296FB09-4189-46B7-A8EC-79E432695B8F}"/>
              </a:ext>
            </a:extLst>
          </p:cNvPr>
          <p:cNvPicPr>
            <a:picLocks noChangeAspect="1"/>
          </p:cNvPicPr>
          <p:nvPr/>
        </p:nvPicPr>
        <p:blipFill>
          <a:blip r:embed="rId5"/>
          <a:srcRect/>
          <a:stretch/>
        </p:blipFill>
        <p:spPr>
          <a:xfrm>
            <a:off x="5517279" y="1171575"/>
            <a:ext cx="6509233" cy="4540250"/>
          </a:xfrm>
          <a:prstGeom prst="ellipse">
            <a:avLst/>
          </a:prstGeom>
          <a:solidFill>
            <a:schemeClr val="bg1">
              <a:lumMod val="65000"/>
            </a:schemeClr>
          </a:solidFill>
          <a:effectLst>
            <a:outerShdw dist="355600" dir="4080000" algn="tl" rotWithShape="0">
              <a:prstClr val="black">
                <a:alpha val="4000"/>
              </a:prstClr>
            </a:outerShdw>
          </a:effectLst>
        </p:spPr>
      </p:pic>
      <p:sp>
        <p:nvSpPr>
          <p:cNvPr id="2" name="Text Placeholder 1">
            <a:extLst>
              <a:ext uri="{FF2B5EF4-FFF2-40B4-BE49-F238E27FC236}">
                <a16:creationId xmlns:a16="http://schemas.microsoft.com/office/drawing/2014/main" id="{654937C6-72D2-4DEA-88B1-48196216BC68}"/>
              </a:ext>
            </a:extLst>
          </p:cNvPr>
          <p:cNvSpPr>
            <a:spLocks noGrp="1"/>
          </p:cNvSpPr>
          <p:nvPr>
            <p:ph type="body" sz="quarter" idx="10"/>
          </p:nvPr>
        </p:nvSpPr>
        <p:spPr/>
        <p:txBody>
          <a:bodyPr>
            <a:normAutofit fontScale="92500" lnSpcReduction="10000"/>
          </a:bodyPr>
          <a:lstStyle/>
          <a:p>
            <a:r>
              <a:rPr lang="en-GB" dirty="0"/>
              <a:t>So much has changed with RSHE – what is going on?</a:t>
            </a:r>
          </a:p>
        </p:txBody>
      </p:sp>
      <p:sp>
        <p:nvSpPr>
          <p:cNvPr id="3" name="Text Placeholder 2">
            <a:extLst>
              <a:ext uri="{FF2B5EF4-FFF2-40B4-BE49-F238E27FC236}">
                <a16:creationId xmlns:a16="http://schemas.microsoft.com/office/drawing/2014/main" id="{42193579-1CDA-4F1E-9E33-AAB60ADB2FDE}"/>
              </a:ext>
            </a:extLst>
          </p:cNvPr>
          <p:cNvSpPr>
            <a:spLocks noGrp="1"/>
          </p:cNvSpPr>
          <p:nvPr>
            <p:ph type="body" sz="quarter" idx="11"/>
          </p:nvPr>
        </p:nvSpPr>
        <p:spPr>
          <a:xfrm>
            <a:off x="593725" y="1651000"/>
            <a:ext cx="5914651" cy="3581400"/>
          </a:xfrm>
        </p:spPr>
        <p:txBody>
          <a:bodyPr/>
          <a:lstStyle/>
          <a:p>
            <a:r>
              <a:rPr lang="en-GB" dirty="0"/>
              <a:t>SRE has become RSHE!</a:t>
            </a:r>
          </a:p>
          <a:p>
            <a:r>
              <a:rPr lang="en-GB" dirty="0"/>
              <a:t>RSHE became statutory in September 2020</a:t>
            </a:r>
          </a:p>
          <a:p>
            <a:r>
              <a:rPr lang="en-GB" dirty="0"/>
              <a:t>By law schools must </a:t>
            </a:r>
            <a:r>
              <a:rPr lang="en-GB" dirty="0">
                <a:solidFill>
                  <a:srgbClr val="002060"/>
                </a:solidFill>
              </a:rPr>
              <a:t>provide some relationships and health education to all primary age pupils and some relationships, sex and health education to all secondary age pupils in the remainder of this academic year.</a:t>
            </a:r>
          </a:p>
          <a:p>
            <a:r>
              <a:rPr lang="en-GB" dirty="0">
                <a:solidFill>
                  <a:srgbClr val="002060"/>
                </a:solidFill>
              </a:rPr>
              <a:t>Schools should prioritise RSHE content based on the needs of their pupils, with attention to the importance of positive relationships, as well as mental and physical health.</a:t>
            </a:r>
          </a:p>
          <a:p>
            <a:endParaRPr lang="en-GB" dirty="0"/>
          </a:p>
        </p:txBody>
      </p:sp>
      <p:pic>
        <p:nvPicPr>
          <p:cNvPr id="5" name="Recorded Sound">
            <a:hlinkClick r:id="" action="ppaction://media"/>
            <a:extLst>
              <a:ext uri="{FF2B5EF4-FFF2-40B4-BE49-F238E27FC236}">
                <a16:creationId xmlns:a16="http://schemas.microsoft.com/office/drawing/2014/main" id="{EC4030FA-4BF1-462A-BC24-07BE07EF4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76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088A-137D-1D4C-8708-D76CC952B7F7}"/>
              </a:ext>
            </a:extLst>
          </p:cNvPr>
          <p:cNvSpPr>
            <a:spLocks noGrp="1"/>
          </p:cNvSpPr>
          <p:nvPr>
            <p:ph type="title"/>
          </p:nvPr>
        </p:nvSpPr>
        <p:spPr/>
        <p:txBody>
          <a:bodyPr>
            <a:normAutofit fontScale="90000"/>
          </a:bodyPr>
          <a:lstStyle/>
          <a:p>
            <a:r>
              <a:rPr lang="en-US" dirty="0"/>
              <a:t>How has this lockdown impacted children/young people?</a:t>
            </a:r>
          </a:p>
        </p:txBody>
      </p:sp>
      <p:sp>
        <p:nvSpPr>
          <p:cNvPr id="3" name="Text Placeholder 2">
            <a:extLst>
              <a:ext uri="{FF2B5EF4-FFF2-40B4-BE49-F238E27FC236}">
                <a16:creationId xmlns:a16="http://schemas.microsoft.com/office/drawing/2014/main" id="{9730F4A2-9A4B-7541-B976-4452207F71C2}"/>
              </a:ext>
            </a:extLst>
          </p:cNvPr>
          <p:cNvSpPr>
            <a:spLocks noGrp="1"/>
          </p:cNvSpPr>
          <p:nvPr>
            <p:ph type="body" sz="quarter" idx="10"/>
          </p:nvPr>
        </p:nvSpPr>
        <p:spPr>
          <a:xfrm>
            <a:off x="616959" y="3729398"/>
            <a:ext cx="5218227" cy="1925806"/>
          </a:xfrm>
        </p:spPr>
        <p:txBody>
          <a:bodyPr/>
          <a:lstStyle/>
          <a:p>
            <a:endParaRPr lang="en-US" dirty="0"/>
          </a:p>
        </p:txBody>
      </p:sp>
      <p:pic>
        <p:nvPicPr>
          <p:cNvPr id="6" name="Picture Placeholder 5" descr="A picture containing person, indoor, wooden&#10;&#10;Description automatically generated">
            <a:extLst>
              <a:ext uri="{FF2B5EF4-FFF2-40B4-BE49-F238E27FC236}">
                <a16:creationId xmlns:a16="http://schemas.microsoft.com/office/drawing/2014/main" id="{3971A8DB-5898-458C-ACF4-36B348ADA73B}"/>
              </a:ext>
            </a:extLst>
          </p:cNvPr>
          <p:cNvPicPr>
            <a:picLocks noGrp="1" noChangeAspect="1"/>
          </p:cNvPicPr>
          <p:nvPr>
            <p:ph type="pic" sz="quarter" idx="4294967295"/>
          </p:nvPr>
        </p:nvPicPr>
        <p:blipFill>
          <a:blip r:embed="rId5"/>
          <a:srcRect l="16982" r="16982"/>
          <a:stretch>
            <a:fillRect/>
          </a:stretch>
        </p:blipFill>
        <p:spPr>
          <a:xfrm>
            <a:off x="5959475" y="-1498600"/>
            <a:ext cx="6810375" cy="6875463"/>
          </a:xfrm>
          <a:prstGeom prst="ellipse">
            <a:avLst/>
          </a:prstGeom>
          <a:solidFill>
            <a:schemeClr val="bg1">
              <a:lumMod val="65000"/>
            </a:schemeClr>
          </a:solidFill>
          <a:effectLst>
            <a:outerShdw dist="355600" dir="4080000" algn="tl" rotWithShape="0">
              <a:prstClr val="black">
                <a:alpha val="6000"/>
              </a:prstClr>
            </a:outerShdw>
          </a:effectLst>
        </p:spPr>
      </p:pic>
      <p:pic>
        <p:nvPicPr>
          <p:cNvPr id="4" name="Recorded Sound">
            <a:hlinkClick r:id="" action="ppaction://media"/>
            <a:extLst>
              <a:ext uri="{FF2B5EF4-FFF2-40B4-BE49-F238E27FC236}">
                <a16:creationId xmlns:a16="http://schemas.microsoft.com/office/drawing/2014/main" id="{CD552D6E-01BE-4B72-A8F6-53073001D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85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00998-C2DA-4CE7-9EAC-48C89E002B2E}"/>
              </a:ext>
            </a:extLst>
          </p:cNvPr>
          <p:cNvSpPr>
            <a:spLocks noGrp="1"/>
          </p:cNvSpPr>
          <p:nvPr>
            <p:ph type="body" sz="quarter" idx="10"/>
          </p:nvPr>
        </p:nvSpPr>
        <p:spPr>
          <a:xfrm>
            <a:off x="593195" y="584729"/>
            <a:ext cx="6574087" cy="4603959"/>
          </a:xfrm>
        </p:spPr>
        <p:txBody>
          <a:bodyPr vert="horz" lIns="91440" tIns="45720" rIns="91440" bIns="45720" rtlCol="0">
            <a:normAutofit/>
          </a:bodyPr>
          <a:lstStyle/>
          <a:p>
            <a:r>
              <a:rPr lang="en-US" sz="2400" dirty="0">
                <a:solidFill>
                  <a:schemeClr val="tx1"/>
                </a:solidFill>
                <a:latin typeface="+mn-lt"/>
                <a:cs typeface="+mn-cs"/>
              </a:rPr>
              <a:t>What problems or difficult experiences might someone a year or two older than you be experiencing as a result of Covid-19?</a:t>
            </a:r>
          </a:p>
          <a:p>
            <a:r>
              <a:rPr lang="en-US" sz="2400" dirty="0">
                <a:solidFill>
                  <a:schemeClr val="tx1"/>
                </a:solidFill>
                <a:latin typeface="+mn-lt"/>
                <a:cs typeface="+mn-cs"/>
              </a:rPr>
              <a:t>How might these experiences cause them to feel?</a:t>
            </a:r>
          </a:p>
          <a:p>
            <a:r>
              <a:rPr lang="en-US" sz="2400" dirty="0">
                <a:solidFill>
                  <a:schemeClr val="tx1"/>
                </a:solidFill>
                <a:latin typeface="+mn-lt"/>
                <a:cs typeface="+mn-cs"/>
              </a:rPr>
              <a:t>What thoughts might they have as a result of these experiences and feelings?</a:t>
            </a:r>
          </a:p>
          <a:p>
            <a:r>
              <a:rPr lang="en-US" sz="2400" dirty="0">
                <a:solidFill>
                  <a:schemeClr val="tx1"/>
                </a:solidFill>
                <a:latin typeface="+mn-lt"/>
                <a:cs typeface="+mn-cs"/>
              </a:rPr>
              <a:t>How might these experiences, feelings and thoughts cause someone to behave?</a:t>
            </a:r>
          </a:p>
          <a:p>
            <a:endParaRPr lang="en-US" sz="2400" dirty="0">
              <a:solidFill>
                <a:schemeClr val="tx1"/>
              </a:solidFill>
              <a:latin typeface="+mn-lt"/>
              <a:cs typeface="+mn-cs"/>
            </a:endParaRPr>
          </a:p>
          <a:p>
            <a:r>
              <a:rPr lang="en-US" sz="2400" dirty="0">
                <a:solidFill>
                  <a:schemeClr val="tx1"/>
                </a:solidFill>
                <a:latin typeface="+mn-lt"/>
                <a:cs typeface="+mn-cs"/>
              </a:rPr>
              <a:t>www.schools.norfolk.gov.uk/teachingandlearning/wellbeing-in-education/return-to-school</a:t>
            </a:r>
          </a:p>
        </p:txBody>
      </p:sp>
      <p:pic>
        <p:nvPicPr>
          <p:cNvPr id="7" name="Picture Placeholder 6" descr="A picture containing text, whiteboard&#10;&#10;Description automatically generated">
            <a:extLst>
              <a:ext uri="{FF2B5EF4-FFF2-40B4-BE49-F238E27FC236}">
                <a16:creationId xmlns:a16="http://schemas.microsoft.com/office/drawing/2014/main" id="{3721E811-CFD3-4FFF-AD0D-C43F7673F8A2}"/>
              </a:ext>
            </a:extLst>
          </p:cNvPr>
          <p:cNvPicPr>
            <a:picLocks noGrp="1" noChangeAspect="1"/>
          </p:cNvPicPr>
          <p:nvPr>
            <p:ph type="pic" sz="quarter" idx="4294967295"/>
          </p:nvPr>
        </p:nvPicPr>
        <p:blipFill rotWithShape="1">
          <a:blip r:embed="rId5"/>
          <a:srcRect t="4937" b="4937"/>
          <a:stretch/>
        </p:blipFill>
        <p:spPr>
          <a:xfrm rot="5400000">
            <a:off x="6294474" y="1111250"/>
            <a:ext cx="6858000" cy="4635500"/>
          </a:xfrm>
          <a:prstGeom prst="rect">
            <a:avLst/>
          </a:prstGeom>
          <a:effectLst/>
        </p:spPr>
      </p:pic>
      <p:pic>
        <p:nvPicPr>
          <p:cNvPr id="3" name="Recorded Sound">
            <a:hlinkClick r:id="" action="ppaction://media"/>
            <a:extLst>
              <a:ext uri="{FF2B5EF4-FFF2-40B4-BE49-F238E27FC236}">
                <a16:creationId xmlns:a16="http://schemas.microsoft.com/office/drawing/2014/main" id="{B9FC70AB-5272-42CA-8819-8D7B74E9F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457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C4882A-C3C9-4254-B8F9-805330FB8B70}"/>
              </a:ext>
            </a:extLst>
          </p:cNvPr>
          <p:cNvSpPr>
            <a:spLocks noGrp="1"/>
          </p:cNvSpPr>
          <p:nvPr>
            <p:ph type="body" sz="quarter" idx="10"/>
          </p:nvPr>
        </p:nvSpPr>
        <p:spPr/>
        <p:txBody>
          <a:bodyPr>
            <a:normAutofit fontScale="92500" lnSpcReduction="10000"/>
          </a:bodyPr>
          <a:lstStyle/>
          <a:p>
            <a:r>
              <a:rPr lang="en-GB" dirty="0"/>
              <a:t>What children are saying to Childline about coronavirus…</a:t>
            </a:r>
          </a:p>
        </p:txBody>
      </p:sp>
      <p:sp>
        <p:nvSpPr>
          <p:cNvPr id="6" name="Text Placeholder 5">
            <a:extLst>
              <a:ext uri="{FF2B5EF4-FFF2-40B4-BE49-F238E27FC236}">
                <a16:creationId xmlns:a16="http://schemas.microsoft.com/office/drawing/2014/main" id="{F5EA8453-F2F9-4350-A4B3-64B2D03F0C78}"/>
              </a:ext>
            </a:extLst>
          </p:cNvPr>
          <p:cNvSpPr>
            <a:spLocks noGrp="1"/>
          </p:cNvSpPr>
          <p:nvPr>
            <p:ph type="body" sz="quarter" idx="11"/>
          </p:nvPr>
        </p:nvSpPr>
        <p:spPr>
          <a:xfrm>
            <a:off x="687855" y="1651000"/>
            <a:ext cx="10312400" cy="3581400"/>
          </a:xfrm>
        </p:spPr>
        <p:txBody>
          <a:bodyPr>
            <a:normAutofit/>
          </a:bodyPr>
          <a:lstStyle/>
          <a:p>
            <a:pPr marL="457200" indent="-457200">
              <a:buFont typeface="+mj-lt"/>
              <a:buAutoNum type="arabicPeriod"/>
            </a:pPr>
            <a:endParaRPr lang="en-GB" sz="2400" dirty="0"/>
          </a:p>
          <a:p>
            <a:pPr marL="457200" indent="-457200">
              <a:buFont typeface="+mj-lt"/>
              <a:buAutoNum type="arabicPeriod"/>
            </a:pPr>
            <a:r>
              <a:rPr lang="en-GB" sz="2800" dirty="0"/>
              <a:t>Mental health</a:t>
            </a:r>
          </a:p>
          <a:p>
            <a:pPr marL="457200" indent="-457200">
              <a:buFont typeface="+mj-lt"/>
              <a:buAutoNum type="arabicPeriod"/>
            </a:pPr>
            <a:r>
              <a:rPr lang="en-GB" sz="2800" dirty="0"/>
              <a:t>Family relationships</a:t>
            </a:r>
          </a:p>
          <a:p>
            <a:pPr marL="457200" indent="-457200">
              <a:buFont typeface="+mj-lt"/>
              <a:buAutoNum type="arabicPeriod"/>
            </a:pPr>
            <a:r>
              <a:rPr lang="en-GB" sz="2800" dirty="0"/>
              <a:t>School work</a:t>
            </a:r>
          </a:p>
          <a:p>
            <a:pPr marL="457200" indent="-457200">
              <a:buFont typeface="+mj-lt"/>
              <a:buAutoNum type="arabicPeriod"/>
            </a:pPr>
            <a:r>
              <a:rPr lang="en-GB" sz="2800" dirty="0"/>
              <a:t>Bullying</a:t>
            </a:r>
          </a:p>
          <a:p>
            <a:pPr marL="457200" indent="-457200">
              <a:buFont typeface="+mj-lt"/>
              <a:buAutoNum type="arabicPeriod"/>
            </a:pPr>
            <a:endParaRPr lang="en-GB" sz="2400" dirty="0"/>
          </a:p>
          <a:p>
            <a:pPr algn="r"/>
            <a:r>
              <a:rPr lang="en-GB" dirty="0"/>
              <a:t>Reference: NSPCC, What children are saying to Childline about Coronavirus, 2020</a:t>
            </a:r>
          </a:p>
        </p:txBody>
      </p:sp>
      <p:pic>
        <p:nvPicPr>
          <p:cNvPr id="2" name="Recorded Sound">
            <a:hlinkClick r:id="" action="ppaction://media"/>
            <a:extLst>
              <a:ext uri="{FF2B5EF4-FFF2-40B4-BE49-F238E27FC236}">
                <a16:creationId xmlns:a16="http://schemas.microsoft.com/office/drawing/2014/main" id="{A127F313-8DDE-4C39-AA71-051D6FD1E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428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 calcmode="lin" valueType="num">
                                      <p:cBhvr additive="base">
                                        <p:cTn id="2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5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D8C21-38CB-47E1-B586-F6E1D98D3D88}"/>
              </a:ext>
            </a:extLst>
          </p:cNvPr>
          <p:cNvSpPr>
            <a:spLocks noGrp="1"/>
          </p:cNvSpPr>
          <p:nvPr>
            <p:ph type="body" sz="quarter" idx="10"/>
          </p:nvPr>
        </p:nvSpPr>
        <p:spPr/>
        <p:txBody>
          <a:bodyPr/>
          <a:lstStyle/>
          <a:p>
            <a:r>
              <a:rPr lang="en-GB" dirty="0"/>
              <a:t>Curriculum</a:t>
            </a:r>
          </a:p>
        </p:txBody>
      </p:sp>
      <p:sp>
        <p:nvSpPr>
          <p:cNvPr id="3" name="Text Placeholder 2">
            <a:extLst>
              <a:ext uri="{FF2B5EF4-FFF2-40B4-BE49-F238E27FC236}">
                <a16:creationId xmlns:a16="http://schemas.microsoft.com/office/drawing/2014/main" id="{A1194523-8850-4799-99CB-C50A45B03175}"/>
              </a:ext>
            </a:extLst>
          </p:cNvPr>
          <p:cNvSpPr>
            <a:spLocks noGrp="1"/>
          </p:cNvSpPr>
          <p:nvPr>
            <p:ph type="body" sz="quarter" idx="11"/>
          </p:nvPr>
        </p:nvSpPr>
        <p:spPr/>
        <p:txBody>
          <a:bodyPr/>
          <a:lstStyle/>
          <a:p>
            <a:endParaRPr lang="en-GB"/>
          </a:p>
        </p:txBody>
      </p:sp>
      <p:graphicFrame>
        <p:nvGraphicFramePr>
          <p:cNvPr id="6" name="Table 6">
            <a:extLst>
              <a:ext uri="{FF2B5EF4-FFF2-40B4-BE49-F238E27FC236}">
                <a16:creationId xmlns:a16="http://schemas.microsoft.com/office/drawing/2014/main" id="{E15C9137-69DA-477C-8770-657C70207312}"/>
              </a:ext>
            </a:extLst>
          </p:cNvPr>
          <p:cNvGraphicFramePr>
            <a:graphicFrameLocks noGrp="1"/>
          </p:cNvGraphicFramePr>
          <p:nvPr>
            <p:extLst>
              <p:ext uri="{D42A27DB-BD31-4B8C-83A1-F6EECF244321}">
                <p14:modId xmlns:p14="http://schemas.microsoft.com/office/powerpoint/2010/main" val="4272098224"/>
              </p:ext>
            </p:extLst>
          </p:nvPr>
        </p:nvGraphicFramePr>
        <p:xfrm>
          <a:off x="593195" y="1369846"/>
          <a:ext cx="10850252" cy="4118308"/>
        </p:xfrm>
        <a:graphic>
          <a:graphicData uri="http://schemas.openxmlformats.org/drawingml/2006/table">
            <a:tbl>
              <a:tblPr firstRow="1" bandRow="1">
                <a:tableStyleId>{5C22544A-7EE6-4342-B048-85BDC9FD1C3A}</a:tableStyleId>
              </a:tblPr>
              <a:tblGrid>
                <a:gridCol w="2361179">
                  <a:extLst>
                    <a:ext uri="{9D8B030D-6E8A-4147-A177-3AD203B41FA5}">
                      <a16:colId xmlns:a16="http://schemas.microsoft.com/office/drawing/2014/main" val="2200059848"/>
                    </a:ext>
                  </a:extLst>
                </a:gridCol>
                <a:gridCol w="8489073">
                  <a:extLst>
                    <a:ext uri="{9D8B030D-6E8A-4147-A177-3AD203B41FA5}">
                      <a16:colId xmlns:a16="http://schemas.microsoft.com/office/drawing/2014/main" val="1663693718"/>
                    </a:ext>
                  </a:extLst>
                </a:gridCol>
              </a:tblGrid>
              <a:tr h="720406">
                <a:tc>
                  <a:txBody>
                    <a:bodyPr/>
                    <a:lstStyle/>
                    <a:p>
                      <a:r>
                        <a:rPr lang="en-GB" dirty="0"/>
                        <a:t>Topic</a:t>
                      </a:r>
                    </a:p>
                  </a:txBody>
                  <a:tcPr/>
                </a:tc>
                <a:tc>
                  <a:txBody>
                    <a:bodyPr/>
                    <a:lstStyle/>
                    <a:p>
                      <a:r>
                        <a:rPr lang="en-GB" dirty="0"/>
                        <a:t>Statutory Curriculum</a:t>
                      </a:r>
                    </a:p>
                  </a:txBody>
                  <a:tcPr/>
                </a:tc>
                <a:extLst>
                  <a:ext uri="{0D108BD9-81ED-4DB2-BD59-A6C34878D82A}">
                    <a16:rowId xmlns:a16="http://schemas.microsoft.com/office/drawing/2014/main" val="3005536202"/>
                  </a:ext>
                </a:extLst>
              </a:tr>
              <a:tr h="1206669">
                <a:tc>
                  <a:txBody>
                    <a:bodyPr/>
                    <a:lstStyle/>
                    <a:p>
                      <a:r>
                        <a:rPr lang="en-GB" dirty="0"/>
                        <a:t>Mental health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Simple self-care techniques, including the importance of rest, time spent with friends and family and the benefits of hobbies and interests.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Isolation and loneliness can affect children and that it is very important for children to discuss their feelings with an adult and seek support. </a:t>
                      </a:r>
                    </a:p>
                  </a:txBody>
                  <a:tcPr/>
                </a:tc>
                <a:extLst>
                  <a:ext uri="{0D108BD9-81ED-4DB2-BD59-A6C34878D82A}">
                    <a16:rowId xmlns:a16="http://schemas.microsoft.com/office/drawing/2014/main" val="657740871"/>
                  </a:ext>
                </a:extLst>
              </a:tr>
              <a:tr h="730411">
                <a:tc>
                  <a:txBody>
                    <a:bodyPr/>
                    <a:lstStyle/>
                    <a:p>
                      <a:r>
                        <a:rPr lang="en-GB" dirty="0"/>
                        <a:t>Family relationships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to recognise if family relationships are making them feel unhappy or unsafe, and how to seek help or advice from others if needed.</a:t>
                      </a:r>
                    </a:p>
                  </a:txBody>
                  <a:tcPr/>
                </a:tc>
                <a:extLst>
                  <a:ext uri="{0D108BD9-81ED-4DB2-BD59-A6C34878D82A}">
                    <a16:rowId xmlns:a16="http://schemas.microsoft.com/office/drawing/2014/main" val="732413241"/>
                  </a:ext>
                </a:extLst>
              </a:tr>
              <a:tr h="730411">
                <a:tc>
                  <a:txBody>
                    <a:bodyPr/>
                    <a:lstStyle/>
                    <a:p>
                      <a:r>
                        <a:rPr lang="en-GB" dirty="0"/>
                        <a:t>School work</a:t>
                      </a:r>
                    </a:p>
                  </a:txBody>
                  <a:tcPr/>
                </a:tc>
                <a:tc>
                  <a:txBody>
                    <a:bodyPr/>
                    <a:lstStyle/>
                    <a:p>
                      <a:r>
                        <a:rPr lang="en-GB" sz="1800" kern="1200" dirty="0">
                          <a:solidFill>
                            <a:schemeClr val="dk1"/>
                          </a:solidFill>
                          <a:effectLst/>
                          <a:latin typeface="+mn-lt"/>
                          <a:ea typeface="+mn-ea"/>
                          <a:cs typeface="+mn-cs"/>
                        </a:rPr>
                        <a:t>The importance of sufficient good quality sleep for good health and that a lack of sleep can affect weight, mood and ability to learn. </a:t>
                      </a:r>
                      <a:endParaRPr lang="en-GB" dirty="0"/>
                    </a:p>
                  </a:txBody>
                  <a:tcPr/>
                </a:tc>
                <a:extLst>
                  <a:ext uri="{0D108BD9-81ED-4DB2-BD59-A6C34878D82A}">
                    <a16:rowId xmlns:a16="http://schemas.microsoft.com/office/drawing/2014/main" val="3976893465"/>
                  </a:ext>
                </a:extLst>
              </a:tr>
              <a:tr h="730411">
                <a:tc>
                  <a:txBody>
                    <a:bodyPr/>
                    <a:lstStyle/>
                    <a:p>
                      <a:r>
                        <a:rPr lang="en-GB" dirty="0"/>
                        <a:t>Bullying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bullying (including cyberbullying) has a negative and often lasting impact on mental wellbeing.</a:t>
                      </a:r>
                    </a:p>
                  </a:txBody>
                  <a:tcPr/>
                </a:tc>
                <a:extLst>
                  <a:ext uri="{0D108BD9-81ED-4DB2-BD59-A6C34878D82A}">
                    <a16:rowId xmlns:a16="http://schemas.microsoft.com/office/drawing/2014/main" val="1316811667"/>
                  </a:ext>
                </a:extLst>
              </a:tr>
            </a:tbl>
          </a:graphicData>
        </a:graphic>
      </p:graphicFrame>
      <p:pic>
        <p:nvPicPr>
          <p:cNvPr id="8" name="Recorded Sound">
            <a:hlinkClick r:id="" action="ppaction://media"/>
            <a:extLst>
              <a:ext uri="{FF2B5EF4-FFF2-40B4-BE49-F238E27FC236}">
                <a16:creationId xmlns:a16="http://schemas.microsoft.com/office/drawing/2014/main" id="{97BAFE9D-549A-4C56-8BC8-2CD369D997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787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37F1D2C2609B4292BE25E1CB5B2182" ma:contentTypeVersion="2" ma:contentTypeDescription="Create a new document." ma:contentTypeScope="" ma:versionID="b513b96be3d6d2a6a5f76095bd167223">
  <xsd:schema xmlns:xsd="http://www.w3.org/2001/XMLSchema" xmlns:xs="http://www.w3.org/2001/XMLSchema" xmlns:p="http://schemas.microsoft.com/office/2006/metadata/properties" xmlns:ns2="6d70f406-89d2-48b5-9b58-d66b8cdf24bd" targetNamespace="http://schemas.microsoft.com/office/2006/metadata/properties" ma:root="true" ma:fieldsID="83a073e12f2c0de47d8d6585f29c8ae2" ns2:_="">
    <xsd:import namespace="6d70f406-89d2-48b5-9b58-d66b8cdf24b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0f406-89d2-48b5-9b58-d66b8cdf2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065C9F-E334-43CE-A6C5-CF40AA7C9846}"/>
</file>

<file path=customXml/itemProps2.xml><?xml version="1.0" encoding="utf-8"?>
<ds:datastoreItem xmlns:ds="http://schemas.openxmlformats.org/officeDocument/2006/customXml" ds:itemID="{9E7174C2-AFFD-448C-9B4B-543BE7B4723B}"/>
</file>

<file path=customXml/itemProps3.xml><?xml version="1.0" encoding="utf-8"?>
<ds:datastoreItem xmlns:ds="http://schemas.openxmlformats.org/officeDocument/2006/customXml" ds:itemID="{CCB39896-E9E6-4C27-802D-1A2D6F0603E4}"/>
</file>

<file path=docProps/app.xml><?xml version="1.0" encoding="utf-8"?>
<Properties xmlns="http://schemas.openxmlformats.org/officeDocument/2006/extended-properties" xmlns:vt="http://schemas.openxmlformats.org/officeDocument/2006/docPropsVTypes">
  <Template/>
  <TotalTime>5472</TotalTime>
  <Words>3279</Words>
  <Application>Microsoft Office PowerPoint</Application>
  <PresentationFormat>Widescreen</PresentationFormat>
  <Paragraphs>214</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Teaching RSHE to safeguard during Covid-19 </vt:lpstr>
      <vt:lpstr>PowerPoint Presentation</vt:lpstr>
      <vt:lpstr>RSHE   </vt:lpstr>
      <vt:lpstr>PowerPoint Presentation</vt:lpstr>
      <vt:lpstr>PowerPoint Presentation</vt:lpstr>
      <vt:lpstr>How has this lockdown impacted children/young people?</vt:lpstr>
      <vt:lpstr>PowerPoint Presentation</vt:lpstr>
      <vt:lpstr>PowerPoint Presentation</vt:lpstr>
      <vt:lpstr>PowerPoint Presentation</vt:lpstr>
      <vt:lpstr>Teaching RSHE with confidence</vt:lpstr>
      <vt:lpstr>PowerPoint Presentation</vt:lpstr>
      <vt:lpstr>Creating a safe learning space</vt:lpstr>
      <vt:lpstr>PowerPoint Presentation</vt:lpstr>
      <vt:lpstr>PowerPoint Presentation</vt:lpstr>
      <vt:lpstr>Ending the lesson</vt:lpstr>
      <vt:lpstr>PowerPoint Presentation</vt:lpstr>
      <vt:lpstr>PowerPoint Presentation</vt:lpstr>
      <vt:lpstr>Teaching about asking for help</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Canning, Lucy</cp:lastModifiedBy>
  <cp:revision>72</cp:revision>
  <dcterms:created xsi:type="dcterms:W3CDTF">2020-09-16T10:43:56Z</dcterms:created>
  <dcterms:modified xsi:type="dcterms:W3CDTF">2021-03-16T06:48:34Z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0x0101002B37F1D2C2609B4292BE25E1CB5B2182</vt:lpwstr>
  </property>
</Properties>
</file>