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71" r:id="rId3"/>
    <p:sldId id="270" r:id="rId4"/>
    <p:sldId id="265"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ron, Beverley" initials="HB" lastIdx="5" clrIdx="0">
    <p:extLst>
      <p:ext uri="{19B8F6BF-5375-455C-9EA6-DF929625EA0E}">
        <p15:presenceInfo xmlns:p15="http://schemas.microsoft.com/office/powerpoint/2012/main" userId="S::dcpbh@norfolk.gov.uk::db0bac43-458a-4764-84e0-34cd7bfe4e21" providerId="AD"/>
      </p:ext>
    </p:extLst>
  </p:cmAuthor>
  <p:cmAuthor id="2" name="Howard, Neil" initials="HN" lastIdx="1" clrIdx="1">
    <p:extLst>
      <p:ext uri="{19B8F6BF-5375-455C-9EA6-DF929625EA0E}">
        <p15:presenceInfo xmlns:p15="http://schemas.microsoft.com/office/powerpoint/2012/main" userId="S::s94nh@norfolk.gov.uk::ba244049-76c1-43c7-a74c-c58bbafcaf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8" autoAdjust="0"/>
    <p:restoredTop sz="86456" autoAdjust="0"/>
  </p:normalViewPr>
  <p:slideViewPr>
    <p:cSldViewPr snapToGrid="0">
      <p:cViewPr varScale="1">
        <p:scale>
          <a:sx n="62" d="100"/>
          <a:sy n="62" d="100"/>
        </p:scale>
        <p:origin x="2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84CAB-D986-48FC-9F9B-674D72BDA066}" type="datetimeFigureOut">
              <a:rPr lang="en-GB" smtClean="0"/>
              <a:t>07/12/2020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3F592-974E-4F7B-A4A8-034001229BC3}" type="slidenum">
              <a:rPr lang="en-GB" smtClean="0"/>
              <a:t>‹#›</a:t>
            </a:fld>
            <a:endParaRPr lang="en-GB"/>
          </a:p>
        </p:txBody>
      </p:sp>
    </p:spTree>
    <p:extLst>
      <p:ext uri="{BB962C8B-B14F-4D97-AF65-F5344CB8AC3E}">
        <p14:creationId xmlns:p14="http://schemas.microsoft.com/office/powerpoint/2010/main" val="2624666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13F592-974E-4F7B-A4A8-034001229BC3}" type="slidenum">
              <a:rPr lang="en-GB" smtClean="0"/>
              <a:t>1</a:t>
            </a:fld>
            <a:endParaRPr lang="en-GB"/>
          </a:p>
        </p:txBody>
      </p:sp>
    </p:spTree>
    <p:extLst>
      <p:ext uri="{BB962C8B-B14F-4D97-AF65-F5344CB8AC3E}">
        <p14:creationId xmlns:p14="http://schemas.microsoft.com/office/powerpoint/2010/main" val="196820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13F592-974E-4F7B-A4A8-034001229BC3}" type="slidenum">
              <a:rPr lang="en-GB" smtClean="0"/>
              <a:t>4</a:t>
            </a:fld>
            <a:endParaRPr lang="en-GB"/>
          </a:p>
        </p:txBody>
      </p:sp>
    </p:spTree>
    <p:extLst>
      <p:ext uri="{BB962C8B-B14F-4D97-AF65-F5344CB8AC3E}">
        <p14:creationId xmlns:p14="http://schemas.microsoft.com/office/powerpoint/2010/main" val="259696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4848B0-531C-491A-805E-7570E76F8DA2}"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44569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848B0-531C-491A-805E-7570E76F8DA2}"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358117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848B0-531C-491A-805E-7570E76F8DA2}"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17856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848B0-531C-491A-805E-7570E76F8DA2}"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241118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4848B0-531C-491A-805E-7570E76F8DA2}" type="datetimeFigureOut">
              <a:rPr lang="en-GB" smtClean="0"/>
              <a:t>07/12/2020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270228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4848B0-531C-491A-805E-7570E76F8DA2}"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243662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848B0-531C-491A-805E-7570E76F8DA2}" type="datetimeFigureOut">
              <a:rPr lang="en-GB" smtClean="0"/>
              <a:t>07/12/2020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332721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4848B0-531C-491A-805E-7570E76F8DA2}" type="datetimeFigureOut">
              <a:rPr lang="en-GB" smtClean="0"/>
              <a:t>07/12/2020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420707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848B0-531C-491A-805E-7570E76F8DA2}" type="datetimeFigureOut">
              <a:rPr lang="en-GB" smtClean="0"/>
              <a:t>07/12/2020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375546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848B0-531C-491A-805E-7570E76F8DA2}"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271226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848B0-531C-491A-805E-7570E76F8DA2}" type="datetimeFigureOut">
              <a:rPr lang="en-GB" smtClean="0"/>
              <a:t>07/12/2020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EB93D3-6976-4D8D-BEEF-29D947DDC4BF}" type="slidenum">
              <a:rPr lang="en-GB" smtClean="0"/>
              <a:t>‹#›</a:t>
            </a:fld>
            <a:endParaRPr lang="en-GB"/>
          </a:p>
        </p:txBody>
      </p:sp>
    </p:spTree>
    <p:extLst>
      <p:ext uri="{BB962C8B-B14F-4D97-AF65-F5344CB8AC3E}">
        <p14:creationId xmlns:p14="http://schemas.microsoft.com/office/powerpoint/2010/main" val="198466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848B0-531C-491A-805E-7570E76F8DA2}" type="datetimeFigureOut">
              <a:rPr lang="en-GB" smtClean="0"/>
              <a:t>07/12/2020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93D3-6976-4D8D-BEEF-29D947DDC4BF}" type="slidenum">
              <a:rPr lang="en-GB" smtClean="0"/>
              <a:t>‹#›</a:t>
            </a:fld>
            <a:endParaRPr lang="en-GB"/>
          </a:p>
        </p:txBody>
      </p:sp>
    </p:spTree>
    <p:extLst>
      <p:ext uri="{BB962C8B-B14F-4D97-AF65-F5344CB8AC3E}">
        <p14:creationId xmlns:p14="http://schemas.microsoft.com/office/powerpoint/2010/main" val="107479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ae.org.uk/" TargetMode="External"/><Relationship Id="rId7" Type="http://schemas.openxmlformats.org/officeDocument/2006/relationships/image" Target="../media/image7.png"/><Relationship Id="rId2" Type="http://schemas.openxmlformats.org/officeDocument/2006/relationships/hyperlink" Target="mailto:equalities@norfolk.gov.uk" TargetMode="External"/><Relationship Id="rId1" Type="http://schemas.openxmlformats.org/officeDocument/2006/relationships/slideLayout" Target="../slideLayouts/slideLayout2.xml"/><Relationship Id="rId6" Type="http://schemas.openxmlformats.org/officeDocument/2006/relationships/hyperlink" Target="https://www.gov.uk/service-manual/helping-people-to-use-your-service/making-your-service-accessible-an-introduction" TargetMode="External"/><Relationship Id="rId5" Type="http://schemas.openxmlformats.org/officeDocument/2006/relationships/hyperlink" Target="https://www.designcouncil.org.uk/what-we-do/built-environment/inclusive-environments" TargetMode="External"/><Relationship Id="rId4" Type="http://schemas.openxmlformats.org/officeDocument/2006/relationships/hyperlink" Target="https://www.accessassociation.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78E00E5-5C44-4E65-9FDB-8D47DBA0E6B6}"/>
              </a:ext>
            </a:extLst>
          </p:cNvPr>
          <p:cNvSpPr>
            <a:spLocks noGrp="1"/>
          </p:cNvSpPr>
          <p:nvPr>
            <p:ph type="ctrTitle"/>
          </p:nvPr>
        </p:nvSpPr>
        <p:spPr>
          <a:xfrm>
            <a:off x="444521" y="590635"/>
            <a:ext cx="6269393" cy="2101070"/>
          </a:xfrm>
        </p:spPr>
        <p:txBody>
          <a:bodyPr anchor="t">
            <a:normAutofit/>
          </a:bodyPr>
          <a:lstStyle/>
          <a:p>
            <a:pPr algn="l"/>
            <a:r>
              <a:rPr lang="en-GB" sz="2300" b="1" dirty="0">
                <a:solidFill>
                  <a:srgbClr val="000000"/>
                </a:solidFill>
                <a:latin typeface="Arial" panose="020B0604020202020204" pitchFamily="34" charset="0"/>
                <a:cs typeface="Arial" panose="020B0604020202020204" pitchFamily="34" charset="0"/>
              </a:rPr>
              <a:t>Norfolk Accessibility Strategy for Schools 2019-2021</a:t>
            </a:r>
            <a:br>
              <a:rPr lang="en-GB" sz="4400" dirty="0">
                <a:solidFill>
                  <a:srgbClr val="000000"/>
                </a:solidFill>
                <a:latin typeface="Arial" panose="020B0604020202020204" pitchFamily="34" charset="0"/>
                <a:cs typeface="Arial" panose="020B0604020202020204" pitchFamily="34" charset="0"/>
              </a:rPr>
            </a:br>
            <a:br>
              <a:rPr lang="en-GB" sz="4400" dirty="0">
                <a:solidFill>
                  <a:srgbClr val="000000"/>
                </a:solidFill>
                <a:latin typeface="Arial" panose="020B0604020202020204" pitchFamily="34" charset="0"/>
                <a:cs typeface="Arial" panose="020B0604020202020204" pitchFamily="34" charset="0"/>
              </a:rPr>
            </a:br>
            <a:endParaRPr lang="en-GB" sz="4400" dirty="0">
              <a:solidFill>
                <a:srgbClr val="000000"/>
              </a:solidFill>
              <a:latin typeface="Arial" panose="020B0604020202020204" pitchFamily="34" charset="0"/>
              <a:cs typeface="Arial" panose="020B0604020202020204" pitchFamily="34" charset="0"/>
            </a:endParaRP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959401EA-39BF-4CEE-A2CD-3BF29DDD2804}"/>
              </a:ext>
            </a:extLst>
          </p:cNvPr>
          <p:cNvSpPr txBox="1"/>
          <p:nvPr/>
        </p:nvSpPr>
        <p:spPr>
          <a:xfrm>
            <a:off x="789292" y="1686886"/>
            <a:ext cx="3889948" cy="2677656"/>
          </a:xfrm>
          <a:prstGeom prst="rect">
            <a:avLst/>
          </a:prstGeom>
          <a:noFill/>
        </p:spPr>
        <p:txBody>
          <a:bodyPr wrap="square" rtlCol="0">
            <a:spAutoFit/>
          </a:bodyPr>
          <a:lstStyle/>
          <a:p>
            <a:r>
              <a:rPr lang="en-GB" sz="4200" b="1" dirty="0">
                <a:solidFill>
                  <a:srgbClr val="000000"/>
                </a:solidFill>
                <a:latin typeface="Arial" panose="020B0604020202020204" pitchFamily="34" charset="0"/>
                <a:cs typeface="Arial" panose="020B0604020202020204" pitchFamily="34" charset="0"/>
              </a:rPr>
              <a:t>A summary of the principles of inclusive design</a:t>
            </a:r>
            <a:endParaRPr lang="en-GB" sz="42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E33C0D2-CD4A-4C32-907B-DD795155E17D}"/>
              </a:ext>
              <a:ext uri="{C183D7F6-B498-43B3-948B-1728B52AA6E4}">
                <adec:decorative xmlns:adec="http://schemas.microsoft.com/office/drawing/2017/decorative" val="1"/>
              </a:ext>
            </a:extLst>
          </p:cNvPr>
          <p:cNvPicPr>
            <a:picLocks noChangeAspect="1"/>
          </p:cNvPicPr>
          <p:nvPr/>
        </p:nvPicPr>
        <p:blipFill rotWithShape="1">
          <a:blip r:embed="rId4"/>
          <a:srcRect l="22634" r="20011"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09411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8D9C5-EF67-4F41-8FD1-E38A55628CD0}"/>
              </a:ext>
            </a:extLst>
          </p:cNvPr>
          <p:cNvSpPr>
            <a:spLocks noGrp="1"/>
          </p:cNvSpPr>
          <p:nvPr>
            <p:ph type="title"/>
          </p:nvPr>
        </p:nvSpPr>
        <p:spPr>
          <a:xfrm>
            <a:off x="838200" y="484094"/>
            <a:ext cx="4468906" cy="1206594"/>
          </a:xfrm>
        </p:spPr>
        <p:txBody>
          <a:bodyPr/>
          <a:lstStyle/>
          <a:p>
            <a:r>
              <a:rPr lang="en-GB" sz="4000" b="1" kern="1200" dirty="0">
                <a:solidFill>
                  <a:srgbClr val="000000"/>
                </a:solidFill>
                <a:effectLst/>
                <a:latin typeface="Calibri Light" panose="020F0302020204030204" pitchFamily="34" charset="0"/>
                <a:ea typeface="+mn-ea"/>
                <a:cs typeface="+mn-cs"/>
              </a:rPr>
              <a:t>Introduction</a:t>
            </a:r>
            <a:endParaRPr lang="en-GB" dirty="0"/>
          </a:p>
        </p:txBody>
      </p:sp>
      <p:sp>
        <p:nvSpPr>
          <p:cNvPr id="4" name="Rectangle 3">
            <a:extLst>
              <a:ext uri="{FF2B5EF4-FFF2-40B4-BE49-F238E27FC236}">
                <a16:creationId xmlns:a16="http://schemas.microsoft.com/office/drawing/2014/main" id="{53C71944-FC41-4E2A-8580-056756BF2B3C}"/>
              </a:ext>
            </a:extLst>
          </p:cNvPr>
          <p:cNvSpPr/>
          <p:nvPr/>
        </p:nvSpPr>
        <p:spPr>
          <a:xfrm>
            <a:off x="804997" y="1408922"/>
            <a:ext cx="4706803" cy="4652051"/>
          </a:xfrm>
          <a:prstGeom prst="rect">
            <a:avLst/>
          </a:prstGeom>
        </p:spPr>
        <p:txBody>
          <a:bodyPr vert="horz" lIns="91440" tIns="45720" rIns="91440" bIns="45720" rtlCol="0" anchor="ctr">
            <a:normAutofit/>
          </a:bodyPr>
          <a:lstStyle/>
          <a:p>
            <a:pPr>
              <a:lnSpc>
                <a:spcPct val="90000"/>
              </a:lnSpc>
              <a:spcAft>
                <a:spcPts val="600"/>
              </a:spcAft>
            </a:pPr>
            <a:r>
              <a:rPr lang="en-US" sz="1600" dirty="0">
                <a:solidFill>
                  <a:srgbClr val="000000"/>
                </a:solidFill>
                <a:latin typeface="Arial" panose="020B0604020202020204" pitchFamily="34" charset="0"/>
                <a:cs typeface="Arial" panose="020B0604020202020204" pitchFamily="34" charset="0"/>
              </a:rPr>
              <a:t>Inclusive design enables and empowers disabled people. It ensures that disabled children and adults can participate fully in life in the school community. </a:t>
            </a:r>
          </a:p>
          <a:p>
            <a:pPr>
              <a:lnSpc>
                <a:spcPct val="90000"/>
              </a:lnSpc>
              <a:spcAft>
                <a:spcPts val="600"/>
              </a:spcAft>
            </a:pPr>
            <a:r>
              <a:rPr lang="en-US" sz="1600" dirty="0">
                <a:solidFill>
                  <a:srgbClr val="000000"/>
                </a:solidFill>
                <a:latin typeface="Arial" panose="020B0604020202020204" pitchFamily="34" charset="0"/>
                <a:cs typeface="Arial" panose="020B0604020202020204" pitchFamily="34" charset="0"/>
              </a:rPr>
              <a:t>The principle of inclusive design should be incorporated into the whole school design – from the buildings and grounds, fixtures, fittings and products within the environment, information and commination technology, the curriculum, teaching and pastoral support.</a:t>
            </a:r>
          </a:p>
          <a:p>
            <a:pPr>
              <a:lnSpc>
                <a:spcPct val="90000"/>
              </a:lnSpc>
              <a:spcAft>
                <a:spcPts val="600"/>
              </a:spcAft>
            </a:pPr>
            <a:r>
              <a:rPr lang="en-US" sz="1600" dirty="0">
                <a:solidFill>
                  <a:srgbClr val="000000"/>
                </a:solidFill>
                <a:latin typeface="Arial" panose="020B0604020202020204" pitchFamily="34" charset="0"/>
                <a:cs typeface="Arial" panose="020B0604020202020204" pitchFamily="34" charset="0"/>
              </a:rPr>
              <a:t>Inclusive school design goes beyond a one-size-ﬁts-all model and should consider addressing any barriers that might deny anyone the ability to fully participate, whether that be children with SEN, disabled staff or visitors. If the physical environment is designed with accessibility at its heart, it enhances the educational experience for all children no matter what their background or circumstances.</a:t>
            </a:r>
          </a:p>
        </p:txBody>
      </p:sp>
      <p:pic>
        <p:nvPicPr>
          <p:cNvPr id="7" name="Picture 6">
            <a:extLst>
              <a:ext uri="{FF2B5EF4-FFF2-40B4-BE49-F238E27FC236}">
                <a16:creationId xmlns:a16="http://schemas.microsoft.com/office/drawing/2014/main" id="{2CEC697E-3387-44D0-8EEF-4E9098E6E861}"/>
              </a:ext>
              <a:ext uri="{C183D7F6-B498-43B3-948B-1728B52AA6E4}">
                <adec:decorative xmlns:adec="http://schemas.microsoft.com/office/drawing/2017/decorative" val="1"/>
              </a:ext>
            </a:extLst>
          </p:cNvPr>
          <p:cNvPicPr>
            <a:picLocks noChangeAspect="1"/>
          </p:cNvPicPr>
          <p:nvPr/>
        </p:nvPicPr>
        <p:blipFill rotWithShape="1">
          <a:blip r:embed="rId2">
            <a:alphaModFix/>
          </a:blip>
          <a:srcRect l="12809" r="34746"/>
          <a:stretch/>
        </p:blipFill>
        <p:spPr>
          <a:xfrm>
            <a:off x="5797543" y="10"/>
            <a:ext cx="6394152" cy="6857990"/>
          </a:xfrm>
          <a:prstGeom prst="rect">
            <a:avLst/>
          </a:prstGeom>
        </p:spPr>
      </p:pic>
    </p:spTree>
    <p:extLst>
      <p:ext uri="{BB962C8B-B14F-4D97-AF65-F5344CB8AC3E}">
        <p14:creationId xmlns:p14="http://schemas.microsoft.com/office/powerpoint/2010/main" val="157693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EA45-D238-4767-B9FF-5C44277716D7}"/>
              </a:ext>
            </a:extLst>
          </p:cNvPr>
          <p:cNvSpPr>
            <a:spLocks noGrp="1"/>
          </p:cNvSpPr>
          <p:nvPr>
            <p:ph type="title"/>
          </p:nvPr>
        </p:nvSpPr>
        <p:spPr>
          <a:xfrm>
            <a:off x="655320" y="365125"/>
            <a:ext cx="5120114" cy="1692794"/>
          </a:xfrm>
        </p:spPr>
        <p:txBody>
          <a:bodyPr>
            <a:normAutofit/>
          </a:bodyPr>
          <a:lstStyle/>
          <a:p>
            <a:r>
              <a:rPr lang="en-GB" b="1" dirty="0">
                <a:latin typeface="Arial" panose="020B0604020202020204" pitchFamily="34" charset="0"/>
                <a:cs typeface="Arial" panose="020B0604020202020204" pitchFamily="34" charset="0"/>
              </a:rPr>
              <a:t>Inclusive design principles</a:t>
            </a:r>
          </a:p>
        </p:txBody>
      </p:sp>
      <p:sp>
        <p:nvSpPr>
          <p:cNvPr id="3" name="Content Placeholder 2">
            <a:extLst>
              <a:ext uri="{FF2B5EF4-FFF2-40B4-BE49-F238E27FC236}">
                <a16:creationId xmlns:a16="http://schemas.microsoft.com/office/drawing/2014/main" id="{2445121B-EE56-4A3D-916D-ABF490077A66}"/>
              </a:ext>
            </a:extLst>
          </p:cNvPr>
          <p:cNvSpPr>
            <a:spLocks noGrp="1"/>
          </p:cNvSpPr>
          <p:nvPr>
            <p:ph idx="1"/>
          </p:nvPr>
        </p:nvSpPr>
        <p:spPr>
          <a:xfrm>
            <a:off x="655321" y="1939636"/>
            <a:ext cx="5120113" cy="4097626"/>
          </a:xfrm>
        </p:spPr>
        <p:txBody>
          <a:bodyPr>
            <a:noAutofit/>
          </a:bodyPr>
          <a:lstStyle/>
          <a:p>
            <a:r>
              <a:rPr lang="en-GB" sz="1500" b="1" dirty="0">
                <a:solidFill>
                  <a:srgbClr val="C15811"/>
                </a:solidFill>
                <a:latin typeface="Arial" panose="020B0604020202020204" pitchFamily="34" charset="0"/>
                <a:cs typeface="Arial" panose="020B0604020202020204" pitchFamily="34" charset="0"/>
              </a:rPr>
              <a:t>Inclusive – </a:t>
            </a:r>
            <a:r>
              <a:rPr lang="en-GB" sz="1500" b="1" dirty="0">
                <a:latin typeface="Arial" panose="020B0604020202020204" pitchFamily="34" charset="0"/>
                <a:cs typeface="Arial" panose="020B0604020202020204" pitchFamily="34" charset="0"/>
              </a:rPr>
              <a:t>so every child and staff member can access the school environment easily and with dignity.</a:t>
            </a:r>
          </a:p>
          <a:p>
            <a:r>
              <a:rPr lang="en-GB" sz="1500" b="1" dirty="0">
                <a:solidFill>
                  <a:srgbClr val="C15811"/>
                </a:solidFill>
                <a:latin typeface="Arial" panose="020B0604020202020204" pitchFamily="34" charset="0"/>
                <a:cs typeface="Arial" panose="020B0604020202020204" pitchFamily="34" charset="0"/>
              </a:rPr>
              <a:t>Responsive – </a:t>
            </a:r>
            <a:r>
              <a:rPr lang="en-GB" sz="1500" b="1" dirty="0">
                <a:latin typeface="Arial" panose="020B0604020202020204" pitchFamily="34" charset="0"/>
                <a:cs typeface="Arial" panose="020B0604020202020204" pitchFamily="34" charset="0"/>
              </a:rPr>
              <a:t>to individual need and what might reasonably be predicted, integrated or offered. </a:t>
            </a:r>
          </a:p>
          <a:p>
            <a:r>
              <a:rPr lang="en-GB" sz="1500" b="1" dirty="0">
                <a:solidFill>
                  <a:srgbClr val="C15811"/>
                </a:solidFill>
                <a:latin typeface="Arial" panose="020B0604020202020204" pitchFamily="34" charset="0"/>
                <a:cs typeface="Arial" panose="020B0604020202020204" pitchFamily="34" charset="0"/>
              </a:rPr>
              <a:t>Flexible – </a:t>
            </a:r>
            <a:r>
              <a:rPr lang="en-GB" sz="1500" b="1" dirty="0">
                <a:latin typeface="Arial" panose="020B0604020202020204" pitchFamily="34" charset="0"/>
                <a:cs typeface="Arial" panose="020B0604020202020204" pitchFamily="34" charset="0"/>
              </a:rPr>
              <a:t>so children and staff can work and use facilities and support in different ways that meet their needs. </a:t>
            </a:r>
          </a:p>
          <a:p>
            <a:r>
              <a:rPr lang="en-GB" sz="1500" b="1" dirty="0">
                <a:solidFill>
                  <a:srgbClr val="C15811"/>
                </a:solidFill>
                <a:latin typeface="Arial" panose="020B0604020202020204" pitchFamily="34" charset="0"/>
                <a:cs typeface="Arial" panose="020B0604020202020204" pitchFamily="34" charset="0"/>
              </a:rPr>
              <a:t>Realistic – </a:t>
            </a:r>
            <a:r>
              <a:rPr lang="en-GB" sz="1500" b="1" dirty="0">
                <a:latin typeface="Arial" panose="020B0604020202020204" pitchFamily="34" charset="0"/>
                <a:cs typeface="Arial" panose="020B0604020202020204" pitchFamily="34" charset="0"/>
              </a:rPr>
              <a:t>offering more than one solution to help balance everyone’s needs and recognising that one solution may not work for all.</a:t>
            </a:r>
          </a:p>
          <a:p>
            <a:r>
              <a:rPr lang="en-GB" sz="1500" b="1" dirty="0">
                <a:solidFill>
                  <a:srgbClr val="C15811"/>
                </a:solidFill>
                <a:latin typeface="Arial" panose="020B0604020202020204" pitchFamily="34" charset="0"/>
                <a:cs typeface="Arial" panose="020B0604020202020204" pitchFamily="34" charset="0"/>
              </a:rPr>
              <a:t>Sustainable – </a:t>
            </a:r>
            <a:r>
              <a:rPr lang="en-GB" sz="1500" b="1" dirty="0">
                <a:latin typeface="Arial" panose="020B0604020202020204" pitchFamily="34" charset="0"/>
                <a:cs typeface="Arial" panose="020B0604020202020204" pitchFamily="34" charset="0"/>
              </a:rPr>
              <a:t>having a school-wide accessibility plan (a statutory requirement under the Equality Act 2010) that sets out what the school is doing to promote accessibility and enables ongoing reflection and improvement on physical and digital accessibility.</a:t>
            </a:r>
            <a:endParaRPr lang="en-GB" sz="1500" dirty="0">
              <a:solidFill>
                <a:schemeClr val="accent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3CB8F20-6683-4BC1-9D49-96DB5FA0DA09}"/>
              </a:ext>
              <a:ext uri="{C183D7F6-B498-43B3-948B-1728B52AA6E4}">
                <adec:decorative xmlns:adec="http://schemas.microsoft.com/office/drawing/2017/decorative" val="1"/>
              </a:ext>
            </a:extLst>
          </p:cNvPr>
          <p:cNvPicPr>
            <a:picLocks noChangeAspect="1"/>
          </p:cNvPicPr>
          <p:nvPr/>
        </p:nvPicPr>
        <p:blipFill rotWithShape="1">
          <a:blip r:embed="rId2"/>
          <a:srcRect l="11372" r="19815" b="-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6274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80387D-7DF1-4868-A763-40FB197FE30A}"/>
              </a:ext>
            </a:extLst>
          </p:cNvPr>
          <p:cNvSpPr>
            <a:spLocks noGrp="1"/>
          </p:cNvSpPr>
          <p:nvPr>
            <p:ph type="title"/>
          </p:nvPr>
        </p:nvSpPr>
        <p:spPr>
          <a:xfrm>
            <a:off x="5479666" y="180205"/>
            <a:ext cx="6191033" cy="1454051"/>
          </a:xfrm>
        </p:spPr>
        <p:txBody>
          <a:bodyPr>
            <a:normAutofit/>
          </a:bodyPr>
          <a:lstStyle/>
          <a:p>
            <a:r>
              <a:rPr lang="en-GB" sz="4000" b="1" dirty="0">
                <a:solidFill>
                  <a:srgbClr val="000000"/>
                </a:solidFill>
                <a:latin typeface="Arial" panose="020B0604020202020204" pitchFamily="34" charset="0"/>
                <a:cs typeface="Arial" panose="020B0604020202020204" pitchFamily="34" charset="0"/>
              </a:rPr>
              <a:t>What is accessibility?</a:t>
            </a:r>
          </a:p>
        </p:txBody>
      </p:sp>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1FAA16CF-6E1A-4954-B30E-338FA267575C}"/>
              </a:ext>
              <a:ext uri="{C183D7F6-B498-43B3-948B-1728B52AA6E4}">
                <adec:decorative xmlns:adec="http://schemas.microsoft.com/office/drawing/2017/decorative" val="1"/>
              </a:ext>
            </a:extLst>
          </p:cNvPr>
          <p:cNvPicPr>
            <a:picLocks noChangeAspect="1"/>
          </p:cNvPicPr>
          <p:nvPr/>
        </p:nvPicPr>
        <p:blipFill rotWithShape="1">
          <a:blip r:embed="rId4">
            <a:alphaModFix/>
          </a:blip>
          <a:srcRect l="6164" r="25522"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5F7AC711-CDF2-4465-9414-D2BF952CFC39}"/>
              </a:ext>
            </a:extLst>
          </p:cNvPr>
          <p:cNvSpPr>
            <a:spLocks noGrp="1"/>
          </p:cNvSpPr>
          <p:nvPr>
            <p:ph idx="1"/>
          </p:nvPr>
        </p:nvSpPr>
        <p:spPr>
          <a:xfrm>
            <a:off x="5350599" y="1304638"/>
            <a:ext cx="6574702" cy="5400962"/>
          </a:xfrm>
        </p:spPr>
        <p:txBody>
          <a:bodyPr anchor="ctr">
            <a:normAutofit/>
          </a:bodyPr>
          <a:lstStyle/>
          <a:p>
            <a:pPr marL="0" indent="0">
              <a:buNone/>
            </a:pPr>
            <a:r>
              <a:rPr lang="en-GB" sz="1600" dirty="0">
                <a:solidFill>
                  <a:srgbClr val="000000"/>
                </a:solidFill>
                <a:latin typeface="Arial" panose="020B0604020202020204" pitchFamily="34" charset="0"/>
                <a:cs typeface="Arial" panose="020B0604020202020204" pitchFamily="34" charset="0"/>
              </a:rPr>
              <a:t>Accessibility is having the ability to approach, reach, enter, understand, communicate with, or use a service, benefit or the environment (whether the physical or virtual environment) on an equal basis to others.</a:t>
            </a:r>
          </a:p>
          <a:p>
            <a:pPr marL="0" indent="0">
              <a:buNone/>
            </a:pPr>
            <a:r>
              <a:rPr lang="en-GB" sz="1600" dirty="0">
                <a:solidFill>
                  <a:srgbClr val="000000"/>
                </a:solidFill>
                <a:latin typeface="Arial" panose="020B0604020202020204" pitchFamily="34" charset="0"/>
                <a:cs typeface="Arial" panose="020B0604020202020204" pitchFamily="34" charset="0"/>
              </a:rPr>
              <a:t>If this is not possible, adjustments should be made to make something as accessible as possible.</a:t>
            </a:r>
          </a:p>
          <a:p>
            <a:endParaRPr lang="en-GB" sz="800" dirty="0">
              <a:solidFill>
                <a:srgbClr val="000000"/>
              </a:solidFill>
              <a:latin typeface="Arial" panose="020B0604020202020204" pitchFamily="34" charset="0"/>
              <a:cs typeface="Arial" panose="020B0604020202020204" pitchFamily="34" charset="0"/>
            </a:endParaRPr>
          </a:p>
          <a:p>
            <a:pPr marL="0" indent="0">
              <a:buNone/>
            </a:pPr>
            <a:r>
              <a:rPr lang="en-GB" sz="1600" dirty="0">
                <a:solidFill>
                  <a:srgbClr val="000000"/>
                </a:solidFill>
                <a:latin typeface="Arial" panose="020B0604020202020204" pitchFamily="34" charset="0"/>
                <a:cs typeface="Arial" panose="020B0604020202020204" pitchFamily="34" charset="0"/>
              </a:rPr>
              <a:t>Accessibility questions to consider:</a:t>
            </a:r>
          </a:p>
          <a:p>
            <a:pPr lvl="1"/>
            <a:r>
              <a:rPr lang="en-GB" sz="1600" b="1" dirty="0">
                <a:solidFill>
                  <a:srgbClr val="000000"/>
                </a:solidFill>
                <a:latin typeface="Arial" panose="020B0604020202020204" pitchFamily="34" charset="0"/>
                <a:cs typeface="Arial" panose="020B0604020202020204" pitchFamily="34" charset="0"/>
              </a:rPr>
              <a:t>Physical access </a:t>
            </a:r>
            <a:r>
              <a:rPr lang="en-GB" sz="1600" dirty="0">
                <a:solidFill>
                  <a:srgbClr val="000000"/>
                </a:solidFill>
                <a:latin typeface="Arial" panose="020B0604020202020204" pitchFamily="34" charset="0"/>
                <a:cs typeface="Arial" panose="020B0604020202020204" pitchFamily="34" charset="0"/>
              </a:rPr>
              <a:t>– how do pupils access and use your buildings, playgrounds, activities, classrooms, lifts and stairs and the physical environment around the school?</a:t>
            </a:r>
          </a:p>
          <a:p>
            <a:pPr lvl="1"/>
            <a:r>
              <a:rPr lang="en-GB" sz="1600" b="1" dirty="0">
                <a:solidFill>
                  <a:srgbClr val="000000"/>
                </a:solidFill>
                <a:latin typeface="Arial" panose="020B0604020202020204" pitchFamily="34" charset="0"/>
                <a:cs typeface="Arial" panose="020B0604020202020204" pitchFamily="34" charset="0"/>
              </a:rPr>
              <a:t>Digital inclusion </a:t>
            </a:r>
            <a:r>
              <a:rPr lang="en-GB" sz="1600" dirty="0">
                <a:solidFill>
                  <a:srgbClr val="000000"/>
                </a:solidFill>
                <a:latin typeface="Arial" panose="020B0604020202020204" pitchFamily="34" charset="0"/>
                <a:cs typeface="Arial" panose="020B0604020202020204" pitchFamily="34" charset="0"/>
              </a:rPr>
              <a:t>– can pupils learn, play and access information digitally, and in different locations with their class peers in a dignified way?</a:t>
            </a:r>
          </a:p>
          <a:p>
            <a:pPr lvl="1"/>
            <a:r>
              <a:rPr lang="en-GB" sz="1600" b="1" dirty="0">
                <a:solidFill>
                  <a:srgbClr val="000000"/>
                </a:solidFill>
                <a:latin typeface="Arial" panose="020B0604020202020204" pitchFamily="34" charset="0"/>
                <a:cs typeface="Arial" panose="020B0604020202020204" pitchFamily="34" charset="0"/>
              </a:rPr>
              <a:t>Accessible information </a:t>
            </a:r>
            <a:r>
              <a:rPr lang="en-GB" sz="1600" dirty="0">
                <a:solidFill>
                  <a:srgbClr val="000000"/>
                </a:solidFill>
                <a:latin typeface="Arial" panose="020B0604020202020204" pitchFamily="34" charset="0"/>
                <a:cs typeface="Arial" panose="020B0604020202020204" pitchFamily="34" charset="0"/>
              </a:rPr>
              <a:t>– does the school offer information, reading options and coursework in accessible formats, both digitally and physically?</a:t>
            </a:r>
          </a:p>
          <a:p>
            <a:pPr lvl="1"/>
            <a:r>
              <a:rPr lang="en-GB" sz="1600" b="1" dirty="0">
                <a:solidFill>
                  <a:srgbClr val="000000"/>
                </a:solidFill>
                <a:latin typeface="Arial" panose="020B0604020202020204" pitchFamily="34" charset="0"/>
                <a:cs typeface="Arial" panose="020B0604020202020204" pitchFamily="34" charset="0"/>
              </a:rPr>
              <a:t>Policy and decision-making processes </a:t>
            </a:r>
            <a:r>
              <a:rPr lang="en-GB" sz="1600" dirty="0">
                <a:solidFill>
                  <a:srgbClr val="000000"/>
                </a:solidFill>
                <a:latin typeface="Arial" panose="020B0604020202020204" pitchFamily="34" charset="0"/>
                <a:cs typeface="Arial" panose="020B0604020202020204" pitchFamily="34" charset="0"/>
              </a:rPr>
              <a:t>– do school and education policies and processes ensure all pupils have the same access to education and opportunities such as extra curriculum activities?</a:t>
            </a:r>
          </a:p>
        </p:txBody>
      </p:sp>
    </p:spTree>
    <p:extLst>
      <p:ext uri="{BB962C8B-B14F-4D97-AF65-F5344CB8AC3E}">
        <p14:creationId xmlns:p14="http://schemas.microsoft.com/office/powerpoint/2010/main" val="189015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DC45890-1BDA-4495-814F-4591C5AB1EA5}"/>
              </a:ext>
            </a:extLst>
          </p:cNvPr>
          <p:cNvSpPr>
            <a:spLocks noGrp="1"/>
          </p:cNvSpPr>
          <p:nvPr>
            <p:ph type="title"/>
          </p:nvPr>
        </p:nvSpPr>
        <p:spPr>
          <a:xfrm>
            <a:off x="452488" y="248975"/>
            <a:ext cx="5393361" cy="1325563"/>
          </a:xfrm>
        </p:spPr>
        <p:txBody>
          <a:bodyPr>
            <a:normAutofit/>
          </a:bodyPr>
          <a:lstStyle/>
          <a:p>
            <a:r>
              <a:rPr lang="en-GB" dirty="0">
                <a:latin typeface="Arial" panose="020B0604020202020204" pitchFamily="34" charset="0"/>
                <a:cs typeface="Arial" panose="020B0604020202020204" pitchFamily="34" charset="0"/>
              </a:rPr>
              <a:t>Further information</a:t>
            </a:r>
          </a:p>
        </p:txBody>
      </p:sp>
      <p:sp>
        <p:nvSpPr>
          <p:cNvPr id="3" name="Content Placeholder 2">
            <a:extLst>
              <a:ext uri="{FF2B5EF4-FFF2-40B4-BE49-F238E27FC236}">
                <a16:creationId xmlns:a16="http://schemas.microsoft.com/office/drawing/2014/main" id="{82A17DB4-11F9-42C9-91D1-43BA87FD3920}"/>
              </a:ext>
            </a:extLst>
          </p:cNvPr>
          <p:cNvSpPr>
            <a:spLocks noGrp="1"/>
          </p:cNvSpPr>
          <p:nvPr>
            <p:ph idx="1"/>
          </p:nvPr>
        </p:nvSpPr>
        <p:spPr>
          <a:xfrm>
            <a:off x="452488" y="1442301"/>
            <a:ext cx="5779074" cy="4734662"/>
          </a:xfrm>
        </p:spPr>
        <p:txBody>
          <a:bodyPr>
            <a:normAutofit lnSpcReduction="10000"/>
          </a:bodyPr>
          <a:lstStyle/>
          <a:p>
            <a:pPr marL="0" lvl="0" indent="0">
              <a:buNone/>
            </a:pPr>
            <a:r>
              <a:rPr lang="en-GB" sz="1400" b="1" dirty="0">
                <a:latin typeface="Arial" panose="020B0604020202020204" pitchFamily="34" charset="0"/>
                <a:cs typeface="Arial" panose="020B0604020202020204" pitchFamily="34" charset="0"/>
              </a:rPr>
              <a:t>For further information contact:</a:t>
            </a:r>
          </a:p>
          <a:p>
            <a:pPr marL="0" lvl="0" indent="0">
              <a:buNone/>
            </a:pPr>
            <a:r>
              <a:rPr lang="en-GB" sz="1400" b="1" dirty="0">
                <a:latin typeface="Arial" panose="020B0604020202020204" pitchFamily="34" charset="0"/>
                <a:cs typeface="Arial" panose="020B0604020202020204" pitchFamily="34" charset="0"/>
              </a:rPr>
              <a:t>Norfolk County Council Equalities Team at</a:t>
            </a:r>
          </a:p>
          <a:p>
            <a:pPr marL="0" lvl="0" indent="0">
              <a:buNone/>
            </a:pPr>
            <a:r>
              <a:rPr lang="en-GB" sz="1400" b="1" dirty="0">
                <a:latin typeface="Arial" panose="020B0604020202020204" pitchFamily="34" charset="0"/>
                <a:cs typeface="Arial" panose="020B0604020202020204" pitchFamily="34" charset="0"/>
                <a:hlinkClick r:id="rId2"/>
              </a:rPr>
              <a:t>equalities@norfolk.gov.uk</a:t>
            </a:r>
            <a:r>
              <a:rPr lang="en-GB" sz="1400" b="1" dirty="0">
                <a:latin typeface="Arial" panose="020B0604020202020204" pitchFamily="34" charset="0"/>
                <a:cs typeface="Arial" panose="020B0604020202020204" pitchFamily="34" charset="0"/>
              </a:rPr>
              <a:t> </a:t>
            </a:r>
          </a:p>
          <a:p>
            <a:pPr marL="0" lvl="0" indent="0">
              <a:buNone/>
            </a:pPr>
            <a:endParaRPr lang="en-GB" sz="1400" b="1" dirty="0">
              <a:latin typeface="Arial" panose="020B0604020202020204" pitchFamily="34" charset="0"/>
              <a:cs typeface="Arial" panose="020B0604020202020204" pitchFamily="34" charset="0"/>
            </a:endParaRPr>
          </a:p>
          <a:p>
            <a:pPr marL="0" lvl="0" indent="0">
              <a:buNone/>
            </a:pPr>
            <a:r>
              <a:rPr lang="en-GB" sz="1400" b="1" dirty="0">
                <a:latin typeface="Arial" panose="020B0604020202020204" pitchFamily="34" charset="0"/>
                <a:cs typeface="Arial" panose="020B0604020202020204" pitchFamily="34" charset="0"/>
              </a:rPr>
              <a:t> Useful websites</a:t>
            </a:r>
          </a:p>
          <a:p>
            <a:pPr lvl="0"/>
            <a:r>
              <a:rPr lang="en-GB" sz="1400" dirty="0">
                <a:latin typeface="Arial" panose="020B0604020202020204" pitchFamily="34" charset="0"/>
                <a:cs typeface="Arial" panose="020B0604020202020204" pitchFamily="34" charset="0"/>
              </a:rPr>
              <a:t>Centre for Accessible Environment offer a range of courses, services and resources around accessibility to the built environment </a:t>
            </a:r>
            <a:r>
              <a:rPr lang="en-GB" sz="14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https://cae.org.uk/</a:t>
            </a:r>
            <a:r>
              <a:rPr lang="en-GB" sz="1400" dirty="0">
                <a:solidFill>
                  <a:srgbClr val="0070C0"/>
                </a:solidFill>
                <a:latin typeface="Arial" panose="020B0604020202020204" pitchFamily="34" charset="0"/>
                <a:cs typeface="Arial" panose="020B0604020202020204" pitchFamily="34" charset="0"/>
              </a:rPr>
              <a:t> </a:t>
            </a:r>
          </a:p>
          <a:p>
            <a:pPr lvl="0"/>
            <a:r>
              <a:rPr lang="en-GB" sz="1400" dirty="0">
                <a:latin typeface="Arial" panose="020B0604020202020204" pitchFamily="34" charset="0"/>
                <a:cs typeface="Arial" panose="020B0604020202020204" pitchFamily="34" charset="0"/>
              </a:rPr>
              <a:t>Access Association is a national membership organisation that offers access to online resources, e-bulletins and regional meetings that members can access. Cost is around £80 a year. </a:t>
            </a:r>
            <a:r>
              <a:rPr lang="en-GB" sz="14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https://www.accessassociation.co.uk/</a:t>
            </a:r>
            <a:r>
              <a:rPr lang="en-GB" sz="1400" dirty="0">
                <a:solidFill>
                  <a:srgbClr val="0070C0"/>
                </a:solidFill>
                <a:latin typeface="Arial" panose="020B0604020202020204" pitchFamily="34" charset="0"/>
                <a:cs typeface="Arial" panose="020B0604020202020204" pitchFamily="34" charset="0"/>
              </a:rPr>
              <a:t> </a:t>
            </a:r>
          </a:p>
          <a:p>
            <a:pPr lvl="0"/>
            <a:r>
              <a:rPr lang="en-GB" sz="1400" dirty="0">
                <a:latin typeface="Arial" panose="020B0604020202020204" pitchFamily="34" charset="0"/>
                <a:cs typeface="Arial" panose="020B0604020202020204" pitchFamily="34" charset="0"/>
              </a:rPr>
              <a:t>The Design Council offers a range of online resources and a free e-learning on inclusive design             </a:t>
            </a:r>
            <a:r>
              <a:rPr lang="en-GB" sz="14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https://www.designcouncil.org.uk/what-we-do/built-environment/inclusive-environments</a:t>
            </a:r>
            <a:r>
              <a:rPr lang="en-GB" sz="1400" u="sng" dirty="0">
                <a:solidFill>
                  <a:srgbClr val="0070C0"/>
                </a:solidFill>
                <a:latin typeface="Arial" panose="020B0604020202020204" pitchFamily="34" charset="0"/>
                <a:cs typeface="Arial" panose="020B0604020202020204" pitchFamily="34" charset="0"/>
              </a:rPr>
              <a:t> </a:t>
            </a:r>
            <a:r>
              <a:rPr lang="en-GB" sz="1400" dirty="0">
                <a:solidFill>
                  <a:srgbClr val="0070C0"/>
                </a:solidFill>
                <a:latin typeface="Arial" panose="020B0604020202020204" pitchFamily="34" charset="0"/>
                <a:cs typeface="Arial" panose="020B0604020202020204" pitchFamily="34" charset="0"/>
              </a:rPr>
              <a:t> </a:t>
            </a:r>
          </a:p>
          <a:p>
            <a:pPr lvl="0"/>
            <a:r>
              <a:rPr lang="en-GB" sz="1400" dirty="0">
                <a:latin typeface="Arial" panose="020B0604020202020204" pitchFamily="34" charset="0"/>
                <a:cs typeface="Arial" panose="020B0604020202020204" pitchFamily="34" charset="0"/>
              </a:rPr>
              <a:t>Making your Digital Environment accessible </a:t>
            </a:r>
            <a:r>
              <a:rPr lang="en-GB" sz="1400" dirty="0">
                <a:latin typeface="Arial" panose="020B0604020202020204" pitchFamily="34" charset="0"/>
                <a:cs typeface="Arial" panose="020B0604020202020204" pitchFamily="34" charset="0"/>
                <a:hlinkClick r:id="rId6"/>
              </a:rPr>
              <a:t>https://www.gov.uk/service-manual/helping-people-to-use-your-service/making-your-service-accessible-an-introduction</a:t>
            </a:r>
            <a:r>
              <a:rPr lang="en-GB" sz="1400" dirty="0">
                <a:latin typeface="Arial" panose="020B0604020202020204" pitchFamily="34" charset="0"/>
                <a:cs typeface="Arial" panose="020B0604020202020204" pitchFamily="34" charset="0"/>
              </a:rPr>
              <a:t> </a:t>
            </a:r>
          </a:p>
          <a:p>
            <a:pPr>
              <a:spcAft>
                <a:spcPts val="600"/>
              </a:spcAft>
            </a:pPr>
            <a:endParaRPr lang="en-US" sz="1100" dirty="0"/>
          </a:p>
          <a:p>
            <a:pPr>
              <a:spcAft>
                <a:spcPts val="600"/>
              </a:spcAft>
            </a:pPr>
            <a:endParaRPr lang="en-US" sz="1100" dirty="0"/>
          </a:p>
        </p:txBody>
      </p:sp>
      <p:pic>
        <p:nvPicPr>
          <p:cNvPr id="4" name="Picture 3">
            <a:extLst>
              <a:ext uri="{FF2B5EF4-FFF2-40B4-BE49-F238E27FC236}">
                <a16:creationId xmlns:a16="http://schemas.microsoft.com/office/drawing/2014/main" id="{1C9F4139-BF02-4388-97D1-3D324CF1362F}"/>
              </a:ext>
              <a:ext uri="{C183D7F6-B498-43B3-948B-1728B52AA6E4}">
                <adec:decorative xmlns:adec="http://schemas.microsoft.com/office/drawing/2017/decorative" val="1"/>
              </a:ext>
            </a:extLst>
          </p:cNvPr>
          <p:cNvPicPr>
            <a:picLocks noChangeAspect="1"/>
          </p:cNvPicPr>
          <p:nvPr/>
        </p:nvPicPr>
        <p:blipFill rotWithShape="1">
          <a:blip r:embed="rId7"/>
          <a:srcRect t="4431" r="3" b="232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4" name="Arc 2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2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759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585</Words>
  <Application>Microsoft Office PowerPoint</Application>
  <PresentationFormat>Widescreen</PresentationFormat>
  <Paragraphs>33</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Norfolk Accessibility Strategy for Schools 2019-2021  </vt:lpstr>
      <vt:lpstr>Introduction</vt:lpstr>
      <vt:lpstr>Inclusive design principles</vt:lpstr>
      <vt:lpstr>What is accessibility?</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Inclusive Design in schools</dc:title>
  <dc:creator>Howard, Neil</dc:creator>
  <cp:lastModifiedBy>Harding, Deborah</cp:lastModifiedBy>
  <cp:revision>20</cp:revision>
  <dcterms:created xsi:type="dcterms:W3CDTF">2020-10-21T08:56:19Z</dcterms:created>
  <dcterms:modified xsi:type="dcterms:W3CDTF">2020-12-07T16:17:01Z</dcterms:modified>
  <cp:category>Norfolk Accessibility Strategy for Schools 2019-2021</cp:category>
</cp:coreProperties>
</file>