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3" r:id="rId6"/>
    <p:sldMasterId id="2147483695" r:id="rId7"/>
    <p:sldMasterId id="2147483707" r:id="rId8"/>
  </p:sldMasterIdLst>
  <p:notesMasterIdLst>
    <p:notesMasterId r:id="rId26"/>
  </p:notesMasterIdLst>
  <p:sldIdLst>
    <p:sldId id="670" r:id="rId9"/>
    <p:sldId id="2476" r:id="rId10"/>
    <p:sldId id="2494" r:id="rId11"/>
    <p:sldId id="2495" r:id="rId12"/>
    <p:sldId id="998" r:id="rId13"/>
    <p:sldId id="283" r:id="rId14"/>
    <p:sldId id="2497" r:id="rId15"/>
    <p:sldId id="2481" r:id="rId16"/>
    <p:sldId id="2498" r:id="rId17"/>
    <p:sldId id="2499" r:id="rId18"/>
    <p:sldId id="2487" r:id="rId19"/>
    <p:sldId id="2496" r:id="rId20"/>
    <p:sldId id="2456" r:id="rId21"/>
    <p:sldId id="2478" r:id="rId22"/>
    <p:sldId id="2479" r:id="rId23"/>
    <p:sldId id="2453" r:id="rId24"/>
    <p:sldId id="24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34E68-D3E6-4B41-8627-BBDF4DFE45AD}" v="78" dt="2024-10-24T09:06:16.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259" autoAdjust="0"/>
  </p:normalViewPr>
  <p:slideViewPr>
    <p:cSldViewPr snapToGrid="0">
      <p:cViewPr varScale="1">
        <p:scale>
          <a:sx n="89" d="100"/>
          <a:sy n="89" d="100"/>
        </p:scale>
        <p:origin x="660"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E9534E68-D3E6-4B41-8627-BBDF4DFE45AD}"/>
    <pc:docChg chg="undo custSel addSld delSld modSld sldOrd">
      <pc:chgData name="Katie Griffiths" userId="8052fe13-d8ea-46d2-ae6a-a71c37f0d8fb" providerId="ADAL" clId="{E9534E68-D3E6-4B41-8627-BBDF4DFE45AD}" dt="2024-10-24T09:24:06.263" v="7407"/>
      <pc:docMkLst>
        <pc:docMk/>
      </pc:docMkLst>
      <pc:sldChg chg="modSp mod">
        <pc:chgData name="Katie Griffiths" userId="8052fe13-d8ea-46d2-ae6a-a71c37f0d8fb" providerId="ADAL" clId="{E9534E68-D3E6-4B41-8627-BBDF4DFE45AD}" dt="2024-10-24T07:47:46.625" v="1540" actId="207"/>
        <pc:sldMkLst>
          <pc:docMk/>
          <pc:sldMk cId="2438461114" sldId="283"/>
        </pc:sldMkLst>
        <pc:spChg chg="mod">
          <ac:chgData name="Katie Griffiths" userId="8052fe13-d8ea-46d2-ae6a-a71c37f0d8fb" providerId="ADAL" clId="{E9534E68-D3E6-4B41-8627-BBDF4DFE45AD}" dt="2024-10-24T07:47:38.384" v="1538" actId="207"/>
          <ac:spMkLst>
            <pc:docMk/>
            <pc:sldMk cId="2438461114" sldId="283"/>
            <ac:spMk id="4" creationId="{08DB8BBA-882B-A179-B140-54D32712B06D}"/>
          </ac:spMkLst>
        </pc:spChg>
        <pc:spChg chg="mod">
          <ac:chgData name="Katie Griffiths" userId="8052fe13-d8ea-46d2-ae6a-a71c37f0d8fb" providerId="ADAL" clId="{E9534E68-D3E6-4B41-8627-BBDF4DFE45AD}" dt="2024-10-24T07:47:19.889" v="1534" actId="207"/>
          <ac:spMkLst>
            <pc:docMk/>
            <pc:sldMk cId="2438461114" sldId="283"/>
            <ac:spMk id="6" creationId="{A0DE2C8C-252A-6421-14F1-02BF41B5D089}"/>
          </ac:spMkLst>
        </pc:spChg>
        <pc:spChg chg="mod">
          <ac:chgData name="Katie Griffiths" userId="8052fe13-d8ea-46d2-ae6a-a71c37f0d8fb" providerId="ADAL" clId="{E9534E68-D3E6-4B41-8627-BBDF4DFE45AD}" dt="2024-10-24T07:47:46.625" v="1540" actId="207"/>
          <ac:spMkLst>
            <pc:docMk/>
            <pc:sldMk cId="2438461114" sldId="283"/>
            <ac:spMk id="7" creationId="{4E5970DD-CF61-0682-3743-E1FF98CF4771}"/>
          </ac:spMkLst>
        </pc:spChg>
        <pc:spChg chg="mod">
          <ac:chgData name="Katie Griffiths" userId="8052fe13-d8ea-46d2-ae6a-a71c37f0d8fb" providerId="ADAL" clId="{E9534E68-D3E6-4B41-8627-BBDF4DFE45AD}" dt="2024-10-24T07:47:28.845" v="1536" actId="207"/>
          <ac:spMkLst>
            <pc:docMk/>
            <pc:sldMk cId="2438461114" sldId="283"/>
            <ac:spMk id="8" creationId="{7EB5A10F-7C33-1007-55CE-5CCA312E0917}"/>
          </ac:spMkLst>
        </pc:spChg>
      </pc:sldChg>
      <pc:sldChg chg="del">
        <pc:chgData name="Katie Griffiths" userId="8052fe13-d8ea-46d2-ae6a-a71c37f0d8fb" providerId="ADAL" clId="{E9534E68-D3E6-4B41-8627-BBDF4DFE45AD}" dt="2024-10-23T15:24:10.333" v="44" actId="47"/>
        <pc:sldMkLst>
          <pc:docMk/>
          <pc:sldMk cId="3386684973" sldId="292"/>
        </pc:sldMkLst>
      </pc:sldChg>
      <pc:sldChg chg="del">
        <pc:chgData name="Katie Griffiths" userId="8052fe13-d8ea-46d2-ae6a-a71c37f0d8fb" providerId="ADAL" clId="{E9534E68-D3E6-4B41-8627-BBDF4DFE45AD}" dt="2024-10-23T15:24:05.741" v="43" actId="47"/>
        <pc:sldMkLst>
          <pc:docMk/>
          <pc:sldMk cId="3301454246" sldId="299"/>
        </pc:sldMkLst>
      </pc:sldChg>
      <pc:sldChg chg="modSp mod">
        <pc:chgData name="Katie Griffiths" userId="8052fe13-d8ea-46d2-ae6a-a71c37f0d8fb" providerId="ADAL" clId="{E9534E68-D3E6-4B41-8627-BBDF4DFE45AD}" dt="2024-10-23T15:31:28.603" v="102" actId="1076"/>
        <pc:sldMkLst>
          <pc:docMk/>
          <pc:sldMk cId="505060041" sldId="998"/>
        </pc:sldMkLst>
        <pc:spChg chg="mod">
          <ac:chgData name="Katie Griffiths" userId="8052fe13-d8ea-46d2-ae6a-a71c37f0d8fb" providerId="ADAL" clId="{E9534E68-D3E6-4B41-8627-BBDF4DFE45AD}" dt="2024-10-23T15:30:20.786" v="85" actId="20577"/>
          <ac:spMkLst>
            <pc:docMk/>
            <pc:sldMk cId="505060041" sldId="998"/>
            <ac:spMk id="2" creationId="{45A2170C-D5D2-1171-B1E5-2531FDF1B790}"/>
          </ac:spMkLst>
        </pc:spChg>
        <pc:spChg chg="mod">
          <ac:chgData name="Katie Griffiths" userId="8052fe13-d8ea-46d2-ae6a-a71c37f0d8fb" providerId="ADAL" clId="{E9534E68-D3E6-4B41-8627-BBDF4DFE45AD}" dt="2024-10-23T15:31:28.603" v="102" actId="1076"/>
          <ac:spMkLst>
            <pc:docMk/>
            <pc:sldMk cId="505060041" sldId="998"/>
            <ac:spMk id="6" creationId="{1A7016B3-34D1-F01B-FBDB-70EB79758FF0}"/>
          </ac:spMkLst>
        </pc:spChg>
      </pc:sldChg>
      <pc:sldChg chg="modSp mod">
        <pc:chgData name="Katie Griffiths" userId="8052fe13-d8ea-46d2-ae6a-a71c37f0d8fb" providerId="ADAL" clId="{E9534E68-D3E6-4B41-8627-BBDF4DFE45AD}" dt="2024-10-23T15:24:24.139" v="47" actId="20577"/>
        <pc:sldMkLst>
          <pc:docMk/>
          <pc:sldMk cId="1535025974" sldId="2453"/>
        </pc:sldMkLst>
        <pc:spChg chg="mod">
          <ac:chgData name="Katie Griffiths" userId="8052fe13-d8ea-46d2-ae6a-a71c37f0d8fb" providerId="ADAL" clId="{E9534E68-D3E6-4B41-8627-BBDF4DFE45AD}" dt="2024-10-23T15:24:24.139" v="47" actId="20577"/>
          <ac:spMkLst>
            <pc:docMk/>
            <pc:sldMk cId="1535025974" sldId="2453"/>
            <ac:spMk id="10" creationId="{63A80450-4D4D-5888-8186-75708468B46E}"/>
          </ac:spMkLst>
        </pc:spChg>
      </pc:sldChg>
      <pc:sldChg chg="ord">
        <pc:chgData name="Katie Griffiths" userId="8052fe13-d8ea-46d2-ae6a-a71c37f0d8fb" providerId="ADAL" clId="{E9534E68-D3E6-4B41-8627-BBDF4DFE45AD}" dt="2024-10-23T15:24:04.420" v="42"/>
        <pc:sldMkLst>
          <pc:docMk/>
          <pc:sldMk cId="3703743012" sldId="2456"/>
        </pc:sldMkLst>
      </pc:sldChg>
      <pc:sldChg chg="del">
        <pc:chgData name="Katie Griffiths" userId="8052fe13-d8ea-46d2-ae6a-a71c37f0d8fb" providerId="ADAL" clId="{E9534E68-D3E6-4B41-8627-BBDF4DFE45AD}" dt="2024-10-23T15:59:35.980" v="535" actId="47"/>
        <pc:sldMkLst>
          <pc:docMk/>
          <pc:sldMk cId="2843699747" sldId="2480"/>
        </pc:sldMkLst>
      </pc:sldChg>
      <pc:sldChg chg="addSp delSp modSp mod ord modNotesTx">
        <pc:chgData name="Katie Griffiths" userId="8052fe13-d8ea-46d2-ae6a-a71c37f0d8fb" providerId="ADAL" clId="{E9534E68-D3E6-4B41-8627-BBDF4DFE45AD}" dt="2024-10-24T09:05:56.785" v="5294" actId="1076"/>
        <pc:sldMkLst>
          <pc:docMk/>
          <pc:sldMk cId="1383498860" sldId="2481"/>
        </pc:sldMkLst>
        <pc:spChg chg="del mod">
          <ac:chgData name="Katie Griffiths" userId="8052fe13-d8ea-46d2-ae6a-a71c37f0d8fb" providerId="ADAL" clId="{E9534E68-D3E6-4B41-8627-BBDF4DFE45AD}" dt="2024-10-24T07:59:37.295" v="1543" actId="478"/>
          <ac:spMkLst>
            <pc:docMk/>
            <pc:sldMk cId="1383498860" sldId="2481"/>
            <ac:spMk id="2" creationId="{45A2170C-D5D2-1171-B1E5-2531FDF1B790}"/>
          </ac:spMkLst>
        </pc:spChg>
        <pc:spChg chg="del mod">
          <ac:chgData name="Katie Griffiths" userId="8052fe13-d8ea-46d2-ae6a-a71c37f0d8fb" providerId="ADAL" clId="{E9534E68-D3E6-4B41-8627-BBDF4DFE45AD}" dt="2024-10-24T07:59:43.291" v="1544" actId="478"/>
          <ac:spMkLst>
            <pc:docMk/>
            <pc:sldMk cId="1383498860" sldId="2481"/>
            <ac:spMk id="6" creationId="{1A7016B3-34D1-F01B-FBDB-70EB79758FF0}"/>
          </ac:spMkLst>
        </pc:spChg>
        <pc:spChg chg="add del mod">
          <ac:chgData name="Katie Griffiths" userId="8052fe13-d8ea-46d2-ae6a-a71c37f0d8fb" providerId="ADAL" clId="{E9534E68-D3E6-4B41-8627-BBDF4DFE45AD}" dt="2024-10-24T07:59:45.637" v="1545" actId="478"/>
          <ac:spMkLst>
            <pc:docMk/>
            <pc:sldMk cId="1383498860" sldId="2481"/>
            <ac:spMk id="7" creationId="{86C744DA-5084-BC7F-53FC-0648AAFA4EB9}"/>
          </ac:spMkLst>
        </pc:spChg>
        <pc:spChg chg="add mod">
          <ac:chgData name="Katie Griffiths" userId="8052fe13-d8ea-46d2-ae6a-a71c37f0d8fb" providerId="ADAL" clId="{E9534E68-D3E6-4B41-8627-BBDF4DFE45AD}" dt="2024-10-24T09:05:56.785" v="5294" actId="1076"/>
          <ac:spMkLst>
            <pc:docMk/>
            <pc:sldMk cId="1383498860" sldId="2481"/>
            <ac:spMk id="12" creationId="{2B15201C-9088-5F2C-BBD3-4F1FD4D25057}"/>
          </ac:spMkLst>
        </pc:spChg>
        <pc:graphicFrameChg chg="add mod modGraphic">
          <ac:chgData name="Katie Griffiths" userId="8052fe13-d8ea-46d2-ae6a-a71c37f0d8fb" providerId="ADAL" clId="{E9534E68-D3E6-4B41-8627-BBDF4DFE45AD}" dt="2024-10-24T09:01:58.201" v="5162" actId="14100"/>
          <ac:graphicFrameMkLst>
            <pc:docMk/>
            <pc:sldMk cId="1383498860" sldId="2481"/>
            <ac:graphicFrameMk id="8" creationId="{840119E5-4F90-E501-FA36-2882CE52F66F}"/>
          </ac:graphicFrameMkLst>
        </pc:graphicFrameChg>
        <pc:graphicFrameChg chg="add mod modGraphic">
          <ac:chgData name="Katie Griffiths" userId="8052fe13-d8ea-46d2-ae6a-a71c37f0d8fb" providerId="ADAL" clId="{E9534E68-D3E6-4B41-8627-BBDF4DFE45AD}" dt="2024-10-24T09:02:08.233" v="5164" actId="14100"/>
          <ac:graphicFrameMkLst>
            <pc:docMk/>
            <pc:sldMk cId="1383498860" sldId="2481"/>
            <ac:graphicFrameMk id="9" creationId="{720DE78F-4D62-81A9-CE22-90D0E3C2ED6C}"/>
          </ac:graphicFrameMkLst>
        </pc:graphicFrameChg>
        <pc:graphicFrameChg chg="add del mod modGraphic">
          <ac:chgData name="Katie Griffiths" userId="8052fe13-d8ea-46d2-ae6a-a71c37f0d8fb" providerId="ADAL" clId="{E9534E68-D3E6-4B41-8627-BBDF4DFE45AD}" dt="2024-10-24T09:01:23.304" v="5153" actId="478"/>
          <ac:graphicFrameMkLst>
            <pc:docMk/>
            <pc:sldMk cId="1383498860" sldId="2481"/>
            <ac:graphicFrameMk id="11" creationId="{107BA4FF-3FD0-6637-DFA3-195D6AC8ECF4}"/>
          </ac:graphicFrameMkLst>
        </pc:graphicFrameChg>
        <pc:picChg chg="del">
          <ac:chgData name="Katie Griffiths" userId="8052fe13-d8ea-46d2-ae6a-a71c37f0d8fb" providerId="ADAL" clId="{E9534E68-D3E6-4B41-8627-BBDF4DFE45AD}" dt="2024-10-24T08:42:43.919" v="3781" actId="478"/>
          <ac:picMkLst>
            <pc:docMk/>
            <pc:sldMk cId="1383498860" sldId="2481"/>
            <ac:picMk id="3" creationId="{917F0658-2358-D405-5357-5AC75C8FC867}"/>
          </ac:picMkLst>
        </pc:picChg>
        <pc:picChg chg="del">
          <ac:chgData name="Katie Griffiths" userId="8052fe13-d8ea-46d2-ae6a-a71c37f0d8fb" providerId="ADAL" clId="{E9534E68-D3E6-4B41-8627-BBDF4DFE45AD}" dt="2024-10-24T08:42:45.176" v="3782" actId="478"/>
          <ac:picMkLst>
            <pc:docMk/>
            <pc:sldMk cId="1383498860" sldId="2481"/>
            <ac:picMk id="4" creationId="{1FB34025-E7D2-BDE0-DA05-49FB0144AA57}"/>
          </ac:picMkLst>
        </pc:picChg>
        <pc:picChg chg="del">
          <ac:chgData name="Katie Griffiths" userId="8052fe13-d8ea-46d2-ae6a-a71c37f0d8fb" providerId="ADAL" clId="{E9534E68-D3E6-4B41-8627-BBDF4DFE45AD}" dt="2024-10-24T08:42:42.353" v="3780" actId="478"/>
          <ac:picMkLst>
            <pc:docMk/>
            <pc:sldMk cId="1383498860" sldId="2481"/>
            <ac:picMk id="10" creationId="{1625FBC1-D0F3-AA66-4A0A-90821FEEC1AD}"/>
          </ac:picMkLst>
        </pc:picChg>
      </pc:sldChg>
      <pc:sldChg chg="del">
        <pc:chgData name="Katie Griffiths" userId="8052fe13-d8ea-46d2-ae6a-a71c37f0d8fb" providerId="ADAL" clId="{E9534E68-D3E6-4B41-8627-BBDF4DFE45AD}" dt="2024-10-23T15:59:38.104" v="537" actId="47"/>
        <pc:sldMkLst>
          <pc:docMk/>
          <pc:sldMk cId="893126536" sldId="2482"/>
        </pc:sldMkLst>
      </pc:sldChg>
      <pc:sldChg chg="del">
        <pc:chgData name="Katie Griffiths" userId="8052fe13-d8ea-46d2-ae6a-a71c37f0d8fb" providerId="ADAL" clId="{E9534E68-D3E6-4B41-8627-BBDF4DFE45AD}" dt="2024-10-23T15:59:36.800" v="536" actId="47"/>
        <pc:sldMkLst>
          <pc:docMk/>
          <pc:sldMk cId="4104394480" sldId="2483"/>
        </pc:sldMkLst>
      </pc:sldChg>
      <pc:sldChg chg="del">
        <pc:chgData name="Katie Griffiths" userId="8052fe13-d8ea-46d2-ae6a-a71c37f0d8fb" providerId="ADAL" clId="{E9534E68-D3E6-4B41-8627-BBDF4DFE45AD}" dt="2024-10-23T15:59:30.292" v="533" actId="47"/>
        <pc:sldMkLst>
          <pc:docMk/>
          <pc:sldMk cId="3422522917" sldId="2484"/>
        </pc:sldMkLst>
      </pc:sldChg>
      <pc:sldChg chg="del">
        <pc:chgData name="Katie Griffiths" userId="8052fe13-d8ea-46d2-ae6a-a71c37f0d8fb" providerId="ADAL" clId="{E9534E68-D3E6-4B41-8627-BBDF4DFE45AD}" dt="2024-10-23T15:59:34.846" v="534" actId="47"/>
        <pc:sldMkLst>
          <pc:docMk/>
          <pc:sldMk cId="74203315" sldId="2485"/>
        </pc:sldMkLst>
      </pc:sldChg>
      <pc:sldChg chg="addSp delSp modSp mod modClrScheme chgLayout">
        <pc:chgData name="Katie Griffiths" userId="8052fe13-d8ea-46d2-ae6a-a71c37f0d8fb" providerId="ADAL" clId="{E9534E68-D3E6-4B41-8627-BBDF4DFE45AD}" dt="2024-10-24T07:41:47.172" v="1092" actId="1076"/>
        <pc:sldMkLst>
          <pc:docMk/>
          <pc:sldMk cId="1503375255" sldId="2487"/>
        </pc:sldMkLst>
        <pc:spChg chg="add mod">
          <ac:chgData name="Katie Griffiths" userId="8052fe13-d8ea-46d2-ae6a-a71c37f0d8fb" providerId="ADAL" clId="{E9534E68-D3E6-4B41-8627-BBDF4DFE45AD}" dt="2024-10-24T07:41:08.178" v="1086" actId="2711"/>
          <ac:spMkLst>
            <pc:docMk/>
            <pc:sldMk cId="1503375255" sldId="2487"/>
            <ac:spMk id="3" creationId="{A2A13542-2384-7426-9187-9ACEE7E54801}"/>
          </ac:spMkLst>
        </pc:spChg>
        <pc:spChg chg="add mod">
          <ac:chgData name="Katie Griffiths" userId="8052fe13-d8ea-46d2-ae6a-a71c37f0d8fb" providerId="ADAL" clId="{E9534E68-D3E6-4B41-8627-BBDF4DFE45AD}" dt="2024-10-24T07:41:47.172" v="1092" actId="1076"/>
          <ac:spMkLst>
            <pc:docMk/>
            <pc:sldMk cId="1503375255" sldId="2487"/>
            <ac:spMk id="4" creationId="{FD445C1D-037C-E3C3-960A-F8740412F9BF}"/>
          </ac:spMkLst>
        </pc:spChg>
        <pc:spChg chg="add mod">
          <ac:chgData name="Katie Griffiths" userId="8052fe13-d8ea-46d2-ae6a-a71c37f0d8fb" providerId="ADAL" clId="{E9534E68-D3E6-4B41-8627-BBDF4DFE45AD}" dt="2024-10-24T07:40:28.527" v="1083" actId="207"/>
          <ac:spMkLst>
            <pc:docMk/>
            <pc:sldMk cId="1503375255" sldId="2487"/>
            <ac:spMk id="7" creationId="{9E317B5A-4FF6-1AE2-DE4B-10C1D0D8B694}"/>
          </ac:spMkLst>
        </pc:spChg>
        <pc:spChg chg="add del mod">
          <ac:chgData name="Katie Griffiths" userId="8052fe13-d8ea-46d2-ae6a-a71c37f0d8fb" providerId="ADAL" clId="{E9534E68-D3E6-4B41-8627-BBDF4DFE45AD}" dt="2024-10-24T07:40:03.540" v="1021"/>
          <ac:spMkLst>
            <pc:docMk/>
            <pc:sldMk cId="1503375255" sldId="2487"/>
            <ac:spMk id="9" creationId="{78AD45BF-3E6F-F14B-D263-90FF8FD9E9AF}"/>
          </ac:spMkLst>
        </pc:spChg>
        <pc:picChg chg="mod">
          <ac:chgData name="Katie Griffiths" userId="8052fe13-d8ea-46d2-ae6a-a71c37f0d8fb" providerId="ADAL" clId="{E9534E68-D3E6-4B41-8627-BBDF4DFE45AD}" dt="2024-10-24T07:35:31.047" v="657" actId="26606"/>
          <ac:picMkLst>
            <pc:docMk/>
            <pc:sldMk cId="1503375255" sldId="2487"/>
            <ac:picMk id="2" creationId="{77F0D307-0335-4DCC-AD37-88474CEE34B0}"/>
          </ac:picMkLst>
        </pc:picChg>
      </pc:sldChg>
      <pc:sldChg chg="modSp modNotesTx">
        <pc:chgData name="Katie Griffiths" userId="8052fe13-d8ea-46d2-ae6a-a71c37f0d8fb" providerId="ADAL" clId="{E9534E68-D3E6-4B41-8627-BBDF4DFE45AD}" dt="2024-10-23T15:59:08.468" v="531"/>
        <pc:sldMkLst>
          <pc:docMk/>
          <pc:sldMk cId="2314627036" sldId="2494"/>
        </pc:sldMkLst>
        <pc:spChg chg="mod">
          <ac:chgData name="Katie Griffiths" userId="8052fe13-d8ea-46d2-ae6a-a71c37f0d8fb" providerId="ADAL" clId="{E9534E68-D3E6-4B41-8627-BBDF4DFE45AD}" dt="2024-10-23T15:50:17.533" v="110" actId="255"/>
          <ac:spMkLst>
            <pc:docMk/>
            <pc:sldMk cId="2314627036" sldId="2494"/>
            <ac:spMk id="10" creationId="{B3DA3833-DF4F-9D3C-3086-4DF0B6F6C327}"/>
          </ac:spMkLst>
        </pc:spChg>
      </pc:sldChg>
      <pc:sldChg chg="modSp mod ord modNotesTx">
        <pc:chgData name="Katie Griffiths" userId="8052fe13-d8ea-46d2-ae6a-a71c37f0d8fb" providerId="ADAL" clId="{E9534E68-D3E6-4B41-8627-BBDF4DFE45AD}" dt="2024-10-24T07:33:08.726" v="647" actId="1076"/>
        <pc:sldMkLst>
          <pc:docMk/>
          <pc:sldMk cId="2625721231" sldId="2495"/>
        </pc:sldMkLst>
        <pc:spChg chg="mod">
          <ac:chgData name="Katie Griffiths" userId="8052fe13-d8ea-46d2-ae6a-a71c37f0d8fb" providerId="ADAL" clId="{E9534E68-D3E6-4B41-8627-BBDF4DFE45AD}" dt="2024-10-24T07:32:59.476" v="646" actId="20577"/>
          <ac:spMkLst>
            <pc:docMk/>
            <pc:sldMk cId="2625721231" sldId="2495"/>
            <ac:spMk id="2" creationId="{45A2170C-D5D2-1171-B1E5-2531FDF1B790}"/>
          </ac:spMkLst>
        </pc:spChg>
        <pc:spChg chg="mod">
          <ac:chgData name="Katie Griffiths" userId="8052fe13-d8ea-46d2-ae6a-a71c37f0d8fb" providerId="ADAL" clId="{E9534E68-D3E6-4B41-8627-BBDF4DFE45AD}" dt="2024-10-24T07:33:08.726" v="647" actId="1076"/>
          <ac:spMkLst>
            <pc:docMk/>
            <pc:sldMk cId="2625721231" sldId="2495"/>
            <ac:spMk id="7" creationId="{2AD1D983-9745-48B8-0593-53AB179A03E1}"/>
          </ac:spMkLst>
        </pc:spChg>
      </pc:sldChg>
      <pc:sldChg chg="addSp delSp modSp add mod modClrScheme delAnim modAnim chgLayout">
        <pc:chgData name="Katie Griffiths" userId="8052fe13-d8ea-46d2-ae6a-a71c37f0d8fb" providerId="ADAL" clId="{E9534E68-D3E6-4B41-8627-BBDF4DFE45AD}" dt="2024-10-24T07:44:03.128" v="1530" actId="313"/>
        <pc:sldMkLst>
          <pc:docMk/>
          <pc:sldMk cId="3210674985" sldId="2496"/>
        </pc:sldMkLst>
        <pc:spChg chg="add mod">
          <ac:chgData name="Katie Griffiths" userId="8052fe13-d8ea-46d2-ae6a-a71c37f0d8fb" providerId="ADAL" clId="{E9534E68-D3E6-4B41-8627-BBDF4DFE45AD}" dt="2024-10-24T07:44:03.128" v="1530" actId="313"/>
          <ac:spMkLst>
            <pc:docMk/>
            <pc:sldMk cId="3210674985" sldId="2496"/>
            <ac:spMk id="4" creationId="{B287C52F-69B0-8F25-9F3E-7C193FB0D00D}"/>
          </ac:spMkLst>
        </pc:spChg>
        <pc:spChg chg="add mod">
          <ac:chgData name="Katie Griffiths" userId="8052fe13-d8ea-46d2-ae6a-a71c37f0d8fb" providerId="ADAL" clId="{E9534E68-D3E6-4B41-8627-BBDF4DFE45AD}" dt="2024-10-24T07:37:20.822" v="729" actId="207"/>
          <ac:spMkLst>
            <pc:docMk/>
            <pc:sldMk cId="3210674985" sldId="2496"/>
            <ac:spMk id="8" creationId="{F78BB3B0-131F-03C7-4A85-BFCBB5755522}"/>
          </ac:spMkLst>
        </pc:spChg>
        <pc:spChg chg="add mod">
          <ac:chgData name="Katie Griffiths" userId="8052fe13-d8ea-46d2-ae6a-a71c37f0d8fb" providerId="ADAL" clId="{E9534E68-D3E6-4B41-8627-BBDF4DFE45AD}" dt="2024-10-24T07:36:31.684" v="727" actId="1076"/>
          <ac:spMkLst>
            <pc:docMk/>
            <pc:sldMk cId="3210674985" sldId="2496"/>
            <ac:spMk id="10" creationId="{3C269675-3328-4180-FE47-946E2E836BAA}"/>
          </ac:spMkLst>
        </pc:spChg>
        <pc:picChg chg="del">
          <ac:chgData name="Katie Griffiths" userId="8052fe13-d8ea-46d2-ae6a-a71c37f0d8fb" providerId="ADAL" clId="{E9534E68-D3E6-4B41-8627-BBDF4DFE45AD}" dt="2024-10-24T07:34:19.726" v="649" actId="478"/>
          <ac:picMkLst>
            <pc:docMk/>
            <pc:sldMk cId="3210674985" sldId="2496"/>
            <ac:picMk id="2" creationId="{77F0D307-0335-4DCC-AD37-88474CEE34B0}"/>
          </ac:picMkLst>
        </pc:picChg>
        <pc:picChg chg="add mod">
          <ac:chgData name="Katie Griffiths" userId="8052fe13-d8ea-46d2-ae6a-a71c37f0d8fb" providerId="ADAL" clId="{E9534E68-D3E6-4B41-8627-BBDF4DFE45AD}" dt="2024-10-24T07:35:43.711" v="658" actId="26606"/>
          <ac:picMkLst>
            <pc:docMk/>
            <pc:sldMk cId="3210674985" sldId="2496"/>
            <ac:picMk id="3" creationId="{BDEA3C2A-3E4B-F171-5890-A45587C0B988}"/>
          </ac:picMkLst>
        </pc:picChg>
      </pc:sldChg>
      <pc:sldChg chg="modSp add mod ord">
        <pc:chgData name="Katie Griffiths" userId="8052fe13-d8ea-46d2-ae6a-a71c37f0d8fb" providerId="ADAL" clId="{E9534E68-D3E6-4B41-8627-BBDF4DFE45AD}" dt="2024-10-24T09:24:06.263" v="7407"/>
        <pc:sldMkLst>
          <pc:docMk/>
          <pc:sldMk cId="105248374" sldId="2497"/>
        </pc:sldMkLst>
        <pc:spChg chg="mod">
          <ac:chgData name="Katie Griffiths" userId="8052fe13-d8ea-46d2-ae6a-a71c37f0d8fb" providerId="ADAL" clId="{E9534E68-D3E6-4B41-8627-BBDF4DFE45AD}" dt="2024-10-24T09:18:11.886" v="6660" actId="20577"/>
          <ac:spMkLst>
            <pc:docMk/>
            <pc:sldMk cId="105248374" sldId="2497"/>
            <ac:spMk id="2" creationId="{45A2170C-D5D2-1171-B1E5-2531FDF1B790}"/>
          </ac:spMkLst>
        </pc:spChg>
        <pc:spChg chg="mod">
          <ac:chgData name="Katie Griffiths" userId="8052fe13-d8ea-46d2-ae6a-a71c37f0d8fb" providerId="ADAL" clId="{E9534E68-D3E6-4B41-8627-BBDF4DFE45AD}" dt="2024-10-24T09:20:54.477" v="6990" actId="1076"/>
          <ac:spMkLst>
            <pc:docMk/>
            <pc:sldMk cId="105248374" sldId="2497"/>
            <ac:spMk id="7" creationId="{2AD1D983-9745-48B8-0593-53AB179A03E1}"/>
          </ac:spMkLst>
        </pc:spChg>
      </pc:sldChg>
      <pc:sldChg chg="delSp modSp add mod">
        <pc:chgData name="Katie Griffiths" userId="8052fe13-d8ea-46d2-ae6a-a71c37f0d8fb" providerId="ADAL" clId="{E9534E68-D3E6-4B41-8627-BBDF4DFE45AD}" dt="2024-10-24T09:01:19.375" v="5152" actId="1076"/>
        <pc:sldMkLst>
          <pc:docMk/>
          <pc:sldMk cId="1516375106" sldId="2498"/>
        </pc:sldMkLst>
        <pc:graphicFrameChg chg="del">
          <ac:chgData name="Katie Griffiths" userId="8052fe13-d8ea-46d2-ae6a-a71c37f0d8fb" providerId="ADAL" clId="{E9534E68-D3E6-4B41-8627-BBDF4DFE45AD}" dt="2024-10-24T09:01:10.110" v="5150" actId="478"/>
          <ac:graphicFrameMkLst>
            <pc:docMk/>
            <pc:sldMk cId="1516375106" sldId="2498"/>
            <ac:graphicFrameMk id="8" creationId="{840119E5-4F90-E501-FA36-2882CE52F66F}"/>
          </ac:graphicFrameMkLst>
        </pc:graphicFrameChg>
        <pc:graphicFrameChg chg="del">
          <ac:chgData name="Katie Griffiths" userId="8052fe13-d8ea-46d2-ae6a-a71c37f0d8fb" providerId="ADAL" clId="{E9534E68-D3E6-4B41-8627-BBDF4DFE45AD}" dt="2024-10-24T09:01:12.872" v="5151" actId="478"/>
          <ac:graphicFrameMkLst>
            <pc:docMk/>
            <pc:sldMk cId="1516375106" sldId="2498"/>
            <ac:graphicFrameMk id="9" creationId="{720DE78F-4D62-81A9-CE22-90D0E3C2ED6C}"/>
          </ac:graphicFrameMkLst>
        </pc:graphicFrameChg>
        <pc:graphicFrameChg chg="mod">
          <ac:chgData name="Katie Griffiths" userId="8052fe13-d8ea-46d2-ae6a-a71c37f0d8fb" providerId="ADAL" clId="{E9534E68-D3E6-4B41-8627-BBDF4DFE45AD}" dt="2024-10-24T09:01:19.375" v="5152" actId="1076"/>
          <ac:graphicFrameMkLst>
            <pc:docMk/>
            <pc:sldMk cId="1516375106" sldId="2498"/>
            <ac:graphicFrameMk id="11" creationId="{107BA4FF-3FD0-6637-DFA3-195D6AC8ECF4}"/>
          </ac:graphicFrameMkLst>
        </pc:graphicFrameChg>
      </pc:sldChg>
      <pc:sldChg chg="modSp add mod">
        <pc:chgData name="Katie Griffiths" userId="8052fe13-d8ea-46d2-ae6a-a71c37f0d8fb" providerId="ADAL" clId="{E9534E68-D3E6-4B41-8627-BBDF4DFE45AD}" dt="2024-10-24T09:23:32.614" v="7405" actId="6549"/>
        <pc:sldMkLst>
          <pc:docMk/>
          <pc:sldMk cId="3021980526" sldId="2499"/>
        </pc:sldMkLst>
        <pc:spChg chg="mod">
          <ac:chgData name="Katie Griffiths" userId="8052fe13-d8ea-46d2-ae6a-a71c37f0d8fb" providerId="ADAL" clId="{E9534E68-D3E6-4B41-8627-BBDF4DFE45AD}" dt="2024-10-24T09:18:20.899" v="6670" actId="20577"/>
          <ac:spMkLst>
            <pc:docMk/>
            <pc:sldMk cId="3021980526" sldId="2499"/>
            <ac:spMk id="2" creationId="{45A2170C-D5D2-1171-B1E5-2531FDF1B790}"/>
          </ac:spMkLst>
        </pc:spChg>
        <pc:spChg chg="mod">
          <ac:chgData name="Katie Griffiths" userId="8052fe13-d8ea-46d2-ae6a-a71c37f0d8fb" providerId="ADAL" clId="{E9534E68-D3E6-4B41-8627-BBDF4DFE45AD}" dt="2024-10-24T09:23:32.614" v="7405" actId="6549"/>
          <ac:spMkLst>
            <pc:docMk/>
            <pc:sldMk cId="3021980526" sldId="2499"/>
            <ac:spMk id="7" creationId="{2AD1D983-9745-48B8-0593-53AB179A03E1}"/>
          </ac:spMkLst>
        </pc:spChg>
      </pc:sldChg>
      <pc:sldMasterChg chg="delSldLayout">
        <pc:chgData name="Katie Griffiths" userId="8052fe13-d8ea-46d2-ae6a-a71c37f0d8fb" providerId="ADAL" clId="{E9534E68-D3E6-4B41-8627-BBDF4DFE45AD}" dt="2024-10-23T15:24:05.741" v="43" actId="47"/>
        <pc:sldMasterMkLst>
          <pc:docMk/>
          <pc:sldMasterMk cId="2261915860" sldId="2147483661"/>
        </pc:sldMasterMkLst>
        <pc:sldLayoutChg chg="del">
          <pc:chgData name="Katie Griffiths" userId="8052fe13-d8ea-46d2-ae6a-a71c37f0d8fb" providerId="ADAL" clId="{E9534E68-D3E6-4B41-8627-BBDF4DFE45AD}" dt="2024-10-23T15:24:05.741" v="43" actId="47"/>
          <pc:sldLayoutMkLst>
            <pc:docMk/>
            <pc:sldMasterMk cId="2261915860" sldId="2147483661"/>
            <pc:sldLayoutMk cId="2695943287" sldId="2147483682"/>
          </pc:sldLayoutMkLst>
        </pc:sldLayoutChg>
      </pc:sldMasterChg>
      <pc:sldMasterChg chg="delSldLayout">
        <pc:chgData name="Katie Griffiths" userId="8052fe13-d8ea-46d2-ae6a-a71c37f0d8fb" providerId="ADAL" clId="{E9534E68-D3E6-4B41-8627-BBDF4DFE45AD}" dt="2024-10-23T15:24:10.333" v="44" actId="47"/>
        <pc:sldMasterMkLst>
          <pc:docMk/>
          <pc:sldMasterMk cId="3320551687" sldId="2147483695"/>
        </pc:sldMasterMkLst>
        <pc:sldLayoutChg chg="del">
          <pc:chgData name="Katie Griffiths" userId="8052fe13-d8ea-46d2-ae6a-a71c37f0d8fb" providerId="ADAL" clId="{E9534E68-D3E6-4B41-8627-BBDF4DFE45AD}" dt="2024-10-23T15:24:10.333" v="44" actId="47"/>
          <pc:sldLayoutMkLst>
            <pc:docMk/>
            <pc:sldMasterMk cId="3320551687" sldId="2147483695"/>
            <pc:sldLayoutMk cId="4198277289" sldId="21474836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BA243-0C4A-4E9D-A557-A226DF675667}" type="datetimeFigureOut">
              <a:rPr lang="en-GB" smtClean="0"/>
              <a:t>23/10/2024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39DD0-891F-4E1C-A733-E04EDF273BBB}" type="slidenum">
              <a:rPr lang="en-GB" smtClean="0"/>
              <a:t>‹#›</a:t>
            </a:fld>
            <a:endParaRPr lang="en-GB"/>
          </a:p>
        </p:txBody>
      </p:sp>
    </p:spTree>
    <p:extLst>
      <p:ext uri="{BB962C8B-B14F-4D97-AF65-F5344CB8AC3E}">
        <p14:creationId xmlns:p14="http://schemas.microsoft.com/office/powerpoint/2010/main" val="127406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sapps.norfolk.gov.uk/csshared/ecourier2/misheet.asp?previewmisheetid=6808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95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3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13</a:t>
            </a:fld>
            <a:endParaRPr kumimoji="0" lang="en-GB"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ssistant" pitchFamily="2" charset="-79"/>
                <a:cs typeface="Assistant" pitchFamily="2" charset="-79"/>
              </a:rPr>
              <a:t>As an LA, we want to reduce the administrative burden placed on schools as well as support them to meet with national requirements. As a result, we need schools to engage with both our </a:t>
            </a:r>
            <a:r>
              <a:rPr lang="en-GB" sz="1200" b="1" i="0" u="none" strike="noStrike" dirty="0">
                <a:solidFill>
                  <a:srgbClr val="4840E3"/>
                </a:solidFill>
                <a:effectLst/>
                <a:latin typeface="Assistant" pitchFamily="2" charset="-79"/>
                <a:cs typeface="Assistant" pitchFamily="2" charset="-79"/>
                <a:hlinkClick r:id="rId3"/>
              </a:rPr>
              <a:t>local attendance data arrangements</a:t>
            </a:r>
            <a:r>
              <a:rPr lang="en-GB" sz="1200" b="0" i="0" dirty="0">
                <a:solidFill>
                  <a:srgbClr val="000000"/>
                </a:solidFill>
                <a:effectLst/>
                <a:latin typeface="Assistant" pitchFamily="2" charset="-79"/>
                <a:cs typeface="Assistant" pitchFamily="2" charset="-79"/>
              </a:rPr>
              <a:t> as well as the DfE collection of attendance data. This is because the DfE does not currently provide the facility to export data relating to sessional attendance codes which are required for the purpose of the sickness and attendance returns. As the DfE systems develop, we envisage that we will be able to cease the local collection of data and are providing feedback on proposed future development of the national system. Engaging with both systems simultaneously will not add to schools workloads nor compromise information security.</a:t>
            </a:r>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ssistant" pitchFamily="2" charset="-79"/>
                <a:cs typeface="Assistant" pitchFamily="2" charset="-79"/>
              </a:rPr>
              <a:t>Targeting Support Meetings (TSMs) are essential for early identification and support of pupils with habitual attendance issues, requiring collaboration between schools, local authorities, and partners. Local authorities are expected to organise these meetings regularly with each school to build strong relationships, discuss overall trends and emerging trends in the school's attendance data, identify and agree on action plans for severely absent pupils, and discuss approaches for persistently absent pupils needing multi-agency responses.</a:t>
            </a:r>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3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18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63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8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Every school must have an attendance register (unless all the pupils at the school are</a:t>
            </a:r>
            <a:r>
              <a:rPr lang="en-GB" sz="2000" dirty="0">
                <a:solidFill>
                  <a:srgbClr val="002060"/>
                </a:solidFill>
                <a:highlight>
                  <a:srgbClr val="FFFFFF"/>
                </a:highlight>
                <a:latin typeface="Helvetica" panose="020B0604020202020204" pitchFamily="34" charset="0"/>
                <a:cs typeface="Helvetica" panose="020B0604020202020204" pitchFamily="34" charset="0"/>
              </a:rPr>
              <a:t> boarders)</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The regulations set out:</a:t>
            </a:r>
          </a:p>
          <a:p>
            <a:pPr marL="800100" lvl="1" indent="-342900" fontAlgn="base">
              <a:buFont typeface="Courier New" panose="02070309020205020404" pitchFamily="49" charset="0"/>
              <a:buChar char="o"/>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How the register must be kept</a:t>
            </a:r>
          </a:p>
          <a:p>
            <a:pPr marL="800100" lvl="1" indent="-342900" fontAlgn="base">
              <a:buFont typeface="Courier New" panose="02070309020205020404" pitchFamily="49" charset="0"/>
              <a:buChar char="o"/>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information must be in the register</a:t>
            </a:r>
          </a:p>
          <a:p>
            <a:pPr marL="800100" lvl="1" indent="-342900" fontAlgn="base">
              <a:buFont typeface="Courier New" panose="02070309020205020404" pitchFamily="49" charset="0"/>
              <a:buChar char="o"/>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Who can access the register, and</a:t>
            </a:r>
          </a:p>
          <a:p>
            <a:pPr marL="800100" lvl="1" indent="-342900" fontAlgn="base">
              <a:buFont typeface="Courier New" panose="02070309020205020404" pitchFamily="49" charset="0"/>
              <a:buChar char="o"/>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information held in the registers must be shared. </a:t>
            </a:r>
          </a:p>
          <a:p>
            <a:pPr marL="342900" indent="-342900" fontAlgn="base">
              <a:buFont typeface="Wingdings" panose="05000000000000000000" pitchFamily="2" charset="2"/>
              <a:buChar char="Ø"/>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The regulations also control the granting of leave of absence in schools maintained by the local authority and special schools not maintained by the local authority. ​</a:t>
            </a:r>
          </a:p>
          <a:p>
            <a:pPr marL="342900" indent="-342900" fontAlgn="base">
              <a:buFont typeface="Wingdings" panose="05000000000000000000" pitchFamily="2" charset="2"/>
              <a:buChar char="Ø"/>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The 2024 regulations consolidate a number of amendments made to the 2006 regulations and make further changes to modernise the keeping of the admission and attendance register and the information recorded in the registers, they also ensure the right people have access to the information held at the appropriate time.​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278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879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7922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8976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6378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1494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7961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4E17-C37D-3F65-6978-1DCE60F37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E06D3E-EEE6-D24C-5ABE-57DC73DAC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455801-7155-BA09-0D52-E9AC3A14337B}"/>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5" name="Footer Placeholder 4">
            <a:extLst>
              <a:ext uri="{FF2B5EF4-FFF2-40B4-BE49-F238E27FC236}">
                <a16:creationId xmlns:a16="http://schemas.microsoft.com/office/drawing/2014/main" id="{E5FD58EF-15A1-90A5-3036-F18602B8D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210522-3905-B44A-620F-4F0A92F5541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89995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8696-8371-6C98-6257-B3FDEBC240A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B2C70E-889F-BA94-284E-E16D559D0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2722A5-F0E1-EE66-C73C-A5FE67513112}"/>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5" name="Footer Placeholder 4">
            <a:extLst>
              <a:ext uri="{FF2B5EF4-FFF2-40B4-BE49-F238E27FC236}">
                <a16:creationId xmlns:a16="http://schemas.microsoft.com/office/drawing/2014/main" id="{94360C49-EDF0-7E65-3D4D-6D7B61A7F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8D6E5E-827E-8A1E-1440-42356AED6086}"/>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23477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8E01E-A62B-1D76-D582-741B0EF606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E75EE1-33E7-7802-BFBC-4BB7AF35E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612C21-9981-7229-EE62-204762FECD09}"/>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5" name="Footer Placeholder 4">
            <a:extLst>
              <a:ext uri="{FF2B5EF4-FFF2-40B4-BE49-F238E27FC236}">
                <a16:creationId xmlns:a16="http://schemas.microsoft.com/office/drawing/2014/main" id="{26F333E6-077F-DD72-D1D1-724D4A2103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D0FBA-D439-D6AA-FF00-2901155253BC}"/>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0090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59965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72051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70190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614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136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601776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8937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271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72C4-4D14-D3E8-0611-CDC6C6F60E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E9D43-BF04-4154-AEA3-C1D50FC22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EE19A-E984-2522-C0C3-00E246D56EF4}"/>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5" name="Footer Placeholder 4">
            <a:extLst>
              <a:ext uri="{FF2B5EF4-FFF2-40B4-BE49-F238E27FC236}">
                <a16:creationId xmlns:a16="http://schemas.microsoft.com/office/drawing/2014/main" id="{7C034246-1F80-D234-DB85-8614F151CC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6BC520-BB99-934A-4150-7A38C94320F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85531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95015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5886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6867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411059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17014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44613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611126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1412368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270388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46716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2100-1D07-9B1D-13BB-DFDED43C3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69B94C-84C8-033D-9539-9995923B19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A6211-8D30-5D0F-1D75-7EA366FABDC7}"/>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5" name="Footer Placeholder 4">
            <a:extLst>
              <a:ext uri="{FF2B5EF4-FFF2-40B4-BE49-F238E27FC236}">
                <a16:creationId xmlns:a16="http://schemas.microsoft.com/office/drawing/2014/main" id="{A5B4EF89-034C-2128-5369-4A8E5B872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51036B-23D2-D992-F42D-A3DBD321B665}"/>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2112070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931107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247786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92512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05553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5889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79726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418259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44268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12466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79483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5EFE-5A4E-AF6D-01E6-FEA5F56CCA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A19C28-8AB9-A35E-79C9-9FD0B3E95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C24799-6C28-0A37-D76C-7415F5823A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086548-B40F-7680-9E2F-16BD7BA97E93}"/>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6" name="Footer Placeholder 5">
            <a:extLst>
              <a:ext uri="{FF2B5EF4-FFF2-40B4-BE49-F238E27FC236}">
                <a16:creationId xmlns:a16="http://schemas.microsoft.com/office/drawing/2014/main" id="{E49E43E5-D1E3-CBDB-3A29-8458D305A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768C6-4CAB-4977-1985-E638BC90D283}"/>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18601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075043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28F-5189-8A01-9993-9D98329F9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7F9238BC-2F0C-0958-37F6-1651B640DCD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092789-2EB9-8E0D-6B1B-DDD0035936B4}"/>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5" name="Footer Placeholder 4">
            <a:extLst>
              <a:ext uri="{FF2B5EF4-FFF2-40B4-BE49-F238E27FC236}">
                <a16:creationId xmlns:a16="http://schemas.microsoft.com/office/drawing/2014/main" id="{7276A641-4A45-57A7-DA9C-40809078E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7EA17-F13D-C984-FB4E-BA23B4374FB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834231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8F8B-72B4-EBE7-1395-F522763192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F7F831-9F7C-6996-E359-F4028F4DC1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E81A91-B620-F556-5E4F-F258A1664A6B}"/>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5" name="Footer Placeholder 4">
            <a:extLst>
              <a:ext uri="{FF2B5EF4-FFF2-40B4-BE49-F238E27FC236}">
                <a16:creationId xmlns:a16="http://schemas.microsoft.com/office/drawing/2014/main" id="{60C108BF-26D6-23CF-BADA-2CFC5C8BC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18D1B-EDC4-02DC-58F2-2E2110591CD8}"/>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351530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7B0F-811E-2FA8-47DE-26D369D8410E}"/>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7AFA7091-4E20-D566-C605-67FA8FADB97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15D6EC-A2CC-298F-0B0F-524201FACEEB}"/>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5" name="Footer Placeholder 4">
            <a:extLst>
              <a:ext uri="{FF2B5EF4-FFF2-40B4-BE49-F238E27FC236}">
                <a16:creationId xmlns:a16="http://schemas.microsoft.com/office/drawing/2014/main" id="{0C373A41-B3F5-0E6A-5307-7D84C8A479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29A2F-1978-9170-808A-C206447A090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57001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ECE6-548C-F180-2B73-333D5B287B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879D7A-01F4-3F46-FCF0-2D3955109C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5A972BA-A068-590A-99D7-262E43D027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A1E8F76-4C55-0944-2E0C-724AB89D3F8F}"/>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6" name="Footer Placeholder 5">
            <a:extLst>
              <a:ext uri="{FF2B5EF4-FFF2-40B4-BE49-F238E27FC236}">
                <a16:creationId xmlns:a16="http://schemas.microsoft.com/office/drawing/2014/main" id="{09F28DD7-5B7A-B4F0-3D72-02FDCA04A1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B97200-6187-6DFA-8D33-2B3381C9F002}"/>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258939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1848-0CA8-C754-B80B-2AD88194A4D2}"/>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B77B663-8ECC-8382-1AB1-77982FFAF50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CF6B90-D637-AE75-1899-F9EEB6CEA22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128128-E4BF-7D34-A68A-8010EAA1BBF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794D8AF-7D29-67A1-77F7-2109A49C03E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9E43869-CBB4-B970-F5D6-0EDC821FE537}"/>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8" name="Footer Placeholder 7">
            <a:extLst>
              <a:ext uri="{FF2B5EF4-FFF2-40B4-BE49-F238E27FC236}">
                <a16:creationId xmlns:a16="http://schemas.microsoft.com/office/drawing/2014/main" id="{BF7E7D03-276F-F53B-C451-EA89BC80FA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617B8F-2140-EF17-695A-1E170322127C}"/>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081478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48BE-EFAA-3F28-CF94-DD754AB6BD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93F37D-ABB9-8ADF-0C0D-5CA83E479503}"/>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4" name="Footer Placeholder 3">
            <a:extLst>
              <a:ext uri="{FF2B5EF4-FFF2-40B4-BE49-F238E27FC236}">
                <a16:creationId xmlns:a16="http://schemas.microsoft.com/office/drawing/2014/main" id="{F251270F-5EE4-DF0E-6A0C-0154746252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AE19CA-2C53-C6FA-B62C-EADE3295652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072674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2F498-E9BA-14F1-4C16-00F62A3A0A0B}"/>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3" name="Footer Placeholder 2">
            <a:extLst>
              <a:ext uri="{FF2B5EF4-FFF2-40B4-BE49-F238E27FC236}">
                <a16:creationId xmlns:a16="http://schemas.microsoft.com/office/drawing/2014/main" id="{C3539FDC-0178-6AAD-8D41-09EC1B00BB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CFC80-45CB-7079-CB7E-6ACE4D7DF939}"/>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31320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72AC-CEB8-877E-51E0-58353C419E35}"/>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503C94B8-B6EE-CA99-169E-E9AEDD6163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73B4963-A7D8-1E2B-5790-22D7F7A197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EAB652-0C81-5312-2398-46056E906FAE}"/>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6" name="Footer Placeholder 5">
            <a:extLst>
              <a:ext uri="{FF2B5EF4-FFF2-40B4-BE49-F238E27FC236}">
                <a16:creationId xmlns:a16="http://schemas.microsoft.com/office/drawing/2014/main" id="{FD271865-288C-C4B1-F5BB-42D8E9FBA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968ACD-1764-8A94-A796-6594BD68830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0260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56E7-A9B3-37C4-125E-02E200347F9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CE6B8CB6-DD9E-C650-CE5E-27AD1394828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4E17421-EDED-7FF6-B9AE-A28EF297322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96E3E5-E924-B78D-650F-12EF497C1E9D}"/>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6" name="Footer Placeholder 5">
            <a:extLst>
              <a:ext uri="{FF2B5EF4-FFF2-40B4-BE49-F238E27FC236}">
                <a16:creationId xmlns:a16="http://schemas.microsoft.com/office/drawing/2014/main" id="{AE2D43D6-C3D3-B785-DAE3-6266EF4783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A59F-4612-0B40-03B5-8B02FEBFF72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6343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C559-4B72-894D-2095-9637C412A1D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164BD1-51DE-DE43-3BE3-F42912548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ABE738-F521-E07A-6712-80712E28C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6A113A-289A-29C0-B325-042EC0D0F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AF486-2B62-8254-C460-AA81F7C5F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6EDBFC-3FA1-96F3-4D2A-BBAE3F506D6C}"/>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8" name="Footer Placeholder 7">
            <a:extLst>
              <a:ext uri="{FF2B5EF4-FFF2-40B4-BE49-F238E27FC236}">
                <a16:creationId xmlns:a16="http://schemas.microsoft.com/office/drawing/2014/main" id="{171D0BA7-CC0A-1847-92C1-1E00F71FD6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EA25E5-CD2A-166F-9C29-BFF6A508F114}"/>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3223387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DE3-F03A-0C8B-7BD9-85F3406D448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0A44EC-6026-1E09-02A1-04E6F16A7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F24AF8-C787-75C5-48E4-22375AE681F0}"/>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5" name="Footer Placeholder 4">
            <a:extLst>
              <a:ext uri="{FF2B5EF4-FFF2-40B4-BE49-F238E27FC236}">
                <a16:creationId xmlns:a16="http://schemas.microsoft.com/office/drawing/2014/main" id="{9C31CE52-B207-5555-C892-894C3DBAE2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33E3E-ABE7-BA41-4ECF-7DC6475AC97B}"/>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172284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42577-604B-4A0A-F2B6-68786D31E70D}"/>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E99B5B-8983-026C-096A-50BE6FAB2B42}"/>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584A2A-93C1-7170-0C85-5102D466A37F}"/>
              </a:ext>
            </a:extLst>
          </p:cNvPr>
          <p:cNvSpPr>
            <a:spLocks noGrp="1"/>
          </p:cNvSpPr>
          <p:nvPr>
            <p:ph type="dt" sz="half" idx="10"/>
          </p:nvPr>
        </p:nvSpPr>
        <p:spPr/>
        <p:txBody>
          <a:bodyPr/>
          <a:lstStyle/>
          <a:p>
            <a:fld id="{69BCCC95-9676-4D19-BDBF-4A2649EB5118}" type="datetimeFigureOut">
              <a:rPr lang="en-GB" smtClean="0"/>
              <a:t>23/10/2024</a:t>
            </a:fld>
            <a:endParaRPr lang="en-GB"/>
          </a:p>
        </p:txBody>
      </p:sp>
      <p:sp>
        <p:nvSpPr>
          <p:cNvPr id="5" name="Footer Placeholder 4">
            <a:extLst>
              <a:ext uri="{FF2B5EF4-FFF2-40B4-BE49-F238E27FC236}">
                <a16:creationId xmlns:a16="http://schemas.microsoft.com/office/drawing/2014/main" id="{4B58F045-6450-D511-4B10-C284D6A98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4F40A1-35EC-9207-04A7-84AAE0B751F0}"/>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94229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4A72-C544-FBA8-5C6F-AE4F965452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BAF42-4AED-0494-B0B8-3717BEF5F44C}"/>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4" name="Footer Placeholder 3">
            <a:extLst>
              <a:ext uri="{FF2B5EF4-FFF2-40B4-BE49-F238E27FC236}">
                <a16:creationId xmlns:a16="http://schemas.microsoft.com/office/drawing/2014/main" id="{870FF2CA-7EDA-529B-3F3C-180F5A3FFC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993991-4439-E823-4387-1229E9E6B45A}"/>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29159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2D199-9F40-7B8B-EBE9-4650F5CFE257}"/>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3" name="Footer Placeholder 2">
            <a:extLst>
              <a:ext uri="{FF2B5EF4-FFF2-40B4-BE49-F238E27FC236}">
                <a16:creationId xmlns:a16="http://schemas.microsoft.com/office/drawing/2014/main" id="{08331DD5-805A-0976-3A0D-E9AA7FD655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D954AF-EF35-AFB1-5E2F-BFF09DAB792D}"/>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5411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370-F23A-952B-6895-3BA04D15D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086DA1-01BD-CC3C-E133-B0895AF874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0AEF3C-A98C-593A-78A2-A6E69FE06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953DF2-8326-1BAD-0F04-038233641DA1}"/>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6" name="Footer Placeholder 5">
            <a:extLst>
              <a:ext uri="{FF2B5EF4-FFF2-40B4-BE49-F238E27FC236}">
                <a16:creationId xmlns:a16="http://schemas.microsoft.com/office/drawing/2014/main" id="{9799F1F2-172A-BEC4-EDA5-4F0BDE028C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CB9A9C-ED9D-ABF3-FE1E-398331DD75E7}"/>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414742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B1E1-816D-0051-BD1F-A81ADA6CB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E95D0A-6386-0B24-5D5C-1771FB580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6D9CC2-24BD-6DAA-4F34-442569FF4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BED3B-3E49-814C-4A91-D132B9E048CD}"/>
              </a:ext>
            </a:extLst>
          </p:cNvPr>
          <p:cNvSpPr>
            <a:spLocks noGrp="1"/>
          </p:cNvSpPr>
          <p:nvPr>
            <p:ph type="dt" sz="half" idx="10"/>
          </p:nvPr>
        </p:nvSpPr>
        <p:spPr/>
        <p:txBody>
          <a:bodyPr/>
          <a:lstStyle/>
          <a:p>
            <a:fld id="{0F166FEF-2067-4A62-90D1-A425137AE734}" type="datetimeFigureOut">
              <a:rPr lang="en-GB" smtClean="0"/>
              <a:t>23/10/2024</a:t>
            </a:fld>
            <a:endParaRPr lang="en-GB"/>
          </a:p>
        </p:txBody>
      </p:sp>
      <p:sp>
        <p:nvSpPr>
          <p:cNvPr id="6" name="Footer Placeholder 5">
            <a:extLst>
              <a:ext uri="{FF2B5EF4-FFF2-40B4-BE49-F238E27FC236}">
                <a16:creationId xmlns:a16="http://schemas.microsoft.com/office/drawing/2014/main" id="{51D126C6-76DD-F4E9-BD5F-606298D9B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38584-4317-E80D-2D2B-6D5C9AA6C95F}"/>
              </a:ext>
            </a:extLst>
          </p:cNvPr>
          <p:cNvSpPr>
            <a:spLocks noGrp="1"/>
          </p:cNvSpPr>
          <p:nvPr>
            <p:ph type="sldNum" sz="quarter" idx="12"/>
          </p:nvPr>
        </p:nvSpPr>
        <p:spPr/>
        <p:txBody>
          <a:bodyPr/>
          <a:lstStyle/>
          <a:p>
            <a:fld id="{F9B7B465-2084-4077-BEC6-92C15EE9E5E2}" type="slidenum">
              <a:rPr lang="en-GB" smtClean="0"/>
              <a:t>‹#›</a:t>
            </a:fld>
            <a:endParaRPr lang="en-GB"/>
          </a:p>
        </p:txBody>
      </p:sp>
    </p:spTree>
    <p:extLst>
      <p:ext uri="{BB962C8B-B14F-4D97-AF65-F5344CB8AC3E}">
        <p14:creationId xmlns:p14="http://schemas.microsoft.com/office/powerpoint/2010/main" val="133500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2F416E-8729-48C5-3BF4-A92B038C6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EEBB8-B033-B89E-ECD0-1AAFE3F84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7ACE5F-8190-16DF-C2C8-8DD4BE0BB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166FEF-2067-4A62-90D1-A425137AE734}" type="datetimeFigureOut">
              <a:rPr lang="en-GB" smtClean="0"/>
              <a:t>23/10/2024</a:t>
            </a:fld>
            <a:endParaRPr lang="en-GB"/>
          </a:p>
        </p:txBody>
      </p:sp>
      <p:sp>
        <p:nvSpPr>
          <p:cNvPr id="5" name="Footer Placeholder 4">
            <a:extLst>
              <a:ext uri="{FF2B5EF4-FFF2-40B4-BE49-F238E27FC236}">
                <a16:creationId xmlns:a16="http://schemas.microsoft.com/office/drawing/2014/main" id="{A8DD0495-87F6-1FB1-C4A7-0C0F5E53F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2E3D0AE-16BF-4847-0AFE-55A6730C0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B7B465-2084-4077-BEC6-92C15EE9E5E2}" type="slidenum">
              <a:rPr lang="en-GB" smtClean="0"/>
              <a:t>‹#›</a:t>
            </a:fld>
            <a:endParaRPr lang="en-GB"/>
          </a:p>
        </p:txBody>
      </p:sp>
    </p:spTree>
    <p:extLst>
      <p:ext uri="{BB962C8B-B14F-4D97-AF65-F5344CB8AC3E}">
        <p14:creationId xmlns:p14="http://schemas.microsoft.com/office/powerpoint/2010/main" val="283029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619158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226467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20551687"/>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85CD63-141B-F0F9-5A22-ECB5C4BE4E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FCF2FB4-743D-E3E9-F612-A6B441212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52EF9D-D1FE-8229-85DD-CD590AE6C5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BCCC95-9676-4D19-BDBF-4A2649EB5118}" type="datetimeFigureOut">
              <a:rPr lang="en-GB" smtClean="0"/>
              <a:t>23/10/2024</a:t>
            </a:fld>
            <a:endParaRPr lang="en-GB"/>
          </a:p>
        </p:txBody>
      </p:sp>
      <p:sp>
        <p:nvSpPr>
          <p:cNvPr id="5" name="Footer Placeholder 4">
            <a:extLst>
              <a:ext uri="{FF2B5EF4-FFF2-40B4-BE49-F238E27FC236}">
                <a16:creationId xmlns:a16="http://schemas.microsoft.com/office/drawing/2014/main" id="{13DE2D39-8DAB-773E-FBBB-EBDCAFAC5EA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6EF4F6-7C9C-1B81-45BF-49AAAA7C07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A0BFA0-EBB9-48A7-898C-61A74DF9F89A}" type="slidenum">
              <a:rPr lang="en-GB" smtClean="0"/>
              <a:t>‹#›</a:t>
            </a:fld>
            <a:endParaRPr lang="en-GB"/>
          </a:p>
        </p:txBody>
      </p:sp>
    </p:spTree>
    <p:extLst>
      <p:ext uri="{BB962C8B-B14F-4D97-AF65-F5344CB8AC3E}">
        <p14:creationId xmlns:p14="http://schemas.microsoft.com/office/powerpoint/2010/main" val="623051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www.youtube.com/embed/zonE7wTKIiE?list=PLXjcCX3hH9LXqKNI35VTWirdJnzjO3s2b" TargetMode="External"/><Relationship Id="rId5" Type="http://schemas.openxmlformats.org/officeDocument/2006/relationships/hyperlink" Target="https://www.youtube.com/watch?v=zonE7wTKIiE&amp;t=2621s" TargetMode="Externa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www.youtube.com/embed/hl6QzPPr1Zg?feature=oembed" TargetMode="External"/><Relationship Id="rId5" Type="http://schemas.openxmlformats.org/officeDocument/2006/relationships/hyperlink" Target="https://www.youtube.com/watch?v=hl6QzPPr1Zg" TargetMode="Externa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emf"/><Relationship Id="rId7" Type="http://schemas.openxmlformats.org/officeDocument/2006/relationships/hyperlink" Target="mailto:attendancedatacollection@norfolk.gov.uk"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gov.uk/government/publications/monitor-your-school-attendance-user-guide/monitor-your-school-attendance-user-guide" TargetMode="External"/><Relationship Id="rId5" Type="http://schemas.openxmlformats.org/officeDocument/2006/relationships/hyperlink" Target="https://www.gov.uk/guidance/share-your-daily-school-attendance-data" TargetMode="External"/><Relationship Id="rId10" Type="http://schemas.openxmlformats.org/officeDocument/2006/relationships/image" Target="../media/image11.jpeg"/><Relationship Id="rId4" Type="http://schemas.openxmlformats.org/officeDocument/2006/relationships/hyperlink" Target="https://www.legislation.gov.uk/uksi/2024/209/contents/made" TargetMode="External"/><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outlook.office365.com/owa/calendar/TESTTSMBOOKINGS@NorfolkCounty.onmicrosoft.com/booking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schools.norfolk.gov.uk/article/29612/Attendance-news-and-events" TargetMode="External"/><Relationship Id="rId3" Type="http://schemas.openxmlformats.org/officeDocument/2006/relationships/image" Target="../media/image12.emf"/><Relationship Id="rId7"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emf"/><Relationship Id="rId11" Type="http://schemas.openxmlformats.org/officeDocument/2006/relationships/hyperlink" Target="https://www.schools.norfolk.gov.uk/article/29612/Attendance-news-and-events#h2" TargetMode="External"/><Relationship Id="rId5" Type="http://schemas.openxmlformats.org/officeDocument/2006/relationships/image" Target="../media/image14.png"/><Relationship Id="rId10" Type="http://schemas.openxmlformats.org/officeDocument/2006/relationships/hyperlink" Target="https://www.schools.norfolk.gov.uk/news" TargetMode="External"/><Relationship Id="rId4" Type="http://schemas.openxmlformats.org/officeDocument/2006/relationships/image" Target="../media/image13.emf"/><Relationship Id="rId9" Type="http://schemas.openxmlformats.org/officeDocument/2006/relationships/hyperlink" Target="https://csapps.norfolk.gov.uk/ecourier3/"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13.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5.emf"/><Relationship Id="rId10" Type="http://schemas.openxmlformats.org/officeDocument/2006/relationships/hyperlink" Target="https://www.picpedia.org/chalkboard/q/questions.html" TargetMode="External"/><Relationship Id="rId4" Type="http://schemas.openxmlformats.org/officeDocument/2006/relationships/image" Target="../media/image14.pn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hyperlink" Target="https://www.legislation.gov.uk/uksi/2024/208/contents/made" TargetMode="External"/><Relationship Id="rId4" Type="http://schemas.openxmlformats.org/officeDocument/2006/relationships/hyperlink" Target="https://www.gov.uk/government/publications/working-together-to-improve-school-attenda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publications/providing-remote-education-guidance-for-schools"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F29C2B6-3A4D-495B-8716-22568598ED65}"/>
              </a:ext>
            </a:extLst>
          </p:cNvPr>
          <p:cNvPicPr>
            <a:picLocks noGrp="1" noChangeAspect="1"/>
          </p:cNvPicPr>
          <p:nvPr>
            <p:ph type="pic" sz="quarter" idx="10"/>
          </p:nvPr>
        </p:nvPicPr>
        <p:blipFill>
          <a:blip r:embed="rId3"/>
          <a:srcRect/>
          <a:stretch/>
        </p:blipFill>
        <p:spPr>
          <a:xfrm>
            <a:off x="0" y="0"/>
            <a:ext cx="12173167" cy="51179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 name="Oval 17">
            <a:extLst>
              <a:ext uri="{FF2B5EF4-FFF2-40B4-BE49-F238E27FC236}">
                <a16:creationId xmlns:a16="http://schemas.microsoft.com/office/drawing/2014/main" id="{2B495899-D08A-47C8-BC81-403D271953F8}"/>
              </a:ext>
            </a:extLst>
          </p:cNvPr>
          <p:cNvSpPr/>
          <p:nvPr/>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9" name="Oval 18">
            <a:extLst>
              <a:ext uri="{FF2B5EF4-FFF2-40B4-BE49-F238E27FC236}">
                <a16:creationId xmlns:a16="http://schemas.microsoft.com/office/drawing/2014/main" id="{388661E0-B54D-44EB-95C3-BB1439DB4A94}"/>
              </a:ext>
            </a:extLst>
          </p:cNvPr>
          <p:cNvSpPr/>
          <p:nvPr/>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20" name="Picture 19">
            <a:extLst>
              <a:ext uri="{FF2B5EF4-FFF2-40B4-BE49-F238E27FC236}">
                <a16:creationId xmlns:a16="http://schemas.microsoft.com/office/drawing/2014/main" id="{4AC96B68-FE79-496A-B3E1-4C83A8358BDB}"/>
              </a:ext>
            </a:extLst>
          </p:cNvPr>
          <p:cNvPicPr>
            <a:picLocks noChangeAspect="1"/>
          </p:cNvPicPr>
          <p:nvPr/>
        </p:nvPicPr>
        <p:blipFill>
          <a:blip r:embed="rId4"/>
          <a:stretch>
            <a:fillRect/>
          </a:stretch>
        </p:blipFill>
        <p:spPr>
          <a:xfrm>
            <a:off x="324909" y="5906224"/>
            <a:ext cx="1784742" cy="555130"/>
          </a:xfrm>
          <a:prstGeom prst="rect">
            <a:avLst/>
          </a:prstGeom>
        </p:spPr>
      </p:pic>
      <p:sp>
        <p:nvSpPr>
          <p:cNvPr id="16" name="TextBox 15">
            <a:extLst>
              <a:ext uri="{FF2B5EF4-FFF2-40B4-BE49-F238E27FC236}">
                <a16:creationId xmlns:a16="http://schemas.microsoft.com/office/drawing/2014/main" id="{0269D058-47D1-46E3-ABA4-923651BFC397}"/>
              </a:ext>
            </a:extLst>
          </p:cNvPr>
          <p:cNvSpPr txBox="1"/>
          <p:nvPr/>
        </p:nvSpPr>
        <p:spPr>
          <a:xfrm>
            <a:off x="532263" y="545910"/>
            <a:ext cx="6469172" cy="2771031"/>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Welcome, the </a:t>
            </a:r>
            <a:r>
              <a:rPr lang="en-US" sz="6000" b="1" dirty="0">
                <a:solidFill>
                  <a:schemeClr val="bg1"/>
                </a:solidFill>
                <a:latin typeface="Calibri Light" panose="020F0302020204030204"/>
              </a:rPr>
              <a:t>webinar </a:t>
            </a:r>
            <a:r>
              <a:rPr kumimoji="0" lang="en-US" sz="6000" b="1" i="0" u="none" strike="noStrike" kern="1200" cap="none" spc="0" normalizeH="0" baseline="0" noProof="0" dirty="0">
                <a:ln>
                  <a:noFill/>
                </a:ln>
                <a:solidFill>
                  <a:schemeClr val="bg1"/>
                </a:solidFill>
                <a:effectLst/>
                <a:uLnTx/>
                <a:uFillTx/>
                <a:latin typeface="Calibri Light" panose="020F0302020204030204"/>
                <a:ea typeface="+mn-ea"/>
                <a:cs typeface="+mn-cs"/>
              </a:rPr>
              <a:t>will start shortly.</a:t>
            </a:r>
            <a:r>
              <a:rPr lang="en-US" sz="6000" b="1" dirty="0">
                <a:solidFill>
                  <a:schemeClr val="bg1"/>
                </a:solidFill>
                <a:latin typeface="Calibri Light" panose="020F0302020204030204"/>
              </a:rPr>
              <a:t> </a:t>
            </a:r>
            <a:endParaRPr lang="en-US" dirty="0">
              <a:solidFill>
                <a:schemeClr val="bg1"/>
              </a:solidFill>
              <a:ea typeface="+mn-ea"/>
              <a:cs typeface="+mn-cs"/>
            </a:endParaRPr>
          </a:p>
        </p:txBody>
      </p:sp>
      <p:sp>
        <p:nvSpPr>
          <p:cNvPr id="6" name="TextBox 5">
            <a:extLst>
              <a:ext uri="{FF2B5EF4-FFF2-40B4-BE49-F238E27FC236}">
                <a16:creationId xmlns:a16="http://schemas.microsoft.com/office/drawing/2014/main" id="{4EB5E4F0-EF23-4660-B529-72B0A78A02EF}"/>
              </a:ext>
            </a:extLst>
          </p:cNvPr>
          <p:cNvSpPr txBox="1"/>
          <p:nvPr/>
        </p:nvSpPr>
        <p:spPr>
          <a:xfrm>
            <a:off x="3182471" y="5367615"/>
            <a:ext cx="88571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Calibri" panose="020F0502020204030204"/>
              </a:rPr>
              <a:t>Attendance Spotlight Webinar </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Delivered by the Attendance Team</a:t>
            </a:r>
          </a:p>
        </p:txBody>
      </p:sp>
    </p:spTree>
    <p:extLst>
      <p:ext uri="{BB962C8B-B14F-4D97-AF65-F5344CB8AC3E}">
        <p14:creationId xmlns:p14="http://schemas.microsoft.com/office/powerpoint/2010/main" val="338587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107513"/>
            <a:ext cx="8188929" cy="647997"/>
          </a:xfrm>
        </p:spPr>
        <p:txBody>
          <a:bodyPr>
            <a:noAutofit/>
          </a:bodyPr>
          <a:lstStyle/>
          <a:p>
            <a:r>
              <a:rPr lang="en-GB" sz="2400" b="1" dirty="0">
                <a:solidFill>
                  <a:srgbClr val="002060"/>
                </a:solidFill>
                <a:latin typeface="Rockwell" panose="02060603020205020403" pitchFamily="18" charset="0"/>
                <a:cs typeface="Arial"/>
              </a:rPr>
              <a:t>Fun Quiz! – Part 2</a:t>
            </a:r>
            <a:endParaRPr lang="en-GB" sz="16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518158" y="667994"/>
            <a:ext cx="11155679" cy="5940088"/>
          </a:xfrm>
          <a:prstGeom prst="rect">
            <a:avLst/>
          </a:prstGeom>
          <a:solidFill>
            <a:schemeClr val="bg1"/>
          </a:solid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is used for a student who arrives late but before the register closes?</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How should a school code a student who arrives after the register has closed?</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is used what a student is not required to be in school due to exception circumstances, such as a school closure?</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How should a school code a student who is not on roll?</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is used for a school closure day, such as an INSET day?</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should be used for pupils not expected to attend due to a staggered start?</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should be used for a non-compulsory school age pupil who with agreement from parent and school is on a part time timetable?</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should be used for a pupil receiving medical needs support when they are not expected to engage in education?</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A pupil is being supported to engage in their education with a remote learning package, what code is used in the register?</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should be used when a pupil is being supported by a tutor in the home arranged by the LA?</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The register closed at 9.30am and the pupil arrives at 9.40am as they have been to the dentist what code should be used?</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The afternoon register was taken at 1pm, a pupil is picked up by their parent at 2.30pm so they can attend a music lesson, what code is used in the register?</a:t>
            </a: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219805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317B5A-4FF6-1AE2-DE4B-10C1D0D8B694}"/>
              </a:ext>
            </a:extLst>
          </p:cNvPr>
          <p:cNvSpPr>
            <a:spLocks noGrp="1"/>
          </p:cNvSpPr>
          <p:nvPr>
            <p:ph type="title"/>
          </p:nvPr>
        </p:nvSpPr>
        <p:spPr>
          <a:xfrm>
            <a:off x="839787" y="457200"/>
            <a:ext cx="3932240" cy="1600200"/>
          </a:xfrm>
        </p:spPr>
        <p:txBody>
          <a:bodyPr/>
          <a:lstStyle/>
          <a:p>
            <a:r>
              <a:rPr lang="en-US" dirty="0">
                <a:solidFill>
                  <a:srgbClr val="002060"/>
                </a:solidFill>
                <a:latin typeface="+mn-lt"/>
              </a:rPr>
              <a:t>School Attendance Register: Attendance and Absence Codes</a:t>
            </a:r>
          </a:p>
        </p:txBody>
      </p:sp>
      <p:pic>
        <p:nvPicPr>
          <p:cNvPr id="2" name="Online Media 1" title="School Attendance Register: Attendance and Absence Codes">
            <a:hlinkClick r:id="" action="ppaction://media"/>
            <a:extLst>
              <a:ext uri="{FF2B5EF4-FFF2-40B4-BE49-F238E27FC236}">
                <a16:creationId xmlns:a16="http://schemas.microsoft.com/office/drawing/2014/main" id="{77F0D307-0335-4DCC-AD37-88474CEE34B0}"/>
              </a:ext>
            </a:extLst>
          </p:cNvPr>
          <p:cNvPicPr>
            <a:picLocks noRot="1" noChangeAspect="1"/>
          </p:cNvPicPr>
          <p:nvPr>
            <a:videoFile r:link="rId1"/>
          </p:nvPr>
        </p:nvPicPr>
        <p:blipFill>
          <a:blip r:embed="rId4"/>
          <a:stretch>
            <a:fillRect/>
          </a:stretch>
        </p:blipFill>
        <p:spPr>
          <a:xfrm>
            <a:off x="5183187" y="1680590"/>
            <a:ext cx="6172203" cy="3487294"/>
          </a:xfrm>
          <a:prstGeom prst="rect">
            <a:avLst/>
          </a:prstGeom>
          <a:noFill/>
        </p:spPr>
      </p:pic>
      <p:sp>
        <p:nvSpPr>
          <p:cNvPr id="3" name="Text Placeholder 2">
            <a:extLst>
              <a:ext uri="{FF2B5EF4-FFF2-40B4-BE49-F238E27FC236}">
                <a16:creationId xmlns:a16="http://schemas.microsoft.com/office/drawing/2014/main" id="{A2A13542-2384-7426-9187-9ACEE7E54801}"/>
              </a:ext>
            </a:extLst>
          </p:cNvPr>
          <p:cNvSpPr txBox="1">
            <a:spLocks noGrp="1"/>
          </p:cNvSpPr>
          <p:nvPr>
            <p:ph type="body" sz="quarter" idx="1"/>
          </p:nvPr>
        </p:nvSpPr>
        <p:spPr>
          <a:xfrm>
            <a:off x="839788" y="2057400"/>
            <a:ext cx="3932237"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2060"/>
                </a:solidFill>
                <a:effectLst/>
                <a:uFillTx/>
                <a:latin typeface="+mn-lt"/>
                <a:ea typeface="+mj-ea"/>
                <a:cs typeface="+mj-cs"/>
                <a:sym typeface="Calibri"/>
              </a:rPr>
              <a:t>This webinar provides an overview of recording attendance and absence in the register using the codes that were made mandatory from August 2024, in the School Attendance (Pupil Registration)(England) Regulations 2024. </a:t>
            </a:r>
          </a:p>
        </p:txBody>
      </p:sp>
      <p:sp>
        <p:nvSpPr>
          <p:cNvPr id="4" name="TextBox 3">
            <a:extLst>
              <a:ext uri="{FF2B5EF4-FFF2-40B4-BE49-F238E27FC236}">
                <a16:creationId xmlns:a16="http://schemas.microsoft.com/office/drawing/2014/main" id="{FD445C1D-037C-E3C3-960A-F8740412F9BF}"/>
              </a:ext>
            </a:extLst>
          </p:cNvPr>
          <p:cNvSpPr txBox="1"/>
          <p:nvPr/>
        </p:nvSpPr>
        <p:spPr>
          <a:xfrm>
            <a:off x="6067370" y="5580993"/>
            <a:ext cx="4403835"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hlinkClick r:id="rId5"/>
              </a:rPr>
              <a:t>School Attendance Register: Attendance and Absence Codes</a:t>
            </a:r>
            <a:endParaRPr kumimoji="0" lang="en-GB"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503375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8BB3B0-131F-03C7-4A85-BFCBB5755522}"/>
              </a:ext>
            </a:extLst>
          </p:cNvPr>
          <p:cNvSpPr>
            <a:spLocks noGrp="1"/>
          </p:cNvSpPr>
          <p:nvPr>
            <p:ph type="title"/>
          </p:nvPr>
        </p:nvSpPr>
        <p:spPr>
          <a:xfrm>
            <a:off x="839787" y="457200"/>
            <a:ext cx="3932240" cy="1600200"/>
          </a:xfrm>
        </p:spPr>
        <p:txBody>
          <a:bodyPr>
            <a:normAutofit fontScale="90000"/>
          </a:bodyPr>
          <a:lstStyle/>
          <a:p>
            <a:r>
              <a:rPr lang="en-US" dirty="0">
                <a:solidFill>
                  <a:srgbClr val="002060"/>
                </a:solidFill>
                <a:latin typeface="+mn-lt"/>
              </a:rPr>
              <a:t>Q&amp;A – School attendance register: attendance and absence codes</a:t>
            </a:r>
          </a:p>
        </p:txBody>
      </p:sp>
      <p:pic>
        <p:nvPicPr>
          <p:cNvPr id="3" name="Online Media 2" title="Q &amp; A - School attendance register: attendance and absence codes">
            <a:hlinkClick r:id="" action="ppaction://media"/>
            <a:extLst>
              <a:ext uri="{FF2B5EF4-FFF2-40B4-BE49-F238E27FC236}">
                <a16:creationId xmlns:a16="http://schemas.microsoft.com/office/drawing/2014/main" id="{BDEA3C2A-3E4B-F171-5890-A45587C0B988}"/>
              </a:ext>
            </a:extLst>
          </p:cNvPr>
          <p:cNvPicPr>
            <a:picLocks noRot="1" noChangeAspect="1"/>
          </p:cNvPicPr>
          <p:nvPr>
            <a:videoFile r:link="rId1"/>
          </p:nvPr>
        </p:nvPicPr>
        <p:blipFill>
          <a:blip r:embed="rId4"/>
          <a:srcRect b="443"/>
          <a:stretch/>
        </p:blipFill>
        <p:spPr>
          <a:xfrm>
            <a:off x="5183187" y="1688316"/>
            <a:ext cx="6172203" cy="3471843"/>
          </a:xfrm>
          <a:prstGeom prst="rect">
            <a:avLst/>
          </a:prstGeom>
          <a:noFill/>
        </p:spPr>
      </p:pic>
      <p:sp>
        <p:nvSpPr>
          <p:cNvPr id="10" name="Text Placeholder 3">
            <a:extLst>
              <a:ext uri="{FF2B5EF4-FFF2-40B4-BE49-F238E27FC236}">
                <a16:creationId xmlns:a16="http://schemas.microsoft.com/office/drawing/2014/main" id="{3C269675-3328-4180-FE47-946E2E836BAA}"/>
              </a:ext>
            </a:extLst>
          </p:cNvPr>
          <p:cNvSpPr>
            <a:spLocks noGrp="1"/>
          </p:cNvSpPr>
          <p:nvPr>
            <p:ph type="body" sz="quarter" idx="1"/>
          </p:nvPr>
        </p:nvSpPr>
        <p:spPr>
          <a:xfrm>
            <a:off x="6303168" y="5538952"/>
            <a:ext cx="3932240" cy="624326"/>
          </a:xfrm>
        </p:spPr>
        <p:txBody>
          <a:bodyPr/>
          <a:lstStyle/>
          <a:p>
            <a:r>
              <a:rPr lang="en-GB" dirty="0">
                <a:hlinkClick r:id="rId5"/>
              </a:rPr>
              <a:t>Q &amp; A - School attendance register: attendance and absence codes - YouTube</a:t>
            </a:r>
            <a:endParaRPr lang="en-US" dirty="0"/>
          </a:p>
        </p:txBody>
      </p:sp>
      <p:sp>
        <p:nvSpPr>
          <p:cNvPr id="4" name="TextBox 3">
            <a:extLst>
              <a:ext uri="{FF2B5EF4-FFF2-40B4-BE49-F238E27FC236}">
                <a16:creationId xmlns:a16="http://schemas.microsoft.com/office/drawing/2014/main" id="{B287C52F-69B0-8F25-9F3E-7C193FB0D00D}"/>
              </a:ext>
            </a:extLst>
          </p:cNvPr>
          <p:cNvSpPr txBox="1"/>
          <p:nvPr/>
        </p:nvSpPr>
        <p:spPr>
          <a:xfrm>
            <a:off x="836609" y="2057400"/>
            <a:ext cx="3932239"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2060"/>
                </a:solidFill>
                <a:effectLst/>
                <a:uFillTx/>
                <a:ea typeface="+mj-ea"/>
                <a:cs typeface="+mj-cs"/>
                <a:sym typeface="Calibri"/>
              </a:rPr>
              <a:t>This webinar provides answers to the questions submitted in the overview of recording attendance and absence in the register. Providing help for using the attendance and absence codes that will be mandatory from August 2024, in line with the School Attendance (Pupil Registration)(England) Regulations 2024. </a:t>
            </a:r>
          </a:p>
        </p:txBody>
      </p:sp>
    </p:spTree>
    <p:extLst>
      <p:ext uri="{BB962C8B-B14F-4D97-AF65-F5344CB8AC3E}">
        <p14:creationId xmlns:p14="http://schemas.microsoft.com/office/powerpoint/2010/main" val="32106749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
        <p:nvSpPr>
          <p:cNvPr id="8" name="Title 7">
            <a:extLst>
              <a:ext uri="{FF2B5EF4-FFF2-40B4-BE49-F238E27FC236}">
                <a16:creationId xmlns:a16="http://schemas.microsoft.com/office/drawing/2014/main" id="{7B16A8AE-EBA4-3681-58C0-B1602C430630}"/>
              </a:ext>
            </a:extLst>
          </p:cNvPr>
          <p:cNvSpPr>
            <a:spLocks noGrp="1"/>
          </p:cNvSpPr>
          <p:nvPr>
            <p:ph type="title"/>
          </p:nvPr>
        </p:nvSpPr>
        <p:spPr>
          <a:xfrm>
            <a:off x="991229" y="2194417"/>
            <a:ext cx="5104771" cy="2469166"/>
          </a:xfrm>
        </p:spPr>
        <p:txBody>
          <a:bodyPr>
            <a:normAutofit/>
          </a:bodyPr>
          <a:lstStyle/>
          <a:p>
            <a:r>
              <a:rPr lang="en-GB" sz="5400" dirty="0">
                <a:solidFill>
                  <a:schemeClr val="bg1"/>
                </a:solidFill>
              </a:rPr>
              <a:t>Attendance News &amp; Current Events</a:t>
            </a:r>
          </a:p>
        </p:txBody>
      </p:sp>
    </p:spTree>
    <p:extLst>
      <p:ext uri="{BB962C8B-B14F-4D97-AF65-F5344CB8AC3E}">
        <p14:creationId xmlns:p14="http://schemas.microsoft.com/office/powerpoint/2010/main" val="3703743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637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000" b="1" dirty="0">
                <a:solidFill>
                  <a:srgbClr val="002060"/>
                </a:solidFill>
                <a:ea typeface="+mj-ea"/>
                <a:cs typeface="+mj-cs"/>
                <a:sym typeface="Calibri"/>
              </a:rPr>
              <a:t>Data sharing &amp; absence returns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lang="en-GB" sz="1200" dirty="0">
              <a:solidFill>
                <a:srgbClr val="000000"/>
              </a:solidFill>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0" i="0" dirty="0">
                <a:solidFill>
                  <a:srgbClr val="000000"/>
                </a:solidFill>
                <a:effectLst/>
                <a:cs typeface="Assistant" pitchFamily="2" charset="-79"/>
              </a:rPr>
              <a:t>In line with </a:t>
            </a:r>
            <a:r>
              <a:rPr lang="en-GB" sz="1400" b="1" i="0" u="none" strike="noStrike" dirty="0">
                <a:solidFill>
                  <a:srgbClr val="4840E3"/>
                </a:solidFill>
                <a:effectLst/>
                <a:cs typeface="Assistant" pitchFamily="2" charset="-79"/>
                <a:hlinkClick r:id="rId4"/>
              </a:rPr>
              <a:t>The Education (Information About Individual Pupils) (England) (Amendment) Regulations 2024</a:t>
            </a:r>
            <a:r>
              <a:rPr lang="en-GB" sz="1400" b="0" i="0" dirty="0">
                <a:solidFill>
                  <a:srgbClr val="000000"/>
                </a:solidFill>
                <a:effectLst/>
                <a:cs typeface="Assistant" pitchFamily="2" charset="-79"/>
              </a:rPr>
              <a:t> and the requirements of 'Working together to improve school attendance', all schools are now legally required to share information from their registers with the DfE and the local authority.</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Assistant" pitchFamily="2" charset="-79"/>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Assistant" pitchFamily="2" charset="-79"/>
                <a:sym typeface="Calibri"/>
              </a:rPr>
              <a:t>Sharing data with the DfE:</a:t>
            </a:r>
          </a:p>
          <a:p>
            <a:pPr algn="l" fontAlgn="base"/>
            <a:r>
              <a:rPr lang="en-GB" sz="1400" b="0" i="0" dirty="0">
                <a:solidFill>
                  <a:srgbClr val="000000"/>
                </a:solidFill>
                <a:effectLst/>
                <a:cs typeface="Assistant" pitchFamily="2" charset="-79"/>
              </a:rPr>
              <a:t>From the start of the 2024-25 academic year, schools have a duty to provide attendance information to the Department for Education (DfE) on request. Data indicates that as of 6</a:t>
            </a:r>
            <a:r>
              <a:rPr lang="en-GB" sz="1400" b="0" i="0" baseline="30000" dirty="0">
                <a:solidFill>
                  <a:srgbClr val="000000"/>
                </a:solidFill>
                <a:effectLst/>
                <a:cs typeface="Assistant" pitchFamily="2" charset="-79"/>
              </a:rPr>
              <a:t>th</a:t>
            </a:r>
            <a:r>
              <a:rPr lang="en-GB" sz="1400" b="0" i="0" dirty="0">
                <a:solidFill>
                  <a:srgbClr val="000000"/>
                </a:solidFill>
                <a:effectLst/>
                <a:cs typeface="Assistant" pitchFamily="2" charset="-79"/>
              </a:rPr>
              <a:t> September, over 380 have already signed up to share their daily attendance data with the DfE in line with statutory requirements.</a:t>
            </a:r>
          </a:p>
          <a:p>
            <a:pPr algn="l" fontAlgn="base"/>
            <a:r>
              <a:rPr lang="en-GB" sz="1400" b="1" i="0" u="sng" dirty="0">
                <a:solidFill>
                  <a:srgbClr val="000000"/>
                </a:solidFill>
                <a:effectLst/>
                <a:cs typeface="Assistant" pitchFamily="2" charset="-79"/>
              </a:rPr>
              <a:t>Action:</a:t>
            </a:r>
            <a:r>
              <a:rPr lang="en-GB" sz="1400" b="0" i="0" dirty="0">
                <a:solidFill>
                  <a:srgbClr val="000000"/>
                </a:solidFill>
                <a:effectLst/>
                <a:cs typeface="Assistant" pitchFamily="2" charset="-79"/>
              </a:rPr>
              <a:t> It is important that all schools ensure that they have completed this process and for those schools who have not, further guidance on how to share your data is available via this link: </a:t>
            </a:r>
            <a:r>
              <a:rPr lang="en-GB" sz="1400" b="1" i="0" u="none" strike="noStrike" dirty="0">
                <a:solidFill>
                  <a:srgbClr val="4840E3"/>
                </a:solidFill>
                <a:effectLst/>
                <a:cs typeface="Assistant" pitchFamily="2" charset="-79"/>
                <a:hlinkClick r:id="rId5"/>
              </a:rPr>
              <a:t>Share your daily school attendance data - GOV.UK (www.gov.uk)</a:t>
            </a:r>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Once you are sharing data with the DfE you will have access to a range of tools that will support you to analyse your data. The DfE has published guidance for schools, academy trusts and local authorities on using the monitor your </a:t>
            </a:r>
            <a:r>
              <a:rPr lang="en-GB" sz="1400" b="1" i="0" u="none" strike="noStrike" dirty="0">
                <a:solidFill>
                  <a:srgbClr val="4840E3"/>
                </a:solidFill>
                <a:effectLst/>
                <a:cs typeface="Assistant" pitchFamily="2" charset="-79"/>
                <a:hlinkClick r:id="rId6"/>
              </a:rPr>
              <a:t>school attendance tool</a:t>
            </a:r>
            <a:r>
              <a:rPr lang="en-GB" sz="1400" b="0" i="0" dirty="0">
                <a:solidFill>
                  <a:srgbClr val="000000"/>
                </a:solidFill>
                <a:effectLst/>
                <a:cs typeface="Assistant" pitchFamily="2" charset="-79"/>
              </a:rPr>
              <a:t>.</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mj-cs"/>
                <a:sym typeface="Calibri"/>
              </a:rPr>
              <a:t>Sharing data with the LA:</a:t>
            </a:r>
          </a:p>
          <a:p>
            <a:pPr algn="l" fontAlgn="base"/>
            <a:r>
              <a:rPr lang="en-GB" sz="1400" b="0" i="0" dirty="0">
                <a:solidFill>
                  <a:srgbClr val="000000"/>
                </a:solidFill>
                <a:effectLst/>
                <a:cs typeface="Assistant" pitchFamily="2" charset="-79"/>
              </a:rPr>
              <a:t>Further, to facilitate timely collaborative working across partners, all schools are also required to share information from their registers with the local authority. As a minimum this includes: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New Pupil and Deletion returns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Attendance returns </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Sickness returns</a:t>
            </a:r>
          </a:p>
          <a:p>
            <a:pPr marL="285750" indent="-285750" algn="l" fontAlgn="base">
              <a:buFont typeface="Wingdings" panose="05000000000000000000" pitchFamily="2" charset="2"/>
              <a:buChar char="Ø"/>
            </a:pPr>
            <a:endParaRPr lang="en-GB" sz="1400" dirty="0">
              <a:solidFill>
                <a:srgbClr val="000000"/>
              </a:solidFill>
              <a:ea typeface="+mj-ea"/>
              <a:cs typeface="Assistant" pitchFamily="2" charset="-79"/>
              <a:sym typeface="Calibri"/>
            </a:endParaRPr>
          </a:p>
          <a:p>
            <a:pPr algn="l" fontAlgn="base"/>
            <a:r>
              <a:rPr lang="en-GB" sz="1400" b="0" i="0" dirty="0">
                <a:solidFill>
                  <a:srgbClr val="000000"/>
                </a:solidFill>
                <a:effectLst/>
                <a:cs typeface="Assistant" pitchFamily="2" charset="-79"/>
              </a:rPr>
              <a:t>If your school is not currently sharing data as part of the local arrangements, you will receive an e-mail from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within the next two weeks providing guidance on what you need to do next.</a:t>
            </a:r>
          </a:p>
          <a:p>
            <a:pPr algn="l" fontAlgn="base"/>
            <a:r>
              <a:rPr lang="en-GB" sz="1400" b="0" i="0" dirty="0">
                <a:solidFill>
                  <a:srgbClr val="000000"/>
                </a:solidFill>
                <a:effectLst/>
                <a:cs typeface="Assistant" pitchFamily="2" charset="-79"/>
              </a:rPr>
              <a:t>If you already provide attendance data to the LA via the local arrangements, please also contact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if:</a:t>
            </a:r>
          </a:p>
          <a:p>
            <a:pPr algn="l" fontAlgn="base">
              <a:buFont typeface="+mj-lt"/>
              <a:buAutoNum type="arabicPeriod"/>
            </a:pPr>
            <a:r>
              <a:rPr lang="en-GB" sz="1400" b="0" i="0" dirty="0">
                <a:solidFill>
                  <a:srgbClr val="000000"/>
                </a:solidFill>
                <a:effectLst/>
                <a:cs typeface="Assistant" pitchFamily="2" charset="-79"/>
              </a:rPr>
              <a:t>    You have changed Management Information System provider over the Summer as this will impact on data collection.</a:t>
            </a:r>
          </a:p>
          <a:p>
            <a:pPr algn="l" fontAlgn="base">
              <a:buFont typeface="+mj-lt"/>
              <a:buAutoNum type="arabicPeriod"/>
            </a:pPr>
            <a:r>
              <a:rPr lang="en-GB" sz="1400" b="0" i="0" dirty="0">
                <a:solidFill>
                  <a:srgbClr val="000000"/>
                </a:solidFill>
                <a:effectLst/>
                <a:cs typeface="Assistant" pitchFamily="2" charset="-79"/>
              </a:rPr>
              <a:t>    You are unsure of who we hold as your contact for the local data feed and/or would like to make a change to the contact.</a:t>
            </a: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8"/>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9"/>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10"/>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16934845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5786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400" b="1" dirty="0">
                <a:solidFill>
                  <a:srgbClr val="002060"/>
                </a:solidFill>
                <a:ea typeface="+mj-ea"/>
                <a:cs typeface="+mj-cs"/>
                <a:sym typeface="Calibri"/>
              </a:rPr>
              <a:t>Targeting Support Meetings</a:t>
            </a:r>
          </a:p>
          <a:p>
            <a:pPr marR="0" algn="l" defTabSz="914400" rtl="0" fontAlgn="auto" latinLnBrk="0" hangingPunct="0">
              <a:lnSpc>
                <a:spcPct val="100000"/>
              </a:lnSpc>
              <a:spcBef>
                <a:spcPts val="0"/>
              </a:spcBef>
              <a:spcAft>
                <a:spcPts val="0"/>
              </a:spcAft>
              <a:buClrTx/>
              <a:buSzTx/>
              <a:tabLst/>
            </a:pPr>
            <a:endParaRPr lang="en-GB" sz="1200" dirty="0">
              <a:solidFill>
                <a:srgbClr val="000000"/>
              </a:solidFill>
              <a:latin typeface="+mj-lt"/>
              <a:ea typeface="+mj-ea"/>
              <a:cs typeface="+mj-cs"/>
              <a:sym typeface="Calibri"/>
            </a:endParaRPr>
          </a:p>
          <a:p>
            <a:pPr algn="l" fontAlgn="base"/>
            <a:r>
              <a:rPr lang="en-GB" sz="1400" b="0" i="0" dirty="0">
                <a:solidFill>
                  <a:srgbClr val="000000"/>
                </a:solidFill>
                <a:effectLst/>
                <a:cs typeface="Assistant" pitchFamily="2" charset="-79"/>
              </a:rPr>
              <a:t>Schools are expected to participate in these meetings in line with 'Working together to improve school attendance.' The number of meetings a school is expected to have is outlined within the DfE guidance and depends on the level of the attendance challenges in the school:</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below the national average for your phase, it is expected that you book a TSM for each term</a:t>
            </a:r>
          </a:p>
          <a:p>
            <a:pPr marL="285750" indent="-285750" algn="l" fontAlgn="base">
              <a:buFont typeface="Wingdings" panose="05000000000000000000" pitchFamily="2" charset="2"/>
              <a:buChar char="Ø"/>
            </a:pPr>
            <a:r>
              <a:rPr lang="en-GB" sz="1400" b="0" i="0" dirty="0">
                <a:solidFill>
                  <a:srgbClr val="000000"/>
                </a:solidFill>
                <a:effectLst/>
                <a:cs typeface="Assistant" pitchFamily="2" charset="-79"/>
              </a:rPr>
              <a:t>If your school's attendance levels were above national average for that phase, you may if you want only schedule one TSM for the academic year.</a:t>
            </a:r>
          </a:p>
          <a:p>
            <a:pPr algn="l" fontAlgn="base"/>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We would encourage all secondary schools in Norfolk to book a TSM for each term, whether above or below national average. If your setting's attendance rates are above the national average for your phase and you wish to meet with us termly, you are welcome and invited to do so.</a:t>
            </a:r>
          </a:p>
          <a:p>
            <a:pPr algn="l" fontAlgn="base"/>
            <a:endParaRPr lang="en-GB" sz="1400" dirty="0">
              <a:solidFill>
                <a:srgbClr val="000000"/>
              </a:solidFill>
              <a:ea typeface="+mj-ea"/>
              <a:cs typeface="Assistant" pitchFamily="2" charset="-79"/>
              <a:sym typeface="Calibri"/>
            </a:endParaRPr>
          </a:p>
          <a:p>
            <a:pPr algn="l" fontAlgn="base"/>
            <a:r>
              <a:rPr lang="en-GB" sz="1600" b="1" i="0" dirty="0">
                <a:solidFill>
                  <a:srgbClr val="050505"/>
                </a:solidFill>
                <a:effectLst/>
                <a:cs typeface="Assistant" pitchFamily="2" charset="-79"/>
              </a:rPr>
              <a:t>Booking your TSM</a:t>
            </a:r>
          </a:p>
          <a:p>
            <a:pPr algn="l" fontAlgn="base"/>
            <a:r>
              <a:rPr lang="en-GB" sz="1400" b="0" i="0" dirty="0">
                <a:solidFill>
                  <a:srgbClr val="000000"/>
                </a:solidFill>
                <a:effectLst/>
                <a:cs typeface="Assistant" pitchFamily="2" charset="-79"/>
              </a:rPr>
              <a:t>To book your TSMs for the academic year:</a:t>
            </a:r>
          </a:p>
          <a:p>
            <a:pPr algn="l" fontAlgn="base">
              <a:buFont typeface="Arial" panose="020B0604020202020204" pitchFamily="34" charset="0"/>
              <a:buChar char="•"/>
            </a:pPr>
            <a:r>
              <a:rPr lang="en-GB" sz="1400" b="0" i="0" dirty="0">
                <a:solidFill>
                  <a:srgbClr val="000000"/>
                </a:solidFill>
                <a:effectLst/>
                <a:cs typeface="Assistant" pitchFamily="2" charset="-79"/>
              </a:rPr>
              <a:t> Visit the following page: </a:t>
            </a:r>
            <a:r>
              <a:rPr lang="en-GB" sz="1400" b="1" i="0" u="none" strike="noStrike" dirty="0">
                <a:solidFill>
                  <a:srgbClr val="4840E3"/>
                </a:solidFill>
                <a:effectLst/>
                <a:cs typeface="Assistant" pitchFamily="2" charset="-79"/>
                <a:hlinkClick r:id="rId4"/>
              </a:rPr>
              <a:t>NCC Targeting Support Meeting Bookings</a:t>
            </a:r>
            <a:endParaRPr lang="en-GB" sz="1400" b="0" i="0" dirty="0">
              <a:solidFill>
                <a:srgbClr val="000000"/>
              </a:solidFill>
              <a:effectLst/>
              <a:cs typeface="Assistant" pitchFamily="2" charset="-79"/>
            </a:endParaRPr>
          </a:p>
          <a:p>
            <a:pPr algn="l" fontAlgn="base">
              <a:buFont typeface="Arial" panose="020B0604020202020204" pitchFamily="34" charset="0"/>
              <a:buChar char="•"/>
            </a:pPr>
            <a:r>
              <a:rPr lang="en-GB" sz="1400" b="0" i="0" dirty="0">
                <a:solidFill>
                  <a:srgbClr val="000000"/>
                </a:solidFill>
                <a:effectLst/>
                <a:cs typeface="Assistant" pitchFamily="2" charset="-79"/>
              </a:rPr>
              <a:t> Select the meeting type that applies to your school setting.</a:t>
            </a:r>
          </a:p>
          <a:p>
            <a:pPr algn="l" fontAlgn="base">
              <a:buFont typeface="Arial" panose="020B0604020202020204" pitchFamily="34" charset="0"/>
              <a:buChar char="•"/>
            </a:pPr>
            <a:r>
              <a:rPr lang="en-GB" sz="1400" b="0" i="0" dirty="0">
                <a:solidFill>
                  <a:srgbClr val="000000"/>
                </a:solidFill>
                <a:effectLst/>
                <a:cs typeface="Assistant" pitchFamily="2" charset="-79"/>
              </a:rPr>
              <a:t> Select the date you wish to book in the calendar.</a:t>
            </a:r>
          </a:p>
          <a:p>
            <a:pPr algn="l" fontAlgn="base">
              <a:buFont typeface="Arial" panose="020B0604020202020204" pitchFamily="34" charset="0"/>
              <a:buChar char="•"/>
            </a:pPr>
            <a:r>
              <a:rPr lang="en-GB" sz="1400" b="0" i="0" dirty="0">
                <a:solidFill>
                  <a:srgbClr val="000000"/>
                </a:solidFill>
                <a:effectLst/>
                <a:cs typeface="Assistant" pitchFamily="2" charset="-79"/>
              </a:rPr>
              <a:t>Select a time from the available options.</a:t>
            </a:r>
          </a:p>
          <a:p>
            <a:pPr algn="l" fontAlgn="base">
              <a:buFont typeface="Arial" panose="020B0604020202020204" pitchFamily="34" charset="0"/>
              <a:buChar char="•"/>
            </a:pPr>
            <a:r>
              <a:rPr lang="en-GB" sz="1400" b="0" i="0" dirty="0">
                <a:solidFill>
                  <a:srgbClr val="000000"/>
                </a:solidFill>
                <a:effectLst/>
                <a:cs typeface="Assistant" pitchFamily="2" charset="-79"/>
              </a:rPr>
              <a:t> Add your details into the required fields, ensuring to include the name of your school.</a:t>
            </a:r>
          </a:p>
          <a:p>
            <a:pPr algn="l" fontAlgn="base">
              <a:buFont typeface="Arial" panose="020B0604020202020204" pitchFamily="34" charset="0"/>
              <a:buChar char="•"/>
            </a:pPr>
            <a:r>
              <a:rPr lang="en-GB" sz="1400" b="0" i="0" dirty="0">
                <a:solidFill>
                  <a:srgbClr val="000000"/>
                </a:solidFill>
                <a:effectLst/>
                <a:cs typeface="Assistant" pitchFamily="2" charset="-79"/>
              </a:rPr>
              <a:t> Select book and you will receive an email confirmation of your booking.</a:t>
            </a:r>
          </a:p>
          <a:p>
            <a:pPr algn="l" fontAlgn="base"/>
            <a:endParaRPr lang="en-GB" sz="1400" b="1" i="0" dirty="0">
              <a:solidFill>
                <a:srgbClr val="000000"/>
              </a:solidFill>
              <a:effectLst/>
              <a:cs typeface="Assistant" pitchFamily="2" charset="-79"/>
            </a:endParaRPr>
          </a:p>
          <a:p>
            <a:pPr algn="l" fontAlgn="base"/>
            <a:r>
              <a:rPr lang="en-GB" sz="1400" b="1" i="0" dirty="0">
                <a:solidFill>
                  <a:srgbClr val="000000"/>
                </a:solidFill>
                <a:effectLst/>
                <a:cs typeface="Assistant" pitchFamily="2" charset="-79"/>
              </a:rPr>
              <a:t>Please note</a:t>
            </a:r>
            <a:r>
              <a:rPr lang="en-GB" sz="1400" b="0" i="0" dirty="0">
                <a:solidFill>
                  <a:srgbClr val="000000"/>
                </a:solidFill>
                <a:effectLst/>
                <a:cs typeface="Assistant" pitchFamily="2" charset="-79"/>
              </a:rPr>
              <a:t>:</a:t>
            </a:r>
          </a:p>
          <a:p>
            <a:pPr algn="l" fontAlgn="base">
              <a:buFont typeface="Arial" panose="020B0604020202020204" pitchFamily="34" charset="0"/>
              <a:buChar char="•"/>
            </a:pPr>
            <a:r>
              <a:rPr lang="en-GB" sz="1400" b="0" i="0" dirty="0">
                <a:solidFill>
                  <a:srgbClr val="000000"/>
                </a:solidFill>
                <a:effectLst/>
                <a:cs typeface="Assistant" pitchFamily="2" charset="-79"/>
              </a:rPr>
              <a:t> If you wish other colleagues to attend, you can forward the meeting invitation.</a:t>
            </a:r>
          </a:p>
          <a:p>
            <a:pPr algn="l" fontAlgn="base">
              <a:buFont typeface="Arial" panose="020B0604020202020204" pitchFamily="34" charset="0"/>
              <a:buChar char="•"/>
            </a:pPr>
            <a:r>
              <a:rPr lang="en-GB" sz="1400" b="0" i="0" dirty="0">
                <a:solidFill>
                  <a:srgbClr val="000000"/>
                </a:solidFill>
                <a:effectLst/>
                <a:cs typeface="Assistant" pitchFamily="2" charset="-79"/>
              </a:rPr>
              <a:t>When booking a meeting for each term, you will need to repeat this process for each booking.</a:t>
            </a:r>
          </a:p>
          <a:p>
            <a:pPr algn="l" fontAlgn="base">
              <a:buFont typeface="Arial" panose="020B0604020202020204" pitchFamily="34" charset="0"/>
              <a:buChar char="•"/>
            </a:pPr>
            <a:r>
              <a:rPr lang="en-GB" sz="1400" b="0" i="0" dirty="0">
                <a:solidFill>
                  <a:srgbClr val="000000"/>
                </a:solidFill>
                <a:effectLst/>
                <a:cs typeface="Assistant" pitchFamily="2" charset="-79"/>
              </a:rPr>
              <a:t>If a date or time is unavailable that is because the slot is already booked, or the date falls outside of term-time based on the Norfolk calendar.</a:t>
            </a:r>
          </a:p>
          <a:p>
            <a:pPr algn="l" fontAlgn="base"/>
            <a:endParaRPr lang="en-GB" sz="1400" dirty="0">
              <a:solidFill>
                <a:srgbClr val="000000"/>
              </a:solidFill>
              <a:ea typeface="+mj-ea"/>
              <a:cs typeface="+mj-cs"/>
              <a:sym typeface="Calibri"/>
            </a:endParaRP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5"/>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6"/>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7"/>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22033147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3"/>
          <a:stretch>
            <a:fillRect/>
          </a:stretch>
        </p:blipFill>
        <p:spPr>
          <a:xfrm>
            <a:off x="-537525" y="6337976"/>
            <a:ext cx="14141317" cy="516172"/>
          </a:xfrm>
          <a:prstGeom prst="rect">
            <a:avLst/>
          </a:prstGeom>
        </p:spPr>
      </p:pic>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84405" y="6475025"/>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0114" y="652308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1506" y="6466916"/>
            <a:ext cx="666219" cy="258291"/>
          </a:xfrm>
          <a:prstGeom prst="rect">
            <a:avLst/>
          </a:prstGeom>
          <a:ln w="12700">
            <a:miter lim="400000"/>
          </a:ln>
        </p:spPr>
      </p:pic>
      <p:sp>
        <p:nvSpPr>
          <p:cNvPr id="13" name="TextBox 12">
            <a:extLst>
              <a:ext uri="{FF2B5EF4-FFF2-40B4-BE49-F238E27FC236}">
                <a16:creationId xmlns:a16="http://schemas.microsoft.com/office/drawing/2014/main" id="{17494841-0E53-340A-C9B9-3E206A1B3F51}"/>
              </a:ext>
            </a:extLst>
          </p:cNvPr>
          <p:cNvSpPr txBox="1"/>
          <p:nvPr/>
        </p:nvSpPr>
        <p:spPr>
          <a:xfrm>
            <a:off x="-766578" y="132792"/>
            <a:ext cx="630382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4400" b="0" i="0" u="none" strike="noStrike" kern="0" cap="none" spc="0" normalizeH="0" baseline="0" noProof="0" dirty="0">
                <a:ln>
                  <a:noFill/>
                </a:ln>
                <a:solidFill>
                  <a:srgbClr val="FFFFFF"/>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b="0" i="0" u="none" strike="noStrike" kern="0" cap="none" spc="0" normalizeH="0" baseline="0" noProof="0" dirty="0">
              <a:ln>
                <a:noFill/>
              </a:ln>
              <a:solidFill>
                <a:srgbClr val="FFFFFF"/>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29314C"/>
              </a:solidFill>
              <a:effectLst/>
              <a:uLnTx/>
              <a:uFillTx/>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910968" y="474538"/>
            <a:ext cx="4616106" cy="3077404"/>
          </a:xfrm>
          <a:prstGeom prst="rect">
            <a:avLst/>
          </a:prstGeom>
        </p:spPr>
      </p:pic>
      <p:sp>
        <p:nvSpPr>
          <p:cNvPr id="4" name="TextBox 3">
            <a:extLst>
              <a:ext uri="{FF2B5EF4-FFF2-40B4-BE49-F238E27FC236}">
                <a16:creationId xmlns:a16="http://schemas.microsoft.com/office/drawing/2014/main" id="{E202FB8D-F5BA-ABFA-AC86-C500D97C07CE}"/>
              </a:ext>
            </a:extLst>
          </p:cNvPr>
          <p:cNvSpPr txBox="1"/>
          <p:nvPr/>
        </p:nvSpPr>
        <p:spPr>
          <a:xfrm>
            <a:off x="6910968" y="3720824"/>
            <a:ext cx="4616106"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Keep up to date with Attendance news and events via:</a:t>
            </a:r>
          </a:p>
          <a:p>
            <a:pPr marL="0" marR="0" indent="0" algn="l" defTabSz="914400" rtl="0" fontAlgn="auto" latinLnBrk="0" hangingPunct="0">
              <a:lnSpc>
                <a:spcPct val="100000"/>
              </a:lnSpc>
              <a:spcBef>
                <a:spcPts val="0"/>
              </a:spcBef>
              <a:spcAft>
                <a:spcPts val="0"/>
              </a:spcAft>
              <a:buClrTx/>
              <a:buSzTx/>
              <a:buFontTx/>
              <a:buNone/>
              <a:tabLst/>
            </a:pPr>
            <a:r>
              <a:rPr lang="en-GB" dirty="0">
                <a:solidFill>
                  <a:srgbClr val="0000FF"/>
                </a:solidFill>
                <a:ea typeface="+mj-ea"/>
                <a:cs typeface="+mj-cs"/>
                <a:sym typeface="Calibri"/>
                <a:hlinkClick r:id="rId8"/>
              </a:rPr>
              <a:t>Attendance news and events page</a:t>
            </a:r>
            <a:endParaRPr lang="en-GB" dirty="0">
              <a:solidFill>
                <a:srgbClr val="0000FF"/>
              </a:solidFill>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And by </a:t>
            </a:r>
            <a:r>
              <a:rPr lang="en-GB" dirty="0">
                <a:solidFill>
                  <a:schemeClr val="bg1"/>
                </a:solidFill>
                <a:ea typeface="+mj-ea"/>
                <a:cs typeface="+mj-cs"/>
                <a:sym typeface="Calibri"/>
                <a:hlinkClick r:id="rId9"/>
              </a:rPr>
              <a:t>registering</a:t>
            </a:r>
            <a:r>
              <a:rPr lang="en-GB" dirty="0">
                <a:solidFill>
                  <a:schemeClr val="bg1"/>
                </a:solidFill>
                <a:ea typeface="+mj-ea"/>
                <a:cs typeface="+mj-cs"/>
                <a:sym typeface="Calibri"/>
              </a:rPr>
              <a:t> to receive weekly emails and updates from the News for Norfolk Education Providers.</a:t>
            </a: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Webpage for News for Norfolk Education Providers can be found </a:t>
            </a:r>
            <a:r>
              <a:rPr lang="en-GB" dirty="0">
                <a:solidFill>
                  <a:schemeClr val="bg1"/>
                </a:solidFill>
                <a:ea typeface="+mj-ea"/>
                <a:cs typeface="+mj-cs"/>
                <a:sym typeface="Calibri"/>
                <a:hlinkClick r:id="rId10"/>
              </a:rPr>
              <a:t>here</a:t>
            </a:r>
            <a:r>
              <a:rPr lang="en-GB" dirty="0">
                <a:solidFill>
                  <a:schemeClr val="bg1"/>
                </a:solidFill>
                <a:ea typeface="+mj-ea"/>
                <a:cs typeface="+mj-cs"/>
                <a:sym typeface="Calibri"/>
              </a:rPr>
              <a:t>. </a:t>
            </a:r>
            <a:endParaRPr kumimoji="0" lang="en-GB" sz="1800" b="0" i="0" u="none" strike="noStrike" cap="none" spc="0" normalizeH="0" baseline="0" dirty="0">
              <a:ln>
                <a:noFill/>
              </a:ln>
              <a:solidFill>
                <a:schemeClr val="bg1"/>
              </a:solidFill>
              <a:effectLst/>
              <a:uFillTx/>
              <a:ea typeface="+mj-ea"/>
              <a:cs typeface="+mj-cs"/>
              <a:sym typeface="Calibri"/>
            </a:endParaRPr>
          </a:p>
        </p:txBody>
      </p:sp>
      <p:sp>
        <p:nvSpPr>
          <p:cNvPr id="10" name="TextBox 9">
            <a:extLst>
              <a:ext uri="{FF2B5EF4-FFF2-40B4-BE49-F238E27FC236}">
                <a16:creationId xmlns:a16="http://schemas.microsoft.com/office/drawing/2014/main" id="{63A80450-4D4D-5888-8186-75708468B46E}"/>
              </a:ext>
            </a:extLst>
          </p:cNvPr>
          <p:cNvSpPr txBox="1"/>
          <p:nvPr/>
        </p:nvSpPr>
        <p:spPr>
          <a:xfrm>
            <a:off x="479832" y="908236"/>
            <a:ext cx="5839487" cy="480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sng" strike="noStrike" cap="none" spc="0" normalizeH="0" baseline="0" dirty="0">
                <a:ln>
                  <a:noFill/>
                </a:ln>
                <a:solidFill>
                  <a:schemeClr val="bg1"/>
                </a:solidFill>
                <a:effectLst/>
                <a:uFillTx/>
                <a:ea typeface="+mj-ea"/>
                <a:cs typeface="+mj-cs"/>
                <a:sym typeface="Calibri"/>
              </a:rPr>
              <a:t>Attendance Spotlight Webinars</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Will be held approximately on the last Thursday of each month. They will begin at 10.30am and can be accessed via the links in the </a:t>
            </a:r>
            <a:r>
              <a:rPr kumimoji="0" lang="en-GB" sz="1800" b="0" i="0" u="none" strike="noStrike" cap="none" spc="0" normalizeH="0" baseline="0" dirty="0">
                <a:ln>
                  <a:noFill/>
                </a:ln>
                <a:solidFill>
                  <a:schemeClr val="bg1"/>
                </a:solidFill>
                <a:effectLst/>
                <a:uFillTx/>
                <a:ea typeface="+mj-ea"/>
                <a:cs typeface="+mj-cs"/>
                <a:sym typeface="Calibri"/>
                <a:hlinkClick r:id="rId11"/>
              </a:rPr>
              <a:t>Upcoming events </a:t>
            </a:r>
            <a:r>
              <a:rPr kumimoji="0" lang="en-GB" sz="1800" b="0" i="0" u="none" strike="noStrike" cap="none" spc="0" normalizeH="0" baseline="0" dirty="0">
                <a:ln>
                  <a:noFill/>
                </a:ln>
                <a:solidFill>
                  <a:schemeClr val="bg1"/>
                </a:solidFill>
                <a:effectLst/>
                <a:uFillTx/>
                <a:ea typeface="+mj-ea"/>
                <a:cs typeface="+mj-cs"/>
                <a:sym typeface="Calibri"/>
              </a:rPr>
              <a:t>section of Attendance news and events page. Autumn Term schedule:</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Thursday 28</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November</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Thursday 19</a:t>
            </a:r>
            <a:r>
              <a:rPr kumimoji="0" lang="en-GB" sz="1800" b="0" i="0" u="none" strike="noStrike" cap="none" spc="0" normalizeH="0" baseline="30000" dirty="0">
                <a:ln>
                  <a:noFill/>
                </a:ln>
                <a:solidFill>
                  <a:schemeClr val="bg1"/>
                </a:solidFill>
                <a:effectLst/>
                <a:uFillTx/>
                <a:ea typeface="+mj-ea"/>
                <a:cs typeface="+mj-cs"/>
                <a:sym typeface="Calibri"/>
              </a:rPr>
              <a:t>th</a:t>
            </a:r>
            <a:r>
              <a:rPr kumimoji="0" lang="en-GB" sz="1800" b="0" i="0" u="none" strike="noStrike" cap="none" spc="0" normalizeH="0" baseline="0" dirty="0">
                <a:ln>
                  <a:noFill/>
                </a:ln>
                <a:solidFill>
                  <a:schemeClr val="bg1"/>
                </a:solidFill>
                <a:effectLst/>
                <a:uFillTx/>
                <a:ea typeface="+mj-ea"/>
                <a:cs typeface="+mj-cs"/>
                <a:sym typeface="Calibri"/>
              </a:rPr>
              <a:t> December</a:t>
            </a:r>
          </a:p>
          <a:p>
            <a:pPr marL="0" marR="0" indent="0" algn="l" defTabSz="914400" rtl="0" fontAlgn="auto" latinLnBrk="0" hangingPunct="0">
              <a:lnSpc>
                <a:spcPct val="100000"/>
              </a:lnSpc>
              <a:spcBef>
                <a:spcPts val="0"/>
              </a:spcBef>
              <a:spcAft>
                <a:spcPts val="0"/>
              </a:spcAft>
              <a:buClrTx/>
              <a:buSzTx/>
              <a:buFontTx/>
              <a:buNone/>
              <a:tabLst/>
            </a:pPr>
            <a:endParaRPr lang="en-GB" b="1" u="sng" dirty="0">
              <a:solidFill>
                <a:schemeClr val="bg1"/>
              </a:solidFill>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b="1" u="sng" dirty="0">
                <a:solidFill>
                  <a:schemeClr val="bg1"/>
                </a:solidFill>
                <a:ea typeface="+mj-ea"/>
                <a:cs typeface="+mj-cs"/>
                <a:sym typeface="Calibri"/>
              </a:rPr>
              <a:t>Countywide Attendance Network Meetings</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Autumn Network Meeting: Thursday 7</a:t>
            </a:r>
            <a:r>
              <a:rPr kumimoji="0" lang="en-GB" sz="1800" b="0" i="0" u="none" strike="noStrike" cap="none" spc="0" normalizeH="0" baseline="30000" dirty="0">
                <a:ln>
                  <a:noFill/>
                </a:ln>
                <a:solidFill>
                  <a:schemeClr val="bg1"/>
                </a:solidFill>
                <a:effectLst/>
                <a:uFillTx/>
                <a:ea typeface="+mj-ea"/>
                <a:cs typeface="+mj-cs"/>
                <a:sym typeface="Calibri"/>
              </a:rPr>
              <a:t>th</a:t>
            </a:r>
            <a:r>
              <a:rPr kumimoji="0" lang="en-GB" sz="1800" b="0" i="0" u="none" strike="noStrike" cap="none" spc="0" normalizeH="0" baseline="0" dirty="0">
                <a:ln>
                  <a:noFill/>
                </a:ln>
                <a:solidFill>
                  <a:schemeClr val="bg1"/>
                </a:solidFill>
                <a:effectLst/>
                <a:uFillTx/>
                <a:ea typeface="+mj-ea"/>
                <a:cs typeface="+mj-cs"/>
                <a:sym typeface="Calibri"/>
              </a:rPr>
              <a:t> November</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Spring Network Meeting: Thursday 27</a:t>
            </a:r>
            <a:r>
              <a:rPr lang="en-GB" baseline="30000" dirty="0">
                <a:solidFill>
                  <a:schemeClr val="bg1"/>
                </a:solidFill>
                <a:ea typeface="+mj-ea"/>
                <a:cs typeface="+mj-cs"/>
                <a:sym typeface="Calibri"/>
              </a:rPr>
              <a:t>th</a:t>
            </a:r>
            <a:r>
              <a:rPr lang="en-GB" dirty="0">
                <a:solidFill>
                  <a:schemeClr val="bg1"/>
                </a:solidFill>
                <a:ea typeface="+mj-ea"/>
                <a:cs typeface="+mj-cs"/>
                <a:sym typeface="Calibri"/>
              </a:rPr>
              <a:t> February </a:t>
            </a: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Summer Network Meeting: Thursday 26</a:t>
            </a:r>
            <a:r>
              <a:rPr kumimoji="0" lang="en-GB" sz="1800" b="0" i="0" u="none" strike="noStrike" cap="none" spc="0" normalizeH="0" baseline="30000" dirty="0">
                <a:ln>
                  <a:noFill/>
                </a:ln>
                <a:solidFill>
                  <a:schemeClr val="bg1"/>
                </a:solidFill>
                <a:effectLst/>
                <a:uFillTx/>
                <a:ea typeface="+mj-ea"/>
                <a:cs typeface="+mj-cs"/>
                <a:sym typeface="Calibri"/>
              </a:rPr>
              <a:t>th</a:t>
            </a:r>
            <a:r>
              <a:rPr kumimoji="0" lang="en-GB" sz="1800" b="0" i="0" u="none" strike="noStrike" cap="none" spc="0" normalizeH="0" baseline="0" dirty="0">
                <a:ln>
                  <a:noFill/>
                </a:ln>
                <a:solidFill>
                  <a:schemeClr val="bg1"/>
                </a:solidFill>
                <a:effectLst/>
                <a:uFillTx/>
                <a:ea typeface="+mj-ea"/>
                <a:cs typeface="+mj-cs"/>
                <a:sym typeface="Calibri"/>
              </a:rPr>
              <a:t> June </a:t>
            </a:r>
          </a:p>
          <a:p>
            <a:pPr marL="0" marR="0" indent="0" algn="l" defTabSz="914400" rtl="0" fontAlgn="auto" latinLnBrk="0" hangingPunct="0">
              <a:lnSpc>
                <a:spcPct val="100000"/>
              </a:lnSpc>
              <a:spcBef>
                <a:spcPts val="0"/>
              </a:spcBef>
              <a:spcAft>
                <a:spcPts val="0"/>
              </a:spcAft>
              <a:buClrTx/>
              <a:buSzTx/>
              <a:buFontTx/>
              <a:buNone/>
              <a:tabLst/>
            </a:pPr>
            <a:r>
              <a:rPr lang="en-GB" dirty="0">
                <a:solidFill>
                  <a:schemeClr val="bg1"/>
                </a:solidFill>
                <a:ea typeface="+mj-ea"/>
                <a:cs typeface="+mj-cs"/>
                <a:sym typeface="Calibri"/>
              </a:rPr>
              <a:t>All held in person at The Inspiration Teaching Hub. </a:t>
            </a:r>
            <a:endParaRPr kumimoji="0" lang="en-GB" sz="1800" b="0" i="0" u="none" strike="noStrike" cap="none" spc="0" normalizeH="0" baseline="0" dirty="0">
              <a:ln>
                <a:noFill/>
              </a:ln>
              <a:solidFill>
                <a:schemeClr val="bg1"/>
              </a:solidFill>
              <a:effectLst/>
              <a:uFillTx/>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chemeClr val="bg1"/>
                </a:solidFill>
                <a:effectLst/>
                <a:uFillTx/>
                <a:ea typeface="+mj-ea"/>
                <a:cs typeface="+mj-cs"/>
                <a:sym typeface="Calibri"/>
              </a:rPr>
              <a:t> </a:t>
            </a:r>
          </a:p>
        </p:txBody>
      </p:sp>
    </p:spTree>
    <p:extLst>
      <p:ext uri="{BB962C8B-B14F-4D97-AF65-F5344CB8AC3E}">
        <p14:creationId xmlns:p14="http://schemas.microsoft.com/office/powerpoint/2010/main" val="15350259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rgbClr val="FFFFFF"/>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rgbClr val="FFFFFF"/>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rgbClr val="FFFFFF"/>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 platform">
            <a:extLst>
              <a:ext uri="{FF2B5EF4-FFF2-40B4-BE49-F238E27FC236}">
                <a16:creationId xmlns:a16="http://schemas.microsoft.com/office/drawing/2014/main" id="{2AF4BE9D-5069-B3AA-EFF9-76258382DFEF}"/>
              </a:ext>
            </a:extLst>
          </p:cNvPr>
          <p:cNvPicPr>
            <a:picLocks noChangeAspect="1"/>
          </p:cNvPicPr>
          <p:nvPr/>
        </p:nvPicPr>
        <p:blipFill>
          <a:blip r:embed="rId3"/>
          <a:stretch>
            <a:fillRect/>
          </a:stretch>
        </p:blipFill>
        <p:spPr>
          <a:xfrm>
            <a:off x="0" y="-973685"/>
            <a:ext cx="12192000" cy="8128000"/>
          </a:xfrm>
          <a:prstGeom prst="rect">
            <a:avLst/>
          </a:prstGeom>
        </p:spPr>
      </p:pic>
      <p:sp>
        <p:nvSpPr>
          <p:cNvPr id="4" name="TextBox 3">
            <a:extLst>
              <a:ext uri="{FF2B5EF4-FFF2-40B4-BE49-F238E27FC236}">
                <a16:creationId xmlns:a16="http://schemas.microsoft.com/office/drawing/2014/main" id="{20DAA3E3-6C14-67C0-CCD0-635059750991}"/>
              </a:ext>
            </a:extLst>
          </p:cNvPr>
          <p:cNvSpPr txBox="1"/>
          <p:nvPr/>
        </p:nvSpPr>
        <p:spPr>
          <a:xfrm>
            <a:off x="2157256" y="280416"/>
            <a:ext cx="7877488"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FFFF"/>
                </a:solidFill>
                <a:effectLst/>
                <a:uLnTx/>
                <a:uFillTx/>
                <a:ea typeface="+mj-ea"/>
                <a:cs typeface="Courier New" panose="02070309020205020404" pitchFamily="49" charset="0"/>
                <a:sym typeface="Calibri"/>
              </a:rPr>
              <a:t>Attendance Spotlight Webinar </a:t>
            </a:r>
          </a:p>
        </p:txBody>
      </p:sp>
      <p:sp>
        <p:nvSpPr>
          <p:cNvPr id="2" name="TextBox 1">
            <a:extLst>
              <a:ext uri="{FF2B5EF4-FFF2-40B4-BE49-F238E27FC236}">
                <a16:creationId xmlns:a16="http://schemas.microsoft.com/office/drawing/2014/main" id="{F0D77D3F-A2DE-D237-4657-E1FEB4CA2DAB}"/>
              </a:ext>
            </a:extLst>
          </p:cNvPr>
          <p:cNvSpPr txBox="1"/>
          <p:nvPr/>
        </p:nvSpPr>
        <p:spPr>
          <a:xfrm>
            <a:off x="3866376" y="4096125"/>
            <a:ext cx="445924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3600" b="1" dirty="0">
                <a:ea typeface="+mj-ea"/>
                <a:cs typeface="Courier New" panose="02070309020205020404" pitchFamily="49" charset="0"/>
                <a:sym typeface="Calibri"/>
              </a:rPr>
              <a:t>Coding</a:t>
            </a:r>
            <a:endParaRPr kumimoji="0" lang="en-GB" sz="3600" b="1" i="0" u="none" strike="noStrike" kern="1200" cap="none" spc="0" normalizeH="0" baseline="0" noProof="0" dirty="0">
              <a:ln>
                <a:noFill/>
              </a:ln>
              <a:effectLst/>
              <a:uLnTx/>
              <a:uFillTx/>
              <a:ea typeface="+mj-ea"/>
              <a:cs typeface="Courier New" panose="02070309020205020404" pitchFamily="49" charset="0"/>
              <a:sym typeface="Calibri"/>
            </a:endParaRPr>
          </a:p>
        </p:txBody>
      </p:sp>
    </p:spTree>
    <p:extLst>
      <p:ext uri="{BB962C8B-B14F-4D97-AF65-F5344CB8AC3E}">
        <p14:creationId xmlns:p14="http://schemas.microsoft.com/office/powerpoint/2010/main" val="19088531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10531171" y="4475203"/>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505205" y="6334830"/>
            <a:ext cx="8797447" cy="690050"/>
          </a:xfrm>
        </p:spPr>
        <p:txBody>
          <a:bodyPr>
            <a:noAutofit/>
          </a:bodyPr>
          <a:lstStyle/>
          <a:p>
            <a:pPr algn="r">
              <a:lnSpc>
                <a:spcPct val="120000"/>
              </a:lnSpc>
            </a:pPr>
            <a:r>
              <a:rPr lang="en-GB" sz="1800" b="1" dirty="0">
                <a:solidFill>
                  <a:srgbClr val="003763"/>
                </a:solidFill>
                <a:latin typeface="Rockwell" panose="02060603020205020403" pitchFamily="18" charset="0"/>
                <a:cs typeface="Arial"/>
                <a:hlinkClick r:id="rId4"/>
              </a:rPr>
              <a:t>Working Together to Improve School Attendance (2024)</a:t>
            </a:r>
            <a:br>
              <a:rPr lang="en-GB" sz="1800" b="1" dirty="0">
                <a:solidFill>
                  <a:srgbClr val="003763"/>
                </a:solidFill>
                <a:latin typeface="Rockwell" panose="02060603020205020403" pitchFamily="18" charset="0"/>
                <a:cs typeface="Arial"/>
                <a:hlinkClick r:id="rId4"/>
              </a:rPr>
            </a:br>
            <a:endParaRPr lang="en-GB" sz="1800" b="1" dirty="0">
              <a:solidFill>
                <a:srgbClr val="003763"/>
              </a:solidFill>
              <a:latin typeface="Rockwell" panose="02060603020205020403" pitchFamily="18" charset="0"/>
              <a:cs typeface="Arial"/>
            </a:endParaRP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2360764" y="742518"/>
            <a:ext cx="7883329" cy="5007430"/>
          </a:xfrm>
          <a:prstGeom prst="roundRect">
            <a:avLst>
              <a:gd name="adj" fmla="val 7991"/>
            </a:avLst>
          </a:prstGeom>
          <a:solidFill>
            <a:srgbClr val="00206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FFFFFF"/>
                </a:solidFill>
                <a:effectLst/>
                <a:uLnTx/>
                <a:uFillTx/>
                <a:latin typeface="Rockwell" panose="02060603020205020403" pitchFamily="18" charset="0"/>
                <a:cs typeface="Arial" panose="020B0604020202020204" pitchFamily="34" charset="0"/>
              </a:rPr>
              <a:t>Contents of the attendance register</a:t>
            </a:r>
          </a:p>
          <a:p>
            <a:pPr lvl="0" algn="ctr" defTabSz="685800">
              <a:spcAft>
                <a:spcPts val="450"/>
              </a:spcAft>
              <a:defRPr/>
            </a:pPr>
            <a:r>
              <a:rPr lang="en-GB" sz="2600" dirty="0">
                <a:solidFill>
                  <a:srgbClr val="FFFFFF"/>
                </a:solidFill>
                <a:latin typeface="Rockwell" panose="02060603020205020403" pitchFamily="18" charset="0"/>
                <a:cs typeface="Arial" panose="020B0604020202020204" pitchFamily="34" charset="0"/>
              </a:rPr>
              <a:t>All schools, except those where all the pupils are boarders, must keep an </a:t>
            </a:r>
          </a:p>
          <a:p>
            <a:pPr lvl="0" algn="ctr" defTabSz="685800">
              <a:spcAft>
                <a:spcPts val="450"/>
              </a:spcAft>
              <a:defRPr/>
            </a:pPr>
            <a:r>
              <a:rPr lang="en-GB" sz="2600" dirty="0">
                <a:solidFill>
                  <a:srgbClr val="FFFFFF"/>
                </a:solidFill>
                <a:latin typeface="Rockwell" panose="02060603020205020403" pitchFamily="18" charset="0"/>
                <a:cs typeface="Arial" panose="020B0604020202020204" pitchFamily="34" charset="0"/>
              </a:rPr>
              <a:t>attendance register in accordance with the </a:t>
            </a:r>
            <a:r>
              <a:rPr lang="en-GB" sz="2600" dirty="0">
                <a:solidFill>
                  <a:schemeClr val="bg1"/>
                </a:solidFill>
                <a:latin typeface="Rockwell" panose="02060603020205020403" pitchFamily="18" charset="0"/>
                <a:cs typeface="Arial" panose="020B0604020202020204" pitchFamily="34" charset="0"/>
                <a:hlinkClick r:id="rId5">
                  <a:extLst>
                    <a:ext uri="{A12FA001-AC4F-418D-AE19-62706E023703}">
                      <ahyp:hlinkClr xmlns:ahyp="http://schemas.microsoft.com/office/drawing/2018/hyperlinkcolor" val="tx"/>
                    </a:ext>
                  </a:extLst>
                </a:hlinkClick>
              </a:rPr>
              <a:t>School Attendance (Pupil Registration) </a:t>
            </a:r>
          </a:p>
          <a:p>
            <a:pPr lvl="0" algn="ctr" defTabSz="685800">
              <a:spcAft>
                <a:spcPts val="450"/>
              </a:spcAft>
              <a:defRPr/>
            </a:pPr>
            <a:r>
              <a:rPr lang="en-GB" sz="2600" dirty="0">
                <a:solidFill>
                  <a:schemeClr val="bg1"/>
                </a:solidFill>
                <a:latin typeface="Rockwell" panose="02060603020205020403" pitchFamily="18" charset="0"/>
                <a:cs typeface="Arial" panose="020B0604020202020204" pitchFamily="34" charset="0"/>
                <a:hlinkClick r:id="rId5">
                  <a:extLst>
                    <a:ext uri="{A12FA001-AC4F-418D-AE19-62706E023703}">
                      <ahyp:hlinkClr xmlns:ahyp="http://schemas.microsoft.com/office/drawing/2018/hyperlinkcolor" val="tx"/>
                    </a:ext>
                  </a:extLst>
                </a:hlinkClick>
              </a:rPr>
              <a:t>(England) Regulations 2024</a:t>
            </a:r>
            <a:r>
              <a:rPr lang="en-GB" sz="2600" dirty="0">
                <a:solidFill>
                  <a:srgbClr val="FFFFFF"/>
                </a:solidFill>
                <a:latin typeface="Rockwell" panose="02060603020205020403" pitchFamily="18" charset="0"/>
                <a:cs typeface="Arial" panose="020B0604020202020204" pitchFamily="34" charset="0"/>
              </a:rPr>
              <a:t>. Regulation 10 sets out the contents of the attendance </a:t>
            </a:r>
          </a:p>
          <a:p>
            <a:pPr lvl="0" algn="ctr" defTabSz="685800">
              <a:spcAft>
                <a:spcPts val="450"/>
              </a:spcAft>
              <a:defRPr/>
            </a:pPr>
            <a:r>
              <a:rPr lang="en-GB" sz="2600" dirty="0">
                <a:solidFill>
                  <a:srgbClr val="FFFFFF"/>
                </a:solidFill>
                <a:latin typeface="Rockwell" panose="02060603020205020403" pitchFamily="18" charset="0"/>
                <a:cs typeface="Arial" panose="020B0604020202020204" pitchFamily="34" charset="0"/>
              </a:rPr>
              <a:t>register. The attendance register must be kept electronically to aid accuracy and reduce </a:t>
            </a:r>
          </a:p>
          <a:p>
            <a:pPr lvl="0" algn="ctr" defTabSz="685800">
              <a:spcAft>
                <a:spcPts val="450"/>
              </a:spcAft>
              <a:defRPr/>
            </a:pPr>
            <a:r>
              <a:rPr lang="en-GB" sz="2600" dirty="0">
                <a:solidFill>
                  <a:srgbClr val="FFFFFF"/>
                </a:solidFill>
                <a:latin typeface="Rockwell" panose="02060603020205020403" pitchFamily="18" charset="0"/>
                <a:cs typeface="Arial" panose="020B0604020202020204" pitchFamily="34" charset="0"/>
              </a:rPr>
              <a:t>the burden of information sharing. </a:t>
            </a:r>
            <a:endParaRPr kumimoji="0" lang="en-GB" sz="2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1843916" y="-440336"/>
            <a:ext cx="4204156" cy="3171042"/>
          </a:xfrm>
          <a:prstGeom prst="rect">
            <a:avLst/>
          </a:prstGeom>
        </p:spPr>
      </p:pic>
    </p:spTree>
    <p:extLst>
      <p:ext uri="{BB962C8B-B14F-4D97-AF65-F5344CB8AC3E}">
        <p14:creationId xmlns:p14="http://schemas.microsoft.com/office/powerpoint/2010/main" val="2314627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541751"/>
            <a:ext cx="8188929" cy="647997"/>
          </a:xfrm>
        </p:spPr>
        <p:txBody>
          <a:bodyPr>
            <a:noAutofit/>
          </a:bodyPr>
          <a:lstStyle/>
          <a:p>
            <a:r>
              <a:rPr lang="en-GB" sz="2400" b="1" dirty="0">
                <a:solidFill>
                  <a:srgbClr val="002060"/>
                </a:solidFill>
                <a:latin typeface="Rockwell" panose="02060603020205020403" pitchFamily="18" charset="0"/>
                <a:cs typeface="Arial"/>
              </a:rPr>
              <a:t>Attendance Registers – Key points</a:t>
            </a:r>
            <a:endParaRPr lang="en-GB" sz="16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1389885" y="1299491"/>
            <a:ext cx="9412225" cy="5016758"/>
          </a:xfrm>
          <a:prstGeom prst="rect">
            <a:avLst/>
          </a:prstGeom>
          <a:solidFill>
            <a:schemeClr val="bg1"/>
          </a:solid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Attendance to be recorded the same way for pupils of compulsory school age and non-compulsory school age – to enable schools to better track attendance and absence for all pupils.​</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Attendance register simplified into attendance and absence and mandate the use of a set of attendance and absence codes – to improve consistency and accuracy in recording across schools.​</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Supervision of approved educational activity clarified – to cease confusion and inappropriate recording.​</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Registers must be kept electronically - to improve the ability to analyse and share data and improve the accuracy of recording.​</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Preservation on registers increased to six years – to allow a pupil’s attendance to be looked at throughout their time at the school.​</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Access to registers in all schools extended to LAs and the Department – to ensure the right people have access to the right information at the right time and to allow a national understanding of current attendance and absence rates to inform policy.​</a:t>
            </a:r>
          </a:p>
        </p:txBody>
      </p:sp>
    </p:spTree>
    <p:extLst>
      <p:ext uri="{BB962C8B-B14F-4D97-AF65-F5344CB8AC3E}">
        <p14:creationId xmlns:p14="http://schemas.microsoft.com/office/powerpoint/2010/main" val="26257212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4197920">
            <a:off x="9948261" y="1843478"/>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466101"/>
            <a:ext cx="8188929" cy="647997"/>
          </a:xfrm>
        </p:spPr>
        <p:txBody>
          <a:bodyPr>
            <a:noAutofit/>
          </a:bodyPr>
          <a:lstStyle/>
          <a:p>
            <a:r>
              <a:rPr lang="en-GB" sz="3200" b="1" dirty="0">
                <a:solidFill>
                  <a:srgbClr val="002060"/>
                </a:solidFill>
                <a:latin typeface="Rockwell" panose="02060603020205020403" pitchFamily="18" charset="0"/>
                <a:cs typeface="Arial"/>
              </a:rPr>
              <a:t>When to take the attendance register</a:t>
            </a:r>
            <a:endParaRPr lang="en-GB" sz="20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8" y="1515203"/>
            <a:ext cx="9144000" cy="3827591"/>
          </a:xfrm>
        </p:spPr>
        <p:txBody>
          <a:bodyPr>
            <a:noAutofit/>
          </a:bodyPr>
          <a:lstStyle/>
          <a:p>
            <a:r>
              <a:rPr lang="en-GB" sz="2800" dirty="0">
                <a:solidFill>
                  <a:srgbClr val="002060"/>
                </a:solidFill>
                <a:latin typeface="Helvetica" panose="020B0604020202020204" pitchFamily="34" charset="0"/>
                <a:cs typeface="Helvetica" panose="020B0604020202020204" pitchFamily="34" charset="0"/>
              </a:rPr>
              <a:t>Schools must take the attendance register at the beginning of each morning session and once during each afternoon session. Usually, a substantial break such as a lunchbreak separates one session from the next. Lessons that take place after the lunchtime break will therefore be a different session from the ones before the break and another register needs to be taken. When there is more than one afternoon session and therefore the attendance register is taken more than once in the same afternoon, the DfE will use the codes for the last afternoon session as the basis for its statistical attendance data.</a:t>
            </a:r>
          </a:p>
        </p:txBody>
      </p:sp>
    </p:spTree>
    <p:extLst>
      <p:ext uri="{BB962C8B-B14F-4D97-AF65-F5344CB8AC3E}">
        <p14:creationId xmlns:p14="http://schemas.microsoft.com/office/powerpoint/2010/main" val="50506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0DE2C8C-252A-6421-14F1-02BF41B5D089}"/>
              </a:ext>
            </a:extLst>
          </p:cNvPr>
          <p:cNvSpPr/>
          <p:nvPr/>
        </p:nvSpPr>
        <p:spPr>
          <a:xfrm>
            <a:off x="205581" y="2103808"/>
            <a:ext cx="7639780" cy="1759396"/>
          </a:xfrm>
          <a:prstGeom prst="roundRect">
            <a:avLst>
              <a:gd name="adj" fmla="val 10173"/>
            </a:avLst>
          </a:prstGeom>
          <a:solidFill>
            <a:srgbClr val="002060"/>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Code C broken down into: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 </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Leave of absence for exceptional circumstances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C1 </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Leave of absence for the purpose of participating in a regulated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C2</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 Leave of absence for compulsory school age pupil subject to a part-time timetable </a:t>
            </a:r>
          </a:p>
        </p:txBody>
      </p:sp>
      <p:sp>
        <p:nvSpPr>
          <p:cNvPr id="7" name="Rectangle: Rounded Corners 6">
            <a:extLst>
              <a:ext uri="{FF2B5EF4-FFF2-40B4-BE49-F238E27FC236}">
                <a16:creationId xmlns:a16="http://schemas.microsoft.com/office/drawing/2014/main" id="{4E5970DD-CF61-0682-3743-E1FF98CF4771}"/>
              </a:ext>
            </a:extLst>
          </p:cNvPr>
          <p:cNvSpPr/>
          <p:nvPr/>
        </p:nvSpPr>
        <p:spPr>
          <a:xfrm>
            <a:off x="7981789" y="4734729"/>
            <a:ext cx="4004630" cy="947254"/>
          </a:xfrm>
          <a:prstGeom prst="roundRect">
            <a:avLst>
              <a:gd name="adj" fmla="val 10173"/>
            </a:avLst>
          </a:prstGeom>
          <a:solidFill>
            <a:srgbClr val="002060"/>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Code </a:t>
            </a: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J1</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(attending an interview) will replace J and become an authorised absence </a:t>
            </a:r>
          </a:p>
        </p:txBody>
      </p:sp>
      <p:sp>
        <p:nvSpPr>
          <p:cNvPr id="8" name="Rectangle: Rounded Corners 7">
            <a:extLst>
              <a:ext uri="{FF2B5EF4-FFF2-40B4-BE49-F238E27FC236}">
                <a16:creationId xmlns:a16="http://schemas.microsoft.com/office/drawing/2014/main" id="{7EB5A10F-7C33-1007-55CE-5CCA312E0917}"/>
              </a:ext>
            </a:extLst>
          </p:cNvPr>
          <p:cNvSpPr/>
          <p:nvPr/>
        </p:nvSpPr>
        <p:spPr>
          <a:xfrm>
            <a:off x="205581" y="4006516"/>
            <a:ext cx="7639780" cy="2676167"/>
          </a:xfrm>
          <a:prstGeom prst="roundRect">
            <a:avLst>
              <a:gd name="adj" fmla="val 5988"/>
            </a:avLst>
          </a:prstGeom>
          <a:solidFill>
            <a:srgbClr val="00206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Code Y will be broken down into: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YI </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Unable to attend due to transport normally provided not being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Y2 </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Unable to attend due to widespread disruption to travel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Y3</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 Unable to attend due to part of the school premises being closed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Y4</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–Unable to attend due to whole school being closed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Y5 </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Unable to attend as pupil is in criminal justice detention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Y6</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 Absent in accordance with public health guidance or law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Y7</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 Unable to attend because of other unavoidable cause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Q </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Unable to attend the school because of a lack of access arrangements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5" name="TextBox 8">
            <a:extLst>
              <a:ext uri="{FF2B5EF4-FFF2-40B4-BE49-F238E27FC236}">
                <a16:creationId xmlns:a16="http://schemas.microsoft.com/office/drawing/2014/main" id="{0DBE17B8-2477-196F-C90E-2B884C7FE4ED}"/>
              </a:ext>
            </a:extLst>
          </p:cNvPr>
          <p:cNvSpPr txBox="1">
            <a:spLocks noChangeArrowheads="1"/>
          </p:cNvSpPr>
          <p:nvPr/>
        </p:nvSpPr>
        <p:spPr bwMode="auto">
          <a:xfrm>
            <a:off x="74952" y="262329"/>
            <a:ext cx="117808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Mandated the use of a set of absence and attendance codes - to improve consistency and accuracy in recording.</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altLang="en-US" sz="8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endParaRPr>
          </a:p>
          <a:p>
            <a:pPr marL="57150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Set of codes simplified into attending and absent but how they are counted statistically remains the same.</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altLang="en-US" sz="8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endParaRPr>
          </a:p>
          <a:p>
            <a:pPr marL="57150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Three codes cease to be used - J (replaced by J1), Y (broken down into individual causes) and H (leave of absence for a family holiday).</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altLang="en-US" sz="8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endParaRPr>
          </a:p>
          <a:p>
            <a:pPr marL="57150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Twelve new codes created – mostly by breaking down existing codes.</a:t>
            </a:r>
          </a:p>
        </p:txBody>
      </p:sp>
      <p:sp>
        <p:nvSpPr>
          <p:cNvPr id="5127" name="TextBox 10">
            <a:extLst>
              <a:ext uri="{FF2B5EF4-FFF2-40B4-BE49-F238E27FC236}">
                <a16:creationId xmlns:a16="http://schemas.microsoft.com/office/drawing/2014/main" id="{BE94941B-C994-A974-7DF3-92F89EEB7160}"/>
              </a:ext>
            </a:extLst>
          </p:cNvPr>
          <p:cNvSpPr txBox="1">
            <a:spLocks noChangeArrowheads="1"/>
          </p:cNvSpPr>
          <p:nvPr/>
        </p:nvSpPr>
        <p:spPr bwMode="auto">
          <a:xfrm>
            <a:off x="7927092" y="4284595"/>
            <a:ext cx="54471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There is one change to statistical meanings: </a:t>
            </a:r>
          </a:p>
        </p:txBody>
      </p:sp>
      <p:sp>
        <p:nvSpPr>
          <p:cNvPr id="4" name="Rectangle: Rounded Corners 3">
            <a:extLst>
              <a:ext uri="{FF2B5EF4-FFF2-40B4-BE49-F238E27FC236}">
                <a16:creationId xmlns:a16="http://schemas.microsoft.com/office/drawing/2014/main" id="{08DB8BBA-882B-A179-B140-54D32712B06D}"/>
              </a:ext>
            </a:extLst>
          </p:cNvPr>
          <p:cNvSpPr/>
          <p:nvPr/>
        </p:nvSpPr>
        <p:spPr>
          <a:xfrm>
            <a:off x="7981789" y="3138487"/>
            <a:ext cx="4004630" cy="868029"/>
          </a:xfrm>
          <a:prstGeom prst="roundRect">
            <a:avLst>
              <a:gd name="adj" fmla="val 10173"/>
            </a:avLst>
          </a:prstGeom>
          <a:solidFill>
            <a:srgbClr val="002060"/>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Code </a:t>
            </a:r>
            <a:r>
              <a:rPr kumimoji="0" lang="en-GB"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K</a:t>
            </a:r>
            <a:r>
              <a:rPr kumimoji="0" lang="en-GB" sz="16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 Attending education provision arranged by the LA</a:t>
            </a:r>
          </a:p>
        </p:txBody>
      </p:sp>
      <p:sp>
        <p:nvSpPr>
          <p:cNvPr id="5130" name="TextBox 8">
            <a:extLst>
              <a:ext uri="{FF2B5EF4-FFF2-40B4-BE49-F238E27FC236}">
                <a16:creationId xmlns:a16="http://schemas.microsoft.com/office/drawing/2014/main" id="{3D6B13B3-0A4E-EEAB-CD5A-40ABBEA991EE}"/>
              </a:ext>
            </a:extLst>
          </p:cNvPr>
          <p:cNvSpPr txBox="1">
            <a:spLocks noChangeArrowheads="1"/>
          </p:cNvSpPr>
          <p:nvPr/>
        </p:nvSpPr>
        <p:spPr bwMode="auto">
          <a:xfrm>
            <a:off x="7981789" y="2413770"/>
            <a:ext cx="40772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0066"/>
                </a:solidFill>
                <a:effectLst/>
                <a:uLnTx/>
                <a:uFillTx/>
                <a:latin typeface="Helvetica" panose="020B0604020202020204" pitchFamily="34" charset="0"/>
                <a:cs typeface="Helvetica" panose="020B0604020202020204" pitchFamily="34" charset="0"/>
              </a:rPr>
              <a:t>There is an additional code for attending a place other than the school:</a:t>
            </a:r>
          </a:p>
        </p:txBody>
      </p:sp>
    </p:spTree>
    <p:extLst>
      <p:ext uri="{BB962C8B-B14F-4D97-AF65-F5344CB8AC3E}">
        <p14:creationId xmlns:p14="http://schemas.microsoft.com/office/powerpoint/2010/main" val="2438461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A78D5-3A29-DF48-A306-B9AA9DC806BB}"/>
              </a:ext>
            </a:extLst>
          </p:cNvPr>
          <p:cNvPicPr>
            <a:picLocks noChangeAspect="1"/>
          </p:cNvPicPr>
          <p:nvPr/>
        </p:nvPicPr>
        <p:blipFill>
          <a:blip r:embed="rId3"/>
          <a:stretch>
            <a:fillRect/>
          </a:stretch>
        </p:blipFill>
        <p:spPr>
          <a:xfrm rot="1429069">
            <a:off x="729523" y="5413479"/>
            <a:ext cx="4204156" cy="3171042"/>
          </a:xfrm>
          <a:prstGeom prst="rect">
            <a:avLst/>
          </a:prstGeom>
        </p:spPr>
      </p:pic>
      <p:pic>
        <p:nvPicPr>
          <p:cNvPr id="10" name="Picture 9">
            <a:extLst>
              <a:ext uri="{FF2B5EF4-FFF2-40B4-BE49-F238E27FC236}">
                <a16:creationId xmlns:a16="http://schemas.microsoft.com/office/drawing/2014/main" id="{1625FBC1-D0F3-AA66-4A0A-90821FEEC1AD}"/>
              </a:ext>
            </a:extLst>
          </p:cNvPr>
          <p:cNvPicPr>
            <a:picLocks noChangeAspect="1"/>
          </p:cNvPicPr>
          <p:nvPr/>
        </p:nvPicPr>
        <p:blipFill>
          <a:blip r:embed="rId3"/>
          <a:stretch>
            <a:fillRect/>
          </a:stretch>
        </p:blipFill>
        <p:spPr>
          <a:xfrm rot="3072043">
            <a:off x="9716613" y="724444"/>
            <a:ext cx="4204156" cy="3171042"/>
          </a:xfrm>
          <a:prstGeom prst="rect">
            <a:avLst/>
          </a:prstGeom>
        </p:spPr>
      </p:pic>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2001534" y="-107513"/>
            <a:ext cx="8188929" cy="647997"/>
          </a:xfrm>
        </p:spPr>
        <p:txBody>
          <a:bodyPr>
            <a:noAutofit/>
          </a:bodyPr>
          <a:lstStyle/>
          <a:p>
            <a:r>
              <a:rPr lang="en-GB" sz="2400" b="1" dirty="0">
                <a:solidFill>
                  <a:srgbClr val="002060"/>
                </a:solidFill>
                <a:latin typeface="Rockwell" panose="02060603020205020403" pitchFamily="18" charset="0"/>
                <a:cs typeface="Arial"/>
              </a:rPr>
              <a:t>Fun Quiz! – Part 1</a:t>
            </a:r>
            <a:endParaRPr lang="en-GB" sz="1600" b="1" dirty="0">
              <a:solidFill>
                <a:srgbClr val="002060"/>
              </a:solidFill>
              <a:latin typeface="Rockwell" panose="02060603020205020403" pitchFamily="18" charset="0"/>
              <a:cs typeface="Arial" panose="020B0604020202020204" pitchFamily="34" charset="0"/>
            </a:endParaRPr>
          </a:p>
        </p:txBody>
      </p:sp>
      <p:pic>
        <p:nvPicPr>
          <p:cNvPr id="4" name="Picture 3">
            <a:extLst>
              <a:ext uri="{FF2B5EF4-FFF2-40B4-BE49-F238E27FC236}">
                <a16:creationId xmlns:a16="http://schemas.microsoft.com/office/drawing/2014/main" id="{1FB34025-E7D2-BDE0-DA05-49FB0144AA57}"/>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6" name="Subtitle 5">
            <a:extLst>
              <a:ext uri="{FF2B5EF4-FFF2-40B4-BE49-F238E27FC236}">
                <a16:creationId xmlns:a16="http://schemas.microsoft.com/office/drawing/2014/main" id="{1A7016B3-34D1-F01B-FBDB-70EB79758FF0}"/>
              </a:ext>
            </a:extLst>
          </p:cNvPr>
          <p:cNvSpPr>
            <a:spLocks noGrp="1"/>
          </p:cNvSpPr>
          <p:nvPr>
            <p:ph type="subTitle" idx="1"/>
          </p:nvPr>
        </p:nvSpPr>
        <p:spPr>
          <a:xfrm>
            <a:off x="1523999" y="1515204"/>
            <a:ext cx="9144000" cy="3827591"/>
          </a:xfrm>
        </p:spPr>
        <p:txBody>
          <a:bodyPr>
            <a:noAutofit/>
          </a:bodyPr>
          <a:lstStyle/>
          <a:p>
            <a:endParaRPr lang="en-GB" sz="2400" dirty="0">
              <a:solidFill>
                <a:srgbClr val="29314C"/>
              </a:solidFill>
              <a:highlight>
                <a:srgbClr val="FFFFFF"/>
              </a:highlight>
              <a:latin typeface="Helvetica" panose="020B0604020202020204" pitchFamily="34" charset="0"/>
              <a:cs typeface="Helvetica" panose="020B0604020202020204" pitchFamily="34" charset="0"/>
            </a:endParaRPr>
          </a:p>
          <a:p>
            <a:endParaRPr lang="en-GB" sz="2400" dirty="0">
              <a:solidFill>
                <a:srgbClr val="29314C"/>
              </a:solidFill>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AD1D983-9745-48B8-0593-53AB179A03E1}"/>
              </a:ext>
            </a:extLst>
          </p:cNvPr>
          <p:cNvSpPr txBox="1"/>
          <p:nvPr/>
        </p:nvSpPr>
        <p:spPr>
          <a:xfrm>
            <a:off x="518160" y="920621"/>
            <a:ext cx="11155679" cy="5016758"/>
          </a:xfrm>
          <a:prstGeom prst="rect">
            <a:avLst/>
          </a:prstGeom>
          <a:solidFill>
            <a:schemeClr val="bg1"/>
          </a:solidFill>
        </p:spPr>
        <p:txBody>
          <a:bodyPr wrap="square">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What code is used to indicate a student is present during registration?</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How should a school record a student who arrives on time but leaves early for a medical appointment?</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Which code should be used for a student absent due to a medical or dental appointment?</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How is an absence due to a family crisis recorded in the attendance register?</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What code is used for a student who is excluded but no alternative provision has been made?</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represents an absence without authorization?</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How should a school code a family holiday that was not approved by the school?</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What code is used if the reason for a student’s absence has not yet been provided?</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Which code is used for a student attending an approved sporting activity?</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rPr>
              <a:t>How should a school record a student who is on a work experience placement?</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is used for a student who is dual registered and attending another educational establishment?</a:t>
            </a:r>
          </a:p>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r>
              <a:rPr lang="en-GB" sz="2000" dirty="0">
                <a:solidFill>
                  <a:srgbClr val="002060"/>
                </a:solidFill>
                <a:highlight>
                  <a:srgbClr val="FFFFFF"/>
                </a:highlight>
                <a:latin typeface="Helvetica" panose="020B0604020202020204" pitchFamily="34" charset="0"/>
                <a:cs typeface="Helvetica" panose="020B0604020202020204" pitchFamily="34" charset="0"/>
              </a:rPr>
              <a:t>What code is used for sessions that a pupil is not expected in school due to an agreed part-time timetable? </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02060"/>
              </a:solidFill>
              <a:effectLst/>
              <a:highlight>
                <a:srgbClr val="FFFFFF"/>
              </a:highligh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52483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40119E5-4F90-E501-FA36-2882CE52F66F}"/>
              </a:ext>
            </a:extLst>
          </p:cNvPr>
          <p:cNvGraphicFramePr>
            <a:graphicFrameLocks noGrp="1"/>
          </p:cNvGraphicFramePr>
          <p:nvPr>
            <p:extLst>
              <p:ext uri="{D42A27DB-BD31-4B8C-83A1-F6EECF244321}">
                <p14:modId xmlns:p14="http://schemas.microsoft.com/office/powerpoint/2010/main" val="4016320417"/>
              </p:ext>
            </p:extLst>
          </p:nvPr>
        </p:nvGraphicFramePr>
        <p:xfrm>
          <a:off x="6390292" y="855208"/>
          <a:ext cx="5202620" cy="1112520"/>
        </p:xfrm>
        <a:graphic>
          <a:graphicData uri="http://schemas.openxmlformats.org/drawingml/2006/table">
            <a:tbl>
              <a:tblPr firstRow="1" bandRow="1">
                <a:tableStyleId>{5C22544A-7EE6-4342-B048-85BDC9FD1C3A}</a:tableStyleId>
              </a:tblPr>
              <a:tblGrid>
                <a:gridCol w="5202620">
                  <a:extLst>
                    <a:ext uri="{9D8B030D-6E8A-4147-A177-3AD203B41FA5}">
                      <a16:colId xmlns:a16="http://schemas.microsoft.com/office/drawing/2014/main" val="2377270191"/>
                    </a:ext>
                  </a:extLst>
                </a:gridCol>
              </a:tblGrid>
              <a:tr h="370840">
                <a:tc>
                  <a:txBody>
                    <a:bodyPr/>
                    <a:lstStyle/>
                    <a:p>
                      <a:pPr algn="ctr"/>
                      <a:r>
                        <a:rPr lang="en-GB" sz="1800" dirty="0">
                          <a:latin typeface="+mj-lt"/>
                          <a:cs typeface="Helvetica" panose="020B0604020202020204" pitchFamily="34" charset="0"/>
                        </a:rPr>
                        <a:t>Table 1 – Attending the school</a:t>
                      </a:r>
                    </a:p>
                  </a:txBody>
                  <a:tcPr>
                    <a:solidFill>
                      <a:srgbClr val="002060"/>
                    </a:solidFill>
                  </a:tcPr>
                </a:tc>
                <a:extLst>
                  <a:ext uri="{0D108BD9-81ED-4DB2-BD59-A6C34878D82A}">
                    <a16:rowId xmlns:a16="http://schemas.microsoft.com/office/drawing/2014/main" val="1515398210"/>
                  </a:ext>
                </a:extLst>
              </a:tr>
              <a:tr h="370840">
                <a:tc>
                  <a:txBody>
                    <a:bodyPr/>
                    <a:lstStyle/>
                    <a:p>
                      <a:pPr algn="ctr"/>
                      <a:r>
                        <a:rPr lang="en-GB" sz="1400" dirty="0">
                          <a:latin typeface="+mj-lt"/>
                        </a:rPr>
                        <a:t>/ \ : Present at the school</a:t>
                      </a:r>
                    </a:p>
                  </a:txBody>
                  <a:tcPr/>
                </a:tc>
                <a:extLst>
                  <a:ext uri="{0D108BD9-81ED-4DB2-BD59-A6C34878D82A}">
                    <a16:rowId xmlns:a16="http://schemas.microsoft.com/office/drawing/2014/main" val="2350793536"/>
                  </a:ext>
                </a:extLst>
              </a:tr>
              <a:tr h="370840">
                <a:tc>
                  <a:txBody>
                    <a:bodyPr/>
                    <a:lstStyle/>
                    <a:p>
                      <a:pPr algn="ctr"/>
                      <a:r>
                        <a:rPr lang="en-GB" sz="1400" dirty="0">
                          <a:latin typeface="+mj-lt"/>
                        </a:rPr>
                        <a:t>Code L : Late arrival before the register is closed</a:t>
                      </a:r>
                    </a:p>
                  </a:txBody>
                  <a:tcPr/>
                </a:tc>
                <a:extLst>
                  <a:ext uri="{0D108BD9-81ED-4DB2-BD59-A6C34878D82A}">
                    <a16:rowId xmlns:a16="http://schemas.microsoft.com/office/drawing/2014/main" val="1567743345"/>
                  </a:ext>
                </a:extLst>
              </a:tr>
            </a:tbl>
          </a:graphicData>
        </a:graphic>
      </p:graphicFrame>
      <p:graphicFrame>
        <p:nvGraphicFramePr>
          <p:cNvPr id="9" name="Table 8">
            <a:extLst>
              <a:ext uri="{FF2B5EF4-FFF2-40B4-BE49-F238E27FC236}">
                <a16:creationId xmlns:a16="http://schemas.microsoft.com/office/drawing/2014/main" id="{720DE78F-4D62-81A9-CE22-90D0E3C2ED6C}"/>
              </a:ext>
            </a:extLst>
          </p:cNvPr>
          <p:cNvGraphicFramePr>
            <a:graphicFrameLocks noGrp="1"/>
          </p:cNvGraphicFramePr>
          <p:nvPr>
            <p:extLst>
              <p:ext uri="{D42A27DB-BD31-4B8C-83A1-F6EECF244321}">
                <p14:modId xmlns:p14="http://schemas.microsoft.com/office/powerpoint/2010/main" val="4114687718"/>
              </p:ext>
            </p:extLst>
          </p:nvPr>
        </p:nvGraphicFramePr>
        <p:xfrm>
          <a:off x="6390291" y="3152913"/>
          <a:ext cx="5202620" cy="2641600"/>
        </p:xfrm>
        <a:graphic>
          <a:graphicData uri="http://schemas.openxmlformats.org/drawingml/2006/table">
            <a:tbl>
              <a:tblPr firstRow="1" bandRow="1">
                <a:tableStyleId>{5C22544A-7EE6-4342-B048-85BDC9FD1C3A}</a:tableStyleId>
              </a:tblPr>
              <a:tblGrid>
                <a:gridCol w="5202620">
                  <a:extLst>
                    <a:ext uri="{9D8B030D-6E8A-4147-A177-3AD203B41FA5}">
                      <a16:colId xmlns:a16="http://schemas.microsoft.com/office/drawing/2014/main" val="1298504016"/>
                    </a:ext>
                  </a:extLst>
                </a:gridCol>
              </a:tblGrid>
              <a:tr h="370840">
                <a:tc>
                  <a:txBody>
                    <a:bodyPr/>
                    <a:lstStyle/>
                    <a:p>
                      <a:pPr algn="ctr"/>
                      <a:r>
                        <a:rPr lang="en-GB" sz="1800" dirty="0">
                          <a:latin typeface="+mj-lt"/>
                        </a:rPr>
                        <a:t>Table 2 – Attending a place other than the school</a:t>
                      </a:r>
                    </a:p>
                  </a:txBody>
                  <a:tcPr>
                    <a:solidFill>
                      <a:srgbClr val="002060"/>
                    </a:solidFill>
                  </a:tcPr>
                </a:tc>
                <a:extLst>
                  <a:ext uri="{0D108BD9-81ED-4DB2-BD59-A6C34878D82A}">
                    <a16:rowId xmlns:a16="http://schemas.microsoft.com/office/drawing/2014/main" val="1797161420"/>
                  </a:ext>
                </a:extLst>
              </a:tr>
              <a:tr h="370840">
                <a:tc>
                  <a:txBody>
                    <a:bodyPr/>
                    <a:lstStyle/>
                    <a:p>
                      <a:pPr algn="ctr"/>
                      <a:r>
                        <a:rPr lang="en-GB" sz="1400" dirty="0">
                          <a:latin typeface="+mj-lt"/>
                        </a:rPr>
                        <a:t>Code K : Attending education provision arranged by the local authority</a:t>
                      </a:r>
                    </a:p>
                  </a:txBody>
                  <a:tcPr/>
                </a:tc>
                <a:extLst>
                  <a:ext uri="{0D108BD9-81ED-4DB2-BD59-A6C34878D82A}">
                    <a16:rowId xmlns:a16="http://schemas.microsoft.com/office/drawing/2014/main" val="1272909591"/>
                  </a:ext>
                </a:extLst>
              </a:tr>
              <a:tr h="370840">
                <a:tc>
                  <a:txBody>
                    <a:bodyPr/>
                    <a:lstStyle/>
                    <a:p>
                      <a:pPr algn="ctr"/>
                      <a:r>
                        <a:rPr lang="en-GB" sz="1400" dirty="0">
                          <a:latin typeface="+mj-lt"/>
                        </a:rPr>
                        <a:t>Code V: Attending an education visit or trip</a:t>
                      </a:r>
                    </a:p>
                  </a:txBody>
                  <a:tcPr/>
                </a:tc>
                <a:extLst>
                  <a:ext uri="{0D108BD9-81ED-4DB2-BD59-A6C34878D82A}">
                    <a16:rowId xmlns:a16="http://schemas.microsoft.com/office/drawing/2014/main" val="1788821612"/>
                  </a:ext>
                </a:extLst>
              </a:tr>
              <a:tr h="370840">
                <a:tc>
                  <a:txBody>
                    <a:bodyPr/>
                    <a:lstStyle/>
                    <a:p>
                      <a:pPr algn="ctr"/>
                      <a:r>
                        <a:rPr lang="en-GB" sz="1400" dirty="0">
                          <a:latin typeface="+mj-lt"/>
                        </a:rPr>
                        <a:t>Code P: Participating in a sporting activity</a:t>
                      </a:r>
                    </a:p>
                  </a:txBody>
                  <a:tcPr/>
                </a:tc>
                <a:extLst>
                  <a:ext uri="{0D108BD9-81ED-4DB2-BD59-A6C34878D82A}">
                    <a16:rowId xmlns:a16="http://schemas.microsoft.com/office/drawing/2014/main" val="3481983491"/>
                  </a:ext>
                </a:extLst>
              </a:tr>
              <a:tr h="370840">
                <a:tc>
                  <a:txBody>
                    <a:bodyPr/>
                    <a:lstStyle/>
                    <a:p>
                      <a:pPr algn="ctr"/>
                      <a:r>
                        <a:rPr lang="en-GB" sz="1400" dirty="0">
                          <a:latin typeface="+mj-lt"/>
                        </a:rPr>
                        <a:t>Code W : Attending work experience</a:t>
                      </a:r>
                    </a:p>
                  </a:txBody>
                  <a:tcPr/>
                </a:tc>
                <a:extLst>
                  <a:ext uri="{0D108BD9-81ED-4DB2-BD59-A6C34878D82A}">
                    <a16:rowId xmlns:a16="http://schemas.microsoft.com/office/drawing/2014/main" val="256133064"/>
                  </a:ext>
                </a:extLst>
              </a:tr>
              <a:tr h="370840">
                <a:tc>
                  <a:txBody>
                    <a:bodyPr/>
                    <a:lstStyle/>
                    <a:p>
                      <a:pPr algn="ctr"/>
                      <a:r>
                        <a:rPr lang="en-GB" sz="1400" dirty="0">
                          <a:latin typeface="+mj-lt"/>
                        </a:rPr>
                        <a:t>Code B : Attending any other approved educational activity</a:t>
                      </a:r>
                    </a:p>
                  </a:txBody>
                  <a:tcPr/>
                </a:tc>
                <a:extLst>
                  <a:ext uri="{0D108BD9-81ED-4DB2-BD59-A6C34878D82A}">
                    <a16:rowId xmlns:a16="http://schemas.microsoft.com/office/drawing/2014/main" val="3905183680"/>
                  </a:ext>
                </a:extLst>
              </a:tr>
            </a:tbl>
          </a:graphicData>
        </a:graphic>
      </p:graphicFrame>
      <p:sp>
        <p:nvSpPr>
          <p:cNvPr id="12" name="TextBox 11">
            <a:extLst>
              <a:ext uri="{FF2B5EF4-FFF2-40B4-BE49-F238E27FC236}">
                <a16:creationId xmlns:a16="http://schemas.microsoft.com/office/drawing/2014/main" id="{2B15201C-9088-5F2C-BBD3-4F1FD4D25057}"/>
              </a:ext>
            </a:extLst>
          </p:cNvPr>
          <p:cNvSpPr txBox="1"/>
          <p:nvPr/>
        </p:nvSpPr>
        <p:spPr>
          <a:xfrm>
            <a:off x="714700" y="508366"/>
            <a:ext cx="5087009" cy="6186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GB" dirty="0">
                <a:solidFill>
                  <a:srgbClr val="002060"/>
                </a:solidFill>
                <a:latin typeface="+mj-lt"/>
              </a:rPr>
              <a:t>On each occasion the register is taken the appropriate national attendance and absence code must be entered for every pupil (of both compulsory and non-compulsory school age) whose name is listed in the admission register at the time (with the exception of a pupil who is a boarder). </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lang="en-GB" dirty="0">
              <a:solidFill>
                <a:srgbClr val="002060"/>
              </a:solidFill>
              <a:latin typeface="+mj-lt"/>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GB" dirty="0">
                <a:solidFill>
                  <a:srgbClr val="002060"/>
                </a:solidFill>
                <a:latin typeface="+mj-lt"/>
              </a:rPr>
              <a:t>As set out in the DfE’s guidance on ‘</a:t>
            </a:r>
            <a:r>
              <a:rPr lang="en-GB" dirty="0">
                <a:solidFill>
                  <a:srgbClr val="002060"/>
                </a:solidFill>
                <a:latin typeface="+mj-lt"/>
                <a:hlinkClick r:id="rId3"/>
              </a:rPr>
              <a:t>Providing remote education</a:t>
            </a:r>
            <a:r>
              <a:rPr lang="en-GB" dirty="0">
                <a:solidFill>
                  <a:srgbClr val="002060"/>
                </a:solidFill>
                <a:latin typeface="+mj-lt"/>
              </a:rPr>
              <a:t>’, pupils who are absent from school and receiving remote education still need to be recorded as absent using the most appropriate absence code. Schools should keep a record of, and monitor pupil’s engagement with remote education, but this is not formally tracked in the attendance register.</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kumimoji="0" lang="en-GB" sz="1800" b="0" i="0" u="none" strike="noStrike" cap="none" spc="0" normalizeH="0" baseline="0" dirty="0">
              <a:ln>
                <a:noFill/>
              </a:ln>
              <a:solidFill>
                <a:srgbClr val="002060"/>
              </a:solidFill>
              <a:effectLst/>
              <a:uFillTx/>
              <a:latin typeface="+mj-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r>
              <a:rPr lang="en-GB" dirty="0">
                <a:solidFill>
                  <a:srgbClr val="002060"/>
                </a:solidFill>
                <a:latin typeface="+mj-lt"/>
                <a:sym typeface="Calibri"/>
              </a:rPr>
              <a:t>The codes are set out into 3 tables-</a:t>
            </a:r>
          </a:p>
          <a:p>
            <a:pPr marL="800100" lvl="1" indent="-342900" hangingPunct="0">
              <a:buFont typeface="+mj-lt"/>
              <a:buAutoNum type="arabicPeriod"/>
            </a:pPr>
            <a:r>
              <a:rPr kumimoji="0" lang="en-GB" b="0" i="0" u="none" strike="noStrike" cap="none" spc="0" normalizeH="0" baseline="0" dirty="0">
                <a:ln>
                  <a:noFill/>
                </a:ln>
                <a:solidFill>
                  <a:srgbClr val="002060"/>
                </a:solidFill>
                <a:effectLst/>
                <a:uFillTx/>
                <a:latin typeface="+mj-lt"/>
                <a:ea typeface="+mn-ea"/>
                <a:cs typeface="+mn-cs"/>
                <a:sym typeface="Calibri"/>
              </a:rPr>
              <a:t>Attending </a:t>
            </a:r>
            <a:r>
              <a:rPr lang="en-GB" dirty="0">
                <a:solidFill>
                  <a:srgbClr val="002060"/>
                </a:solidFill>
                <a:latin typeface="+mj-lt"/>
                <a:sym typeface="Calibri"/>
              </a:rPr>
              <a:t>the school</a:t>
            </a:r>
          </a:p>
          <a:p>
            <a:pPr marL="800100" lvl="1" indent="-342900" hangingPunct="0">
              <a:buFont typeface="+mj-lt"/>
              <a:buAutoNum type="arabicPeriod"/>
            </a:pPr>
            <a:r>
              <a:rPr kumimoji="0" lang="en-GB" b="0" i="0" u="none" strike="noStrike" cap="none" spc="0" normalizeH="0" baseline="0" dirty="0">
                <a:ln>
                  <a:noFill/>
                </a:ln>
                <a:solidFill>
                  <a:srgbClr val="002060"/>
                </a:solidFill>
                <a:effectLst/>
                <a:uFillTx/>
                <a:latin typeface="+mj-lt"/>
                <a:ea typeface="+mn-ea"/>
                <a:cs typeface="+mn-cs"/>
                <a:sym typeface="Calibri"/>
              </a:rPr>
              <a:t>Attending a place other than the school </a:t>
            </a:r>
          </a:p>
          <a:p>
            <a:pPr marL="800100" lvl="1" indent="-342900" hangingPunct="0">
              <a:buFont typeface="+mj-lt"/>
              <a:buAutoNum type="arabicPeriod"/>
            </a:pPr>
            <a:r>
              <a:rPr lang="en-GB" dirty="0">
                <a:solidFill>
                  <a:srgbClr val="002060"/>
                </a:solidFill>
                <a:latin typeface="+mj-lt"/>
                <a:sym typeface="Calibri"/>
              </a:rPr>
              <a:t>Absent</a:t>
            </a:r>
            <a:endParaRPr kumimoji="0" lang="en-GB" b="0" i="0" u="none" strike="noStrike" cap="none" spc="0" normalizeH="0" baseline="0" dirty="0">
              <a:ln>
                <a:noFill/>
              </a:ln>
              <a:solidFill>
                <a:srgbClr val="002060"/>
              </a:solidFill>
              <a:effectLst/>
              <a:uFillTx/>
              <a:latin typeface="+mj-lt"/>
              <a:ea typeface="+mn-ea"/>
              <a:cs typeface="+mn-cs"/>
              <a:sym typeface="Calibri"/>
            </a:endParaRPr>
          </a:p>
          <a:p>
            <a:pPr marL="800100" lvl="1" indent="-342900" hangingPunct="0">
              <a:buFont typeface="+mj-lt"/>
              <a:buAutoNum type="arabicPeriod"/>
            </a:pPr>
            <a:endParaRPr kumimoji="0" lang="en-GB" b="0" i="0" u="none" strike="noStrike" cap="none" spc="0" normalizeH="0" baseline="0" dirty="0">
              <a:ln>
                <a:noFill/>
              </a:ln>
              <a:solidFill>
                <a:srgbClr val="002060"/>
              </a:solidFill>
              <a:effectLst/>
              <a:uFillTx/>
              <a:latin typeface="+mj-lt"/>
              <a:ea typeface="+mn-ea"/>
              <a:cs typeface="+mn-cs"/>
              <a:sym typeface="Calibri"/>
            </a:endParaRPr>
          </a:p>
        </p:txBody>
      </p:sp>
    </p:spTree>
    <p:extLst>
      <p:ext uri="{BB962C8B-B14F-4D97-AF65-F5344CB8AC3E}">
        <p14:creationId xmlns:p14="http://schemas.microsoft.com/office/powerpoint/2010/main" val="13834988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107BA4FF-3FD0-6637-DFA3-195D6AC8ECF4}"/>
              </a:ext>
            </a:extLst>
          </p:cNvPr>
          <p:cNvGraphicFramePr>
            <a:graphicFrameLocks noGrp="1"/>
          </p:cNvGraphicFramePr>
          <p:nvPr>
            <p:extLst>
              <p:ext uri="{D42A27DB-BD31-4B8C-83A1-F6EECF244321}">
                <p14:modId xmlns:p14="http://schemas.microsoft.com/office/powerpoint/2010/main" val="2593510782"/>
              </p:ext>
            </p:extLst>
          </p:nvPr>
        </p:nvGraphicFramePr>
        <p:xfrm>
          <a:off x="1054156" y="187878"/>
          <a:ext cx="10083687" cy="6482243"/>
        </p:xfrm>
        <a:graphic>
          <a:graphicData uri="http://schemas.openxmlformats.org/drawingml/2006/table">
            <a:tbl>
              <a:tblPr firstRow="1" bandRow="1">
                <a:tableStyleId>{5C22544A-7EE6-4342-B048-85BDC9FD1C3A}</a:tableStyleId>
              </a:tblPr>
              <a:tblGrid>
                <a:gridCol w="3361229">
                  <a:extLst>
                    <a:ext uri="{9D8B030D-6E8A-4147-A177-3AD203B41FA5}">
                      <a16:colId xmlns:a16="http://schemas.microsoft.com/office/drawing/2014/main" val="2618626880"/>
                    </a:ext>
                  </a:extLst>
                </a:gridCol>
                <a:gridCol w="3361229">
                  <a:extLst>
                    <a:ext uri="{9D8B030D-6E8A-4147-A177-3AD203B41FA5}">
                      <a16:colId xmlns:a16="http://schemas.microsoft.com/office/drawing/2014/main" val="505996676"/>
                    </a:ext>
                  </a:extLst>
                </a:gridCol>
                <a:gridCol w="3361229">
                  <a:extLst>
                    <a:ext uri="{9D8B030D-6E8A-4147-A177-3AD203B41FA5}">
                      <a16:colId xmlns:a16="http://schemas.microsoft.com/office/drawing/2014/main" val="1889367292"/>
                    </a:ext>
                  </a:extLst>
                </a:gridCol>
              </a:tblGrid>
              <a:tr h="361521">
                <a:tc gridSpan="3">
                  <a:txBody>
                    <a:bodyPr/>
                    <a:lstStyle/>
                    <a:p>
                      <a:pPr algn="ctr"/>
                      <a:r>
                        <a:rPr lang="en-GB" sz="1800" dirty="0">
                          <a:latin typeface="+mj-lt"/>
                        </a:rPr>
                        <a:t>Table 3 – Absent </a:t>
                      </a:r>
                    </a:p>
                  </a:txBody>
                  <a:tcPr>
                    <a:solidFill>
                      <a:srgbClr val="002060"/>
                    </a:solidFill>
                  </a:tcPr>
                </a:tc>
                <a:tc hMerge="1">
                  <a:txBody>
                    <a:bodyPr/>
                    <a:lstStyle/>
                    <a:p>
                      <a:pPr algn="ctr"/>
                      <a:endParaRPr lang="en-GB" dirty="0">
                        <a:latin typeface="+mj-lt"/>
                      </a:endParaRPr>
                    </a:p>
                  </a:txBody>
                  <a:tcPr/>
                </a:tc>
                <a:tc hMerge="1">
                  <a:txBody>
                    <a:bodyPr/>
                    <a:lstStyle/>
                    <a:p>
                      <a:pPr algn="ctr"/>
                      <a:endParaRPr lang="en-GB" sz="1800" dirty="0">
                        <a:latin typeface="+mj-lt"/>
                      </a:endParaRPr>
                    </a:p>
                  </a:txBody>
                  <a:tcPr>
                    <a:solidFill>
                      <a:srgbClr val="002060"/>
                    </a:solidFill>
                  </a:tcPr>
                </a:tc>
                <a:extLst>
                  <a:ext uri="{0D108BD9-81ED-4DB2-BD59-A6C34878D82A}">
                    <a16:rowId xmlns:a16="http://schemas.microsoft.com/office/drawing/2014/main" val="1782281134"/>
                  </a:ext>
                </a:extLst>
              </a:tr>
              <a:tr h="2180975">
                <a:tc rowSpan="3">
                  <a:txBody>
                    <a:bodyPr/>
                    <a:lstStyle/>
                    <a:p>
                      <a:pPr algn="ctr"/>
                      <a:r>
                        <a:rPr lang="en-GB" sz="1300" b="1" dirty="0">
                          <a:latin typeface="+mj-lt"/>
                        </a:rPr>
                        <a:t>Absent – leave of absence</a:t>
                      </a:r>
                    </a:p>
                    <a:p>
                      <a:pPr algn="ctr"/>
                      <a:endParaRPr lang="en-GB" sz="1300" dirty="0">
                        <a:latin typeface="+mj-lt"/>
                      </a:endParaRPr>
                    </a:p>
                    <a:p>
                      <a:pPr algn="ctr"/>
                      <a:r>
                        <a:rPr lang="en-GB" sz="1300" dirty="0">
                          <a:latin typeface="+mj-lt"/>
                        </a:rPr>
                        <a:t>Code C1 : Leave of absence for the purpose of participating in a regulated performance or undertaking regulated employment abroad.</a:t>
                      </a:r>
                    </a:p>
                    <a:p>
                      <a:pPr algn="ctr"/>
                      <a:endParaRPr lang="en-GB" sz="1300" dirty="0">
                        <a:latin typeface="+mj-lt"/>
                      </a:endParaRPr>
                    </a:p>
                    <a:p>
                      <a:pPr algn="ctr"/>
                      <a:r>
                        <a:rPr lang="en-GB" sz="1300" dirty="0">
                          <a:latin typeface="+mj-lt"/>
                        </a:rPr>
                        <a:t>Code M : Leave of absence for the purpose of attending a medical or dental appointment</a:t>
                      </a:r>
                    </a:p>
                    <a:p>
                      <a:pPr algn="ctr"/>
                      <a:endParaRPr lang="en-GB" sz="1300" dirty="0">
                        <a:latin typeface="+mj-lt"/>
                      </a:endParaRPr>
                    </a:p>
                    <a:p>
                      <a:pPr algn="ctr"/>
                      <a:r>
                        <a:rPr lang="en-GB" sz="1300" dirty="0">
                          <a:latin typeface="+mj-lt"/>
                        </a:rPr>
                        <a:t>Code J1 : Leave of absence for the purpose of attending an interview for employment or for admission to another educational institution</a:t>
                      </a:r>
                    </a:p>
                    <a:p>
                      <a:pPr algn="ctr"/>
                      <a:endParaRPr lang="en-GB" sz="1300" dirty="0">
                        <a:latin typeface="+mj-lt"/>
                      </a:endParaRPr>
                    </a:p>
                    <a:p>
                      <a:pPr algn="ctr"/>
                      <a:r>
                        <a:rPr lang="en-GB" sz="1300" dirty="0">
                          <a:latin typeface="+mj-lt"/>
                        </a:rPr>
                        <a:t>Code S : Leave of absence for the purpose of studying for a public examination</a:t>
                      </a:r>
                    </a:p>
                    <a:p>
                      <a:pPr algn="ctr"/>
                      <a:endParaRPr lang="en-GB" sz="1300" dirty="0">
                        <a:latin typeface="+mj-lt"/>
                      </a:endParaRPr>
                    </a:p>
                    <a:p>
                      <a:pPr algn="ctr"/>
                      <a:r>
                        <a:rPr lang="en-GB" sz="1300" dirty="0">
                          <a:latin typeface="+mj-lt"/>
                        </a:rPr>
                        <a:t>Code X : Non-compulsory school age pupil not required to attend school</a:t>
                      </a:r>
                    </a:p>
                    <a:p>
                      <a:pPr algn="ctr"/>
                      <a:endParaRPr lang="en-GB" sz="1300" dirty="0">
                        <a:latin typeface="+mj-lt"/>
                      </a:endParaRPr>
                    </a:p>
                    <a:p>
                      <a:pPr algn="ctr"/>
                      <a:r>
                        <a:rPr lang="en-GB" sz="1300" dirty="0">
                          <a:latin typeface="+mj-lt"/>
                        </a:rPr>
                        <a:t>Code C2 : Leave of absence for a compulsory school age pupil subject to a part-time timetable</a:t>
                      </a:r>
                    </a:p>
                    <a:p>
                      <a:pPr algn="ctr"/>
                      <a:endParaRPr lang="en-GB" sz="1300" dirty="0">
                        <a:latin typeface="+mj-lt"/>
                      </a:endParaRPr>
                    </a:p>
                    <a:p>
                      <a:pPr algn="ctr"/>
                      <a:r>
                        <a:rPr lang="en-GB" sz="1300" dirty="0">
                          <a:latin typeface="+mj-lt"/>
                        </a:rPr>
                        <a:t>Code D: Dual registered at another school</a:t>
                      </a:r>
                    </a:p>
                    <a:p>
                      <a:pPr algn="ctr"/>
                      <a:endParaRPr lang="en-GB" sz="1300" dirty="0">
                        <a:latin typeface="+mj-lt"/>
                      </a:endParaRPr>
                    </a:p>
                    <a:p>
                      <a:pPr algn="ctr"/>
                      <a:r>
                        <a:rPr lang="en-GB" sz="1300" dirty="0">
                          <a:latin typeface="+mj-lt"/>
                        </a:rPr>
                        <a:t>Code C : Leave of absence for exceptional circumstance</a:t>
                      </a:r>
                    </a:p>
                  </a:txBody>
                  <a:tcPr>
                    <a:solidFill>
                      <a:schemeClr val="accent1">
                        <a:lumMod val="60000"/>
                        <a:lumOff val="40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i="0" u="none" strike="noStrike" cap="none" spc="0" baseline="0" dirty="0">
                          <a:ln>
                            <a:noFill/>
                          </a:ln>
                          <a:solidFill>
                            <a:schemeClr val="dk1"/>
                          </a:solidFill>
                          <a:uFillTx/>
                          <a:latin typeface="+mj-lt"/>
                          <a:ea typeface="+mn-ea"/>
                          <a:cs typeface="+mn-cs"/>
                          <a:sym typeface="Calibri"/>
                        </a:rPr>
                        <a:t>Absent – unable to attend school because of unavoidable cause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300" b="0" i="0" u="none" strike="noStrike" cap="none" spc="0" baseline="0" dirty="0">
                        <a:ln>
                          <a:noFill/>
                        </a:ln>
                        <a:solidFill>
                          <a:schemeClr val="dk1"/>
                        </a:solidFill>
                        <a:uFillTx/>
                        <a:latin typeface="+mj-lt"/>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i="0" u="none" strike="noStrike" cap="none" spc="0" baseline="0" dirty="0">
                          <a:ln>
                            <a:noFill/>
                          </a:ln>
                          <a:solidFill>
                            <a:schemeClr val="dk1"/>
                          </a:solidFill>
                          <a:uFillTx/>
                          <a:latin typeface="+mj-lt"/>
                          <a:ea typeface="+mn-ea"/>
                          <a:cs typeface="+mn-cs"/>
                          <a:sym typeface="Calibri"/>
                        </a:rPr>
                        <a:t>Code Q : Unable to attend the school because of a lack of access arrangements</a:t>
                      </a:r>
                    </a:p>
                    <a:p>
                      <a:pPr algn="ctr"/>
                      <a:endParaRPr lang="en-GB" sz="1300" dirty="0">
                        <a:latin typeface="+mj-lt"/>
                      </a:endParaRPr>
                    </a:p>
                    <a:p>
                      <a:pPr algn="ctr"/>
                      <a:r>
                        <a:rPr lang="en-GB" sz="1300" dirty="0">
                          <a:latin typeface="+mj-lt"/>
                        </a:rPr>
                        <a:t>Code Y1 : Unable to attend due to transport normally provided not being available</a:t>
                      </a:r>
                    </a:p>
                    <a:p>
                      <a:pPr algn="ctr"/>
                      <a:endParaRPr lang="en-GB" sz="1300" dirty="0">
                        <a:latin typeface="+mj-lt"/>
                      </a:endParaRPr>
                    </a:p>
                    <a:p>
                      <a:pPr algn="ctr"/>
                      <a:r>
                        <a:rPr lang="en-GB" sz="1300" dirty="0">
                          <a:latin typeface="+mj-lt"/>
                        </a:rPr>
                        <a:t>Code Y2 : Unable to attend due to widespread disruption to travel</a:t>
                      </a:r>
                    </a:p>
                    <a:p>
                      <a:pPr algn="ctr"/>
                      <a:endParaRPr lang="en-GB" sz="1300" dirty="0">
                        <a:latin typeface="+mj-lt"/>
                      </a:endParaRPr>
                    </a:p>
                    <a:p>
                      <a:pPr algn="ctr"/>
                      <a:r>
                        <a:rPr lang="en-GB" sz="1300" dirty="0">
                          <a:latin typeface="+mj-lt"/>
                        </a:rPr>
                        <a:t>Code Y3 : Unable to attend due to part of the school premises being closed</a:t>
                      </a:r>
                    </a:p>
                    <a:p>
                      <a:pPr algn="ctr"/>
                      <a:endParaRPr lang="en-GB" sz="1300" dirty="0">
                        <a:latin typeface="+mj-lt"/>
                      </a:endParaRPr>
                    </a:p>
                    <a:p>
                      <a:pPr algn="ctr"/>
                      <a:r>
                        <a:rPr lang="en-GB" sz="1300" dirty="0">
                          <a:latin typeface="+mj-lt"/>
                        </a:rPr>
                        <a:t>Code Y4 : Unable to attend due to the whole school site being unexpectedly closed</a:t>
                      </a:r>
                    </a:p>
                    <a:p>
                      <a:pPr algn="ctr"/>
                      <a:endParaRPr lang="en-GB" sz="1300" dirty="0">
                        <a:latin typeface="+mj-lt"/>
                      </a:endParaRPr>
                    </a:p>
                    <a:p>
                      <a:pPr algn="ctr"/>
                      <a:r>
                        <a:rPr lang="en-GB" sz="1300" dirty="0">
                          <a:latin typeface="+mj-lt"/>
                        </a:rPr>
                        <a:t>Code Y5: Unable to attend as pupil is in criminal justice detention</a:t>
                      </a:r>
                    </a:p>
                    <a:p>
                      <a:pPr algn="ctr"/>
                      <a:endParaRPr lang="en-GB" sz="1300" dirty="0">
                        <a:latin typeface="+mj-lt"/>
                      </a:endParaRPr>
                    </a:p>
                    <a:p>
                      <a:pPr algn="ctr"/>
                      <a:r>
                        <a:rPr lang="en-GB" sz="1300" dirty="0">
                          <a:latin typeface="+mj-lt"/>
                        </a:rPr>
                        <a:t>Code Y6: Unable to attend in accordance with public health guidance or law</a:t>
                      </a:r>
                    </a:p>
                    <a:p>
                      <a:pPr algn="ctr"/>
                      <a:endParaRPr lang="en-GB" sz="1300" dirty="0">
                        <a:latin typeface="+mj-lt"/>
                      </a:endParaRPr>
                    </a:p>
                    <a:p>
                      <a:pPr algn="ctr"/>
                      <a:r>
                        <a:rPr lang="en-GB" sz="1300" dirty="0">
                          <a:latin typeface="+mj-lt"/>
                        </a:rPr>
                        <a:t>Code Y7 : Unable to attend because of any other unavoidable cause</a:t>
                      </a:r>
                    </a:p>
                  </a:txBody>
                  <a:tcPr>
                    <a:solidFill>
                      <a:schemeClr val="accent1">
                        <a:lumMod val="40000"/>
                        <a:lumOff val="60000"/>
                      </a:schemeClr>
                    </a:solidFill>
                  </a:tcPr>
                </a:tc>
                <a:tc>
                  <a:txBody>
                    <a:bodyPr/>
                    <a:lstStyle/>
                    <a:p>
                      <a:pPr algn="ctr"/>
                      <a:r>
                        <a:rPr lang="en-GB" sz="1300" b="1" i="0" u="none" strike="noStrike" cap="none" spc="0" baseline="0" dirty="0">
                          <a:ln>
                            <a:noFill/>
                          </a:ln>
                          <a:solidFill>
                            <a:schemeClr val="dk1"/>
                          </a:solidFill>
                          <a:uFillTx/>
                          <a:latin typeface="+mj-lt"/>
                          <a:ea typeface="+mn-ea"/>
                          <a:cs typeface="+mn-cs"/>
                          <a:sym typeface="Calibri"/>
                        </a:rPr>
                        <a:t>Absent – other authorised reasons</a:t>
                      </a:r>
                    </a:p>
                    <a:p>
                      <a:pPr algn="ctr"/>
                      <a:endParaRPr lang="en-GB" sz="1300" b="0" i="0" u="none" strike="noStrike" cap="none" spc="0" baseline="0" dirty="0">
                        <a:ln>
                          <a:noFill/>
                        </a:ln>
                        <a:solidFill>
                          <a:schemeClr val="dk1"/>
                        </a:solidFill>
                        <a:uFillTx/>
                        <a:latin typeface="+mj-lt"/>
                        <a:ea typeface="+mn-ea"/>
                        <a:cs typeface="+mn-cs"/>
                        <a:sym typeface="Calibri"/>
                      </a:endParaRPr>
                    </a:p>
                    <a:p>
                      <a:pPr algn="ctr"/>
                      <a:r>
                        <a:rPr lang="en-GB" sz="1300" b="0" i="0" u="none" strike="noStrike" cap="none" spc="0" baseline="0" dirty="0">
                          <a:ln>
                            <a:noFill/>
                          </a:ln>
                          <a:solidFill>
                            <a:schemeClr val="dk1"/>
                          </a:solidFill>
                          <a:uFillTx/>
                          <a:latin typeface="+mj-lt"/>
                          <a:ea typeface="+mn-ea"/>
                          <a:cs typeface="+mn-cs"/>
                          <a:sym typeface="Calibri"/>
                        </a:rPr>
                        <a:t>Code T : Parent travelling for occupational purposes</a:t>
                      </a:r>
                    </a:p>
                    <a:p>
                      <a:pPr algn="ctr"/>
                      <a:endParaRPr lang="en-GB" sz="1300" b="0"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i="0" u="none" strike="noStrike" cap="none" spc="0" baseline="0" dirty="0">
                          <a:ln>
                            <a:noFill/>
                          </a:ln>
                          <a:solidFill>
                            <a:schemeClr val="dk1"/>
                          </a:solidFill>
                          <a:uFillTx/>
                          <a:latin typeface="+mj-lt"/>
                          <a:ea typeface="+mn-ea"/>
                          <a:cs typeface="+mn-cs"/>
                          <a:sym typeface="Calibri"/>
                        </a:rPr>
                        <a:t>Code R : Religious observance</a:t>
                      </a:r>
                    </a:p>
                    <a:p>
                      <a:pPr algn="ctr"/>
                      <a:r>
                        <a:rPr lang="en-GB" sz="1300" b="0" i="0" u="none" strike="noStrike" cap="none" spc="0" baseline="0" dirty="0">
                          <a:ln>
                            <a:noFill/>
                          </a:ln>
                          <a:solidFill>
                            <a:schemeClr val="dk1"/>
                          </a:solidFill>
                          <a:uFillTx/>
                          <a:latin typeface="+mj-lt"/>
                          <a:ea typeface="+mn-ea"/>
                          <a:cs typeface="+mn-cs"/>
                          <a:sym typeface="Calibri"/>
                        </a:rPr>
                        <a:t>Code I : Illness</a:t>
                      </a:r>
                    </a:p>
                    <a:p>
                      <a:pPr algn="ctr"/>
                      <a:endParaRPr lang="en-GB" sz="1300" b="0" i="0" u="none" strike="noStrike" cap="none" spc="0" baseline="0" dirty="0">
                        <a:ln>
                          <a:noFill/>
                        </a:ln>
                        <a:solidFill>
                          <a:schemeClr val="dk1"/>
                        </a:solidFill>
                        <a:uFillTx/>
                        <a:latin typeface="+mj-lt"/>
                        <a:ea typeface="+mn-ea"/>
                        <a:cs typeface="+mn-cs"/>
                        <a:sym typeface="Calibri"/>
                      </a:endParaRPr>
                    </a:p>
                    <a:p>
                      <a:pPr algn="ctr"/>
                      <a:r>
                        <a:rPr lang="en-GB" sz="1300" b="0" i="0" u="none" strike="noStrike" cap="none" spc="0" baseline="0" dirty="0">
                          <a:ln>
                            <a:noFill/>
                          </a:ln>
                          <a:solidFill>
                            <a:schemeClr val="dk1"/>
                          </a:solidFill>
                          <a:uFillTx/>
                          <a:latin typeface="+mj-lt"/>
                          <a:ea typeface="+mn-ea"/>
                          <a:cs typeface="+mn-cs"/>
                          <a:sym typeface="Calibri"/>
                        </a:rPr>
                        <a:t>Code E : Suspended or permanently excluded</a:t>
                      </a:r>
                      <a:endParaRPr lang="en-GB" sz="1300" b="0" dirty="0">
                        <a:latin typeface="+mj-lt"/>
                      </a:endParaRPr>
                    </a:p>
                  </a:txBody>
                  <a:tcPr>
                    <a:solidFill>
                      <a:schemeClr val="accent1">
                        <a:lumMod val="20000"/>
                        <a:lumOff val="80000"/>
                      </a:schemeClr>
                    </a:solidFill>
                  </a:tcPr>
                </a:tc>
                <a:extLst>
                  <a:ext uri="{0D108BD9-81ED-4DB2-BD59-A6C34878D82A}">
                    <a16:rowId xmlns:a16="http://schemas.microsoft.com/office/drawing/2014/main" val="762293129"/>
                  </a:ext>
                </a:extLst>
              </a:tr>
              <a:tr h="2244444">
                <a:tc vMerge="1">
                  <a:txBody>
                    <a:bodyPr/>
                    <a:lstStyle/>
                    <a:p>
                      <a:endParaRPr lang="en-GB"/>
                    </a:p>
                  </a:txBody>
                  <a:tcPr/>
                </a:tc>
                <a:tc vMerge="1">
                  <a:txBody>
                    <a:bodyPr/>
                    <a:lstStyle/>
                    <a:p>
                      <a:endParaRPr lang="en-GB"/>
                    </a:p>
                  </a:txBody>
                  <a:tcPr/>
                </a:tc>
                <a:tc>
                  <a:txBody>
                    <a:bodyPr/>
                    <a:lstStyle/>
                    <a:p>
                      <a:pPr algn="ctr"/>
                      <a:r>
                        <a:rPr lang="en-GB" sz="1300" b="1" dirty="0">
                          <a:latin typeface="+mj-lt"/>
                        </a:rPr>
                        <a:t>Absent – Unauthorised absence</a:t>
                      </a:r>
                    </a:p>
                    <a:p>
                      <a:pPr algn="ctr"/>
                      <a:endParaRPr lang="en-GB" sz="1300" b="0" dirty="0">
                        <a:latin typeface="+mj-lt"/>
                      </a:endParaRPr>
                    </a:p>
                    <a:p>
                      <a:pPr algn="ctr"/>
                      <a:r>
                        <a:rPr lang="en-GB" sz="1300" b="0" dirty="0">
                          <a:latin typeface="+mj-lt"/>
                        </a:rPr>
                        <a:t>Code G : Holiday not granted by the school</a:t>
                      </a:r>
                    </a:p>
                    <a:p>
                      <a:pPr algn="ctr"/>
                      <a:endParaRPr lang="en-GB" sz="1300" b="0" dirty="0">
                        <a:latin typeface="+mj-lt"/>
                      </a:endParaRPr>
                    </a:p>
                    <a:p>
                      <a:pPr algn="ctr"/>
                      <a:r>
                        <a:rPr lang="en-GB" sz="1300" b="0" dirty="0">
                          <a:latin typeface="+mj-lt"/>
                        </a:rPr>
                        <a:t>Code N : Reason for absence not yet established</a:t>
                      </a:r>
                    </a:p>
                    <a:p>
                      <a:pPr algn="ctr"/>
                      <a:endParaRPr lang="en-GB" sz="1300" b="0" dirty="0">
                        <a:latin typeface="+mj-lt"/>
                      </a:endParaRPr>
                    </a:p>
                    <a:p>
                      <a:pPr algn="ctr"/>
                      <a:r>
                        <a:rPr lang="en-GB" sz="1300" b="0" dirty="0">
                          <a:latin typeface="+mj-lt"/>
                        </a:rPr>
                        <a:t>Code O: Absent in other or unknown circumstances</a:t>
                      </a:r>
                    </a:p>
                    <a:p>
                      <a:pPr algn="ctr"/>
                      <a:r>
                        <a:rPr lang="en-GB" sz="1300" b="0" dirty="0">
                          <a:latin typeface="+mj-lt"/>
                        </a:rPr>
                        <a:t>Code U : Arrived in school after registration closed</a:t>
                      </a:r>
                    </a:p>
                  </a:txBody>
                  <a:tcPr>
                    <a:solidFill>
                      <a:schemeClr val="accent5">
                        <a:lumMod val="40000"/>
                        <a:lumOff val="60000"/>
                      </a:schemeClr>
                    </a:solidFill>
                  </a:tcPr>
                </a:tc>
                <a:extLst>
                  <a:ext uri="{0D108BD9-81ED-4DB2-BD59-A6C34878D82A}">
                    <a16:rowId xmlns:a16="http://schemas.microsoft.com/office/drawing/2014/main" val="3462442165"/>
                  </a:ext>
                </a:extLst>
              </a:tr>
              <a:tr h="1664748">
                <a:tc vMerge="1">
                  <a:txBody>
                    <a:bodyPr/>
                    <a:lstStyle/>
                    <a:p>
                      <a:endParaRPr lang="en-GB"/>
                    </a:p>
                  </a:txBody>
                  <a:tcPr/>
                </a:tc>
                <a:tc vMerge="1">
                  <a:txBody>
                    <a:bodyPr/>
                    <a:lstStyle/>
                    <a:p>
                      <a:endParaRPr lang="en-GB"/>
                    </a:p>
                  </a:txBody>
                  <a:tcPr/>
                </a:tc>
                <a:tc>
                  <a:txBody>
                    <a:bodyPr/>
                    <a:lstStyle/>
                    <a:p>
                      <a:pPr algn="ctr"/>
                      <a:r>
                        <a:rPr lang="en-GB" sz="1300" b="1" i="0" u="none" strike="noStrike" cap="none" spc="0" baseline="0" dirty="0">
                          <a:ln>
                            <a:noFill/>
                          </a:ln>
                          <a:solidFill>
                            <a:schemeClr val="dk1"/>
                          </a:solidFill>
                          <a:uFillTx/>
                          <a:latin typeface="+mj-lt"/>
                          <a:ea typeface="+mn-ea"/>
                          <a:cs typeface="+mn-cs"/>
                          <a:sym typeface="Calibri"/>
                        </a:rPr>
                        <a:t>Administrative codes</a:t>
                      </a:r>
                    </a:p>
                    <a:p>
                      <a:pPr algn="ctr"/>
                      <a:endParaRPr lang="en-GB" sz="1300" b="1" i="0" u="none" strike="noStrike" cap="none" spc="0" baseline="0" dirty="0">
                        <a:ln>
                          <a:noFill/>
                        </a:ln>
                        <a:solidFill>
                          <a:schemeClr val="dk1"/>
                        </a:solidFill>
                        <a:uFillTx/>
                        <a:latin typeface="+mj-lt"/>
                        <a:ea typeface="+mn-ea"/>
                        <a:cs typeface="+mn-cs"/>
                        <a:sym typeface="Calibri"/>
                      </a:endParaRPr>
                    </a:p>
                    <a:p>
                      <a:pPr algn="ctr"/>
                      <a:r>
                        <a:rPr lang="en-GB" sz="1300" b="0" i="0" u="none" strike="noStrike" cap="none" spc="0" baseline="0" dirty="0">
                          <a:ln>
                            <a:noFill/>
                          </a:ln>
                          <a:solidFill>
                            <a:schemeClr val="dk1"/>
                          </a:solidFill>
                          <a:uFillTx/>
                          <a:latin typeface="+mj-lt"/>
                          <a:ea typeface="+mn-ea"/>
                          <a:cs typeface="+mn-cs"/>
                          <a:sym typeface="Calibri"/>
                        </a:rPr>
                        <a:t>Code Z : Prospective pupil not on admission register</a:t>
                      </a:r>
                    </a:p>
                    <a:p>
                      <a:pPr algn="ctr"/>
                      <a:endParaRPr lang="en-GB" sz="1300" b="0" i="0" u="none" strike="noStrike" cap="none" spc="0" baseline="0" dirty="0">
                        <a:ln>
                          <a:noFill/>
                        </a:ln>
                        <a:solidFill>
                          <a:schemeClr val="dk1"/>
                        </a:solidFill>
                        <a:uFillTx/>
                        <a:latin typeface="+mj-lt"/>
                        <a:ea typeface="+mn-ea"/>
                        <a:cs typeface="+mn-cs"/>
                        <a:sym typeface="Calibri"/>
                      </a:endParaRPr>
                    </a:p>
                    <a:p>
                      <a:pPr algn="ctr"/>
                      <a:r>
                        <a:rPr lang="en-GB" sz="1300" b="0" i="0" u="none" strike="noStrike" cap="none" spc="0" baseline="0" dirty="0">
                          <a:ln>
                            <a:noFill/>
                          </a:ln>
                          <a:solidFill>
                            <a:schemeClr val="dk1"/>
                          </a:solidFill>
                          <a:uFillTx/>
                          <a:latin typeface="+mj-lt"/>
                          <a:ea typeface="+mn-ea"/>
                          <a:cs typeface="+mn-cs"/>
                          <a:sym typeface="Calibri"/>
                        </a:rPr>
                        <a:t>Code # : Planned whole school closure</a:t>
                      </a:r>
                      <a:endParaRPr lang="en-GB" sz="1300" dirty="0">
                        <a:latin typeface="+mj-lt"/>
                      </a:endParaRPr>
                    </a:p>
                  </a:txBody>
                  <a:tcPr>
                    <a:solidFill>
                      <a:schemeClr val="accent5">
                        <a:lumMod val="20000"/>
                        <a:lumOff val="80000"/>
                      </a:schemeClr>
                    </a:solidFill>
                  </a:tcPr>
                </a:tc>
                <a:extLst>
                  <a:ext uri="{0D108BD9-81ED-4DB2-BD59-A6C34878D82A}">
                    <a16:rowId xmlns:a16="http://schemas.microsoft.com/office/drawing/2014/main" val="442689174"/>
                  </a:ext>
                </a:extLst>
              </a:tr>
            </a:tbl>
          </a:graphicData>
        </a:graphic>
      </p:graphicFrame>
    </p:spTree>
    <p:extLst>
      <p:ext uri="{BB962C8B-B14F-4D97-AF65-F5344CB8AC3E}">
        <p14:creationId xmlns:p14="http://schemas.microsoft.com/office/powerpoint/2010/main" val="151637510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3397a1a6747fe39f23a997e379af2466">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aa5c05f42307138c91b8169ad1064c9c"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C26A6-A493-4A85-9671-90C726210F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9669EB-02EF-4E90-A1AF-A66324060DFC}">
  <ds:schemaRefs>
    <ds:schemaRef ds:uri="http://schemas.openxmlformats.org/package/2006/metadata/core-properties"/>
    <ds:schemaRef ds:uri="5105f7c9-16e7-413d-8dca-fb2fac040af8"/>
    <ds:schemaRef ds:uri="http://purl.org/dc/terms/"/>
    <ds:schemaRef ds:uri="http://schemas.microsoft.com/office/infopath/2007/PartnerControls"/>
    <ds:schemaRef ds:uri="http://schemas.microsoft.com/office/2006/documentManagement/types"/>
    <ds:schemaRef ds:uri="http://schemas.microsoft.com/office/2006/metadata/properties"/>
    <ds:schemaRef ds:uri="9dfb9529-c787-4dab-a577-1685260ec822"/>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32AE29B1-4FB6-4811-B36C-8D0B9A43A3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1473</TotalTime>
  <Words>3045</Words>
  <Application>Microsoft Office PowerPoint</Application>
  <PresentationFormat>Widescreen</PresentationFormat>
  <Paragraphs>248</Paragraphs>
  <Slides>17</Slides>
  <Notes>16</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Aptos</vt:lpstr>
      <vt:lpstr>Aptos Display</vt:lpstr>
      <vt:lpstr>Arial</vt:lpstr>
      <vt:lpstr>Assistant</vt:lpstr>
      <vt:lpstr>Calibri</vt:lpstr>
      <vt:lpstr>Calibri Light</vt:lpstr>
      <vt:lpstr>Courier New</vt:lpstr>
      <vt:lpstr>Helvetica</vt:lpstr>
      <vt:lpstr>Rockwell</vt:lpstr>
      <vt:lpstr>Wingdings</vt:lpstr>
      <vt:lpstr>Office Theme</vt:lpstr>
      <vt:lpstr>5_Office Theme</vt:lpstr>
      <vt:lpstr>1_Office Theme</vt:lpstr>
      <vt:lpstr>2_Office Theme</vt:lpstr>
      <vt:lpstr>7_Office Theme</vt:lpstr>
      <vt:lpstr>PowerPoint Presentation</vt:lpstr>
      <vt:lpstr>PowerPoint Presentation</vt:lpstr>
      <vt:lpstr>Working Together to Improve School Attendance (2024) </vt:lpstr>
      <vt:lpstr>Attendance Registers – Key points</vt:lpstr>
      <vt:lpstr>When to take the attendance register</vt:lpstr>
      <vt:lpstr>PowerPoint Presentation</vt:lpstr>
      <vt:lpstr>Fun Quiz! – Part 1</vt:lpstr>
      <vt:lpstr>PowerPoint Presentation</vt:lpstr>
      <vt:lpstr>PowerPoint Presentation</vt:lpstr>
      <vt:lpstr>Fun Quiz! – Part 2</vt:lpstr>
      <vt:lpstr>School Attendance Register: Attendance and Absence Codes</vt:lpstr>
      <vt:lpstr>Q&amp;A – School attendance register: attendance and absence codes</vt:lpstr>
      <vt:lpstr>Attendance News &amp; Current Events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Griffiths</dc:creator>
  <cp:lastModifiedBy>Katie Griffiths</cp:lastModifiedBy>
  <cp:revision>2</cp:revision>
  <dcterms:created xsi:type="dcterms:W3CDTF">2024-09-12T08:05:00Z</dcterms:created>
  <dcterms:modified xsi:type="dcterms:W3CDTF">2024-10-24T09:24:12Z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ies>
</file>