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3" r:id="rId6"/>
    <p:sldMasterId id="2147483695" r:id="rId7"/>
    <p:sldMasterId id="2147483707" r:id="rId8"/>
    <p:sldMasterId id="2147483719" r:id="rId9"/>
  </p:sldMasterIdLst>
  <p:notesMasterIdLst>
    <p:notesMasterId r:id="rId38"/>
  </p:notesMasterIdLst>
  <p:sldIdLst>
    <p:sldId id="670" r:id="rId10"/>
    <p:sldId id="2476" r:id="rId11"/>
    <p:sldId id="2483" r:id="rId12"/>
    <p:sldId id="2147472872" r:id="rId13"/>
    <p:sldId id="2494" r:id="rId14"/>
    <p:sldId id="2495" r:id="rId15"/>
    <p:sldId id="2480" r:id="rId16"/>
    <p:sldId id="2477" r:id="rId17"/>
    <p:sldId id="2485" r:id="rId18"/>
    <p:sldId id="2145706322" r:id="rId19"/>
    <p:sldId id="2145706323" r:id="rId20"/>
    <p:sldId id="2145706321" r:id="rId21"/>
    <p:sldId id="2145706318" r:id="rId22"/>
    <p:sldId id="2496" r:id="rId23"/>
    <p:sldId id="2487" r:id="rId24"/>
    <p:sldId id="2456" r:id="rId25"/>
    <p:sldId id="2501" r:id="rId26"/>
    <p:sldId id="2147472871" r:id="rId27"/>
    <p:sldId id="2478" r:id="rId28"/>
    <p:sldId id="2146847744" r:id="rId29"/>
    <p:sldId id="2146847748" r:id="rId30"/>
    <p:sldId id="2146847750" r:id="rId31"/>
    <p:sldId id="2146847752" r:id="rId32"/>
    <p:sldId id="2146847751" r:id="rId33"/>
    <p:sldId id="2146847749" r:id="rId34"/>
    <p:sldId id="2479" r:id="rId35"/>
    <p:sldId id="2453" r:id="rId36"/>
    <p:sldId id="243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7C31A-40E6-487A-AA10-3DA7F34E360D}" v="70" dt="2024-11-28T09:11:10.1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259" autoAdjust="0"/>
  </p:normalViewPr>
  <p:slideViewPr>
    <p:cSldViewPr snapToGrid="0">
      <p:cViewPr varScale="1">
        <p:scale>
          <a:sx n="89" d="100"/>
          <a:sy n="89" d="100"/>
        </p:scale>
        <p:origin x="137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03C7C31A-40E6-487A-AA10-3DA7F34E360D}"/>
    <pc:docChg chg="undo custSel addSld delSld modSld sldOrd">
      <pc:chgData name="Katie Griffiths" userId="8052fe13-d8ea-46d2-ae6a-a71c37f0d8fb" providerId="ADAL" clId="{03C7C31A-40E6-487A-AA10-3DA7F34E360D}" dt="2024-11-28T12:04:09.959" v="3312" actId="6549"/>
      <pc:docMkLst>
        <pc:docMk/>
      </pc:docMkLst>
      <pc:sldChg chg="del">
        <pc:chgData name="Katie Griffiths" userId="8052fe13-d8ea-46d2-ae6a-a71c37f0d8fb" providerId="ADAL" clId="{03C7C31A-40E6-487A-AA10-3DA7F34E360D}" dt="2024-11-27T13:47:37.350" v="3198" actId="47"/>
        <pc:sldMkLst>
          <pc:docMk/>
          <pc:sldMk cId="2438461114" sldId="283"/>
        </pc:sldMkLst>
      </pc:sldChg>
      <pc:sldChg chg="del">
        <pc:chgData name="Katie Griffiths" userId="8052fe13-d8ea-46d2-ae6a-a71c37f0d8fb" providerId="ADAL" clId="{03C7C31A-40E6-487A-AA10-3DA7F34E360D}" dt="2024-11-27T13:49:58.411" v="3202" actId="47"/>
        <pc:sldMkLst>
          <pc:docMk/>
          <pc:sldMk cId="505060041" sldId="998"/>
        </pc:sldMkLst>
      </pc:sldChg>
      <pc:sldChg chg="modSp mod">
        <pc:chgData name="Katie Griffiths" userId="8052fe13-d8ea-46d2-ae6a-a71c37f0d8fb" providerId="ADAL" clId="{03C7C31A-40E6-487A-AA10-3DA7F34E360D}" dt="2024-11-27T11:25:36.888" v="2232" actId="6549"/>
        <pc:sldMkLst>
          <pc:docMk/>
          <pc:sldMk cId="1535025974" sldId="2453"/>
        </pc:sldMkLst>
        <pc:spChg chg="mod">
          <ac:chgData name="Katie Griffiths" userId="8052fe13-d8ea-46d2-ae6a-a71c37f0d8fb" providerId="ADAL" clId="{03C7C31A-40E6-487A-AA10-3DA7F34E360D}" dt="2024-11-27T11:25:36.888" v="2232" actId="6549"/>
          <ac:spMkLst>
            <pc:docMk/>
            <pc:sldMk cId="1535025974" sldId="2453"/>
            <ac:spMk id="10" creationId="{63A80450-4D4D-5888-8186-75708468B46E}"/>
          </ac:spMkLst>
        </pc:spChg>
      </pc:sldChg>
      <pc:sldChg chg="modSp mod modNotesTx">
        <pc:chgData name="Katie Griffiths" userId="8052fe13-d8ea-46d2-ae6a-a71c37f0d8fb" providerId="ADAL" clId="{03C7C31A-40E6-487A-AA10-3DA7F34E360D}" dt="2024-11-28T12:03:35.159" v="3307" actId="20577"/>
        <pc:sldMkLst>
          <pc:docMk/>
          <pc:sldMk cId="1908853143" sldId="2476"/>
        </pc:sldMkLst>
        <pc:spChg chg="mod">
          <ac:chgData name="Katie Griffiths" userId="8052fe13-d8ea-46d2-ae6a-a71c37f0d8fb" providerId="ADAL" clId="{03C7C31A-40E6-487A-AA10-3DA7F34E360D}" dt="2024-11-26T14:30:57.691" v="88" actId="403"/>
          <ac:spMkLst>
            <pc:docMk/>
            <pc:sldMk cId="1908853143" sldId="2476"/>
            <ac:spMk id="2" creationId="{F0D77D3F-A2DE-D237-4657-E1FEB4CA2DAB}"/>
          </ac:spMkLst>
        </pc:spChg>
      </pc:sldChg>
      <pc:sldChg chg="addSp delSp modSp mod ord modNotesTx">
        <pc:chgData name="Katie Griffiths" userId="8052fe13-d8ea-46d2-ae6a-a71c37f0d8fb" providerId="ADAL" clId="{03C7C31A-40E6-487A-AA10-3DA7F34E360D}" dt="2024-11-28T12:03:56.478" v="3310" actId="6549"/>
        <pc:sldMkLst>
          <pc:docMk/>
          <pc:sldMk cId="545118300" sldId="2477"/>
        </pc:sldMkLst>
        <pc:spChg chg="mod">
          <ac:chgData name="Katie Griffiths" userId="8052fe13-d8ea-46d2-ae6a-a71c37f0d8fb" providerId="ADAL" clId="{03C7C31A-40E6-487A-AA10-3DA7F34E360D}" dt="2024-11-28T09:14:00.871" v="3263" actId="403"/>
          <ac:spMkLst>
            <pc:docMk/>
            <pc:sldMk cId="545118300" sldId="2477"/>
            <ac:spMk id="2" creationId="{45A2170C-D5D2-1171-B1E5-2531FDF1B790}"/>
          </ac:spMkLst>
        </pc:spChg>
        <pc:spChg chg="mod">
          <ac:chgData name="Katie Griffiths" userId="8052fe13-d8ea-46d2-ae6a-a71c37f0d8fb" providerId="ADAL" clId="{03C7C31A-40E6-487A-AA10-3DA7F34E360D}" dt="2024-11-27T13:46:36.281" v="3195" actId="207"/>
          <ac:spMkLst>
            <pc:docMk/>
            <pc:sldMk cId="545118300" sldId="2477"/>
            <ac:spMk id="8" creationId="{13A093A9-4DFA-AFBF-667C-9491289F6BF9}"/>
          </ac:spMkLst>
        </pc:spChg>
        <pc:graphicFrameChg chg="add mod modGraphic">
          <ac:chgData name="Katie Griffiths" userId="8052fe13-d8ea-46d2-ae6a-a71c37f0d8fb" providerId="ADAL" clId="{03C7C31A-40E6-487A-AA10-3DA7F34E360D}" dt="2024-11-27T13:46:19.675" v="3193" actId="1076"/>
          <ac:graphicFrameMkLst>
            <pc:docMk/>
            <pc:sldMk cId="545118300" sldId="2477"/>
            <ac:graphicFrameMk id="5" creationId="{A74DEB86-D871-6A8D-8744-DE7FF97642DF}"/>
          </ac:graphicFrameMkLst>
        </pc:graphicFrameChg>
        <pc:picChg chg="ord">
          <ac:chgData name="Katie Griffiths" userId="8052fe13-d8ea-46d2-ae6a-a71c37f0d8fb" providerId="ADAL" clId="{03C7C31A-40E6-487A-AA10-3DA7F34E360D}" dt="2024-11-27T13:40:24.784" v="3141" actId="167"/>
          <ac:picMkLst>
            <pc:docMk/>
            <pc:sldMk cId="545118300" sldId="2477"/>
            <ac:picMk id="4" creationId="{1FB34025-E7D2-BDE0-DA05-49FB0144AA57}"/>
          </ac:picMkLst>
        </pc:picChg>
        <pc:picChg chg="del">
          <ac:chgData name="Katie Griffiths" userId="8052fe13-d8ea-46d2-ae6a-a71c37f0d8fb" providerId="ADAL" clId="{03C7C31A-40E6-487A-AA10-3DA7F34E360D}" dt="2024-11-27T13:46:21.207" v="3194" actId="478"/>
          <ac:picMkLst>
            <pc:docMk/>
            <pc:sldMk cId="545118300" sldId="2477"/>
            <ac:picMk id="10" creationId="{1625FBC1-D0F3-AA66-4A0A-90821FEEC1AD}"/>
          </ac:picMkLst>
        </pc:picChg>
      </pc:sldChg>
      <pc:sldChg chg="ord">
        <pc:chgData name="Katie Griffiths" userId="8052fe13-d8ea-46d2-ae6a-a71c37f0d8fb" providerId="ADAL" clId="{03C7C31A-40E6-487A-AA10-3DA7F34E360D}" dt="2024-11-28T08:57:41.012" v="3208"/>
        <pc:sldMkLst>
          <pc:docMk/>
          <pc:sldMk cId="1693484513" sldId="2478"/>
        </pc:sldMkLst>
      </pc:sldChg>
      <pc:sldChg chg="modSp mod">
        <pc:chgData name="Katie Griffiths" userId="8052fe13-d8ea-46d2-ae6a-a71c37f0d8fb" providerId="ADAL" clId="{03C7C31A-40E6-487A-AA10-3DA7F34E360D}" dt="2024-11-28T09:08:22.936" v="3224" actId="404"/>
        <pc:sldMkLst>
          <pc:docMk/>
          <pc:sldMk cId="2843699747" sldId="2480"/>
        </pc:sldMkLst>
        <pc:spChg chg="mod">
          <ac:chgData name="Katie Griffiths" userId="8052fe13-d8ea-46d2-ae6a-a71c37f0d8fb" providerId="ADAL" clId="{03C7C31A-40E6-487A-AA10-3DA7F34E360D}" dt="2024-11-28T09:08:22.936" v="3224" actId="404"/>
          <ac:spMkLst>
            <pc:docMk/>
            <pc:sldMk cId="2843699747" sldId="2480"/>
            <ac:spMk id="2" creationId="{45A2170C-D5D2-1171-B1E5-2531FDF1B790}"/>
          </ac:spMkLst>
        </pc:spChg>
        <pc:spChg chg="mod">
          <ac:chgData name="Katie Griffiths" userId="8052fe13-d8ea-46d2-ae6a-a71c37f0d8fb" providerId="ADAL" clId="{03C7C31A-40E6-487A-AA10-3DA7F34E360D}" dt="2024-11-28T09:06:46.088" v="3217" actId="403"/>
          <ac:spMkLst>
            <pc:docMk/>
            <pc:sldMk cId="2843699747" sldId="2480"/>
            <ac:spMk id="8" creationId="{7BB899C6-1D88-9A52-7FBC-49A38188B114}"/>
          </ac:spMkLst>
        </pc:spChg>
      </pc:sldChg>
      <pc:sldChg chg="del">
        <pc:chgData name="Katie Griffiths" userId="8052fe13-d8ea-46d2-ae6a-a71c37f0d8fb" providerId="ADAL" clId="{03C7C31A-40E6-487A-AA10-3DA7F34E360D}" dt="2024-11-27T13:47:46.821" v="3199" actId="47"/>
        <pc:sldMkLst>
          <pc:docMk/>
          <pc:sldMk cId="1383498860" sldId="2481"/>
        </pc:sldMkLst>
      </pc:sldChg>
      <pc:sldChg chg="modSp mod">
        <pc:chgData name="Katie Griffiths" userId="8052fe13-d8ea-46d2-ae6a-a71c37f0d8fb" providerId="ADAL" clId="{03C7C31A-40E6-487A-AA10-3DA7F34E360D}" dt="2024-11-28T09:14:51.413" v="3271" actId="2711"/>
        <pc:sldMkLst>
          <pc:docMk/>
          <pc:sldMk cId="4104394480" sldId="2483"/>
        </pc:sldMkLst>
        <pc:spChg chg="mod">
          <ac:chgData name="Katie Griffiths" userId="8052fe13-d8ea-46d2-ae6a-a71c37f0d8fb" providerId="ADAL" clId="{03C7C31A-40E6-487A-AA10-3DA7F34E360D}" dt="2024-11-28T09:14:51.413" v="3271" actId="2711"/>
          <ac:spMkLst>
            <pc:docMk/>
            <pc:sldMk cId="4104394480" sldId="2483"/>
            <ac:spMk id="5" creationId="{7ADECC84-BDBA-1026-6E15-FCCC0FFE645F}"/>
          </ac:spMkLst>
        </pc:spChg>
      </pc:sldChg>
      <pc:sldChg chg="modSp mod">
        <pc:chgData name="Katie Griffiths" userId="8052fe13-d8ea-46d2-ae6a-a71c37f0d8fb" providerId="ADAL" clId="{03C7C31A-40E6-487A-AA10-3DA7F34E360D}" dt="2024-11-28T09:13:47.542" v="3260" actId="2711"/>
        <pc:sldMkLst>
          <pc:docMk/>
          <pc:sldMk cId="74203315" sldId="2485"/>
        </pc:sldMkLst>
        <pc:spChg chg="mod">
          <ac:chgData name="Katie Griffiths" userId="8052fe13-d8ea-46d2-ae6a-a71c37f0d8fb" providerId="ADAL" clId="{03C7C31A-40E6-487A-AA10-3DA7F34E360D}" dt="2024-11-28T09:13:47.542" v="3260" actId="2711"/>
          <ac:spMkLst>
            <pc:docMk/>
            <pc:sldMk cId="74203315" sldId="2485"/>
            <ac:spMk id="2" creationId="{45A2170C-D5D2-1171-B1E5-2531FDF1B790}"/>
          </ac:spMkLst>
        </pc:spChg>
        <pc:spChg chg="mod">
          <ac:chgData name="Katie Griffiths" userId="8052fe13-d8ea-46d2-ae6a-a71c37f0d8fb" providerId="ADAL" clId="{03C7C31A-40E6-487A-AA10-3DA7F34E360D}" dt="2024-11-28T09:13:26.692" v="3257" actId="1076"/>
          <ac:spMkLst>
            <pc:docMk/>
            <pc:sldMk cId="74203315" sldId="2485"/>
            <ac:spMk id="6" creationId="{1A7016B3-34D1-F01B-FBDB-70EB79758FF0}"/>
          </ac:spMkLst>
        </pc:spChg>
      </pc:sldChg>
      <pc:sldChg chg="addSp delSp modSp mod delAnim modAnim">
        <pc:chgData name="Katie Griffiths" userId="8052fe13-d8ea-46d2-ae6a-a71c37f0d8fb" providerId="ADAL" clId="{03C7C31A-40E6-487A-AA10-3DA7F34E360D}" dt="2024-11-27T11:15:40.185" v="2083" actId="1076"/>
        <pc:sldMkLst>
          <pc:docMk/>
          <pc:sldMk cId="1503375255" sldId="2487"/>
        </pc:sldMkLst>
        <pc:spChg chg="mod">
          <ac:chgData name="Katie Griffiths" userId="8052fe13-d8ea-46d2-ae6a-a71c37f0d8fb" providerId="ADAL" clId="{03C7C31A-40E6-487A-AA10-3DA7F34E360D}" dt="2024-11-27T11:14:23.567" v="2033" actId="20577"/>
          <ac:spMkLst>
            <pc:docMk/>
            <pc:sldMk cId="1503375255" sldId="2487"/>
            <ac:spMk id="3" creationId="{A2A13542-2384-7426-9187-9ACEE7E54801}"/>
          </ac:spMkLst>
        </pc:spChg>
        <pc:spChg chg="mod">
          <ac:chgData name="Katie Griffiths" userId="8052fe13-d8ea-46d2-ae6a-a71c37f0d8fb" providerId="ADAL" clId="{03C7C31A-40E6-487A-AA10-3DA7F34E360D}" dt="2024-11-27T11:14:47.631" v="2081" actId="20577"/>
          <ac:spMkLst>
            <pc:docMk/>
            <pc:sldMk cId="1503375255" sldId="2487"/>
            <ac:spMk id="4" creationId="{FD445C1D-037C-E3C3-960A-F8740412F9BF}"/>
          </ac:spMkLst>
        </pc:spChg>
        <pc:spChg chg="mod">
          <ac:chgData name="Katie Griffiths" userId="8052fe13-d8ea-46d2-ae6a-a71c37f0d8fb" providerId="ADAL" clId="{03C7C31A-40E6-487A-AA10-3DA7F34E360D}" dt="2024-11-27T11:12:50.501" v="1715" actId="20577"/>
          <ac:spMkLst>
            <pc:docMk/>
            <pc:sldMk cId="1503375255" sldId="2487"/>
            <ac:spMk id="7" creationId="{9E317B5A-4FF6-1AE2-DE4B-10C1D0D8B694}"/>
          </ac:spMkLst>
        </pc:spChg>
        <pc:picChg chg="del">
          <ac:chgData name="Katie Griffiths" userId="8052fe13-d8ea-46d2-ae6a-a71c37f0d8fb" providerId="ADAL" clId="{03C7C31A-40E6-487A-AA10-3DA7F34E360D}" dt="2024-11-27T11:12:24.499" v="1663" actId="478"/>
          <ac:picMkLst>
            <pc:docMk/>
            <pc:sldMk cId="1503375255" sldId="2487"/>
            <ac:picMk id="2" creationId="{77F0D307-0335-4DCC-AD37-88474CEE34B0}"/>
          </ac:picMkLst>
        </pc:picChg>
        <pc:picChg chg="add mod">
          <ac:chgData name="Katie Griffiths" userId="8052fe13-d8ea-46d2-ae6a-a71c37f0d8fb" providerId="ADAL" clId="{03C7C31A-40E6-487A-AA10-3DA7F34E360D}" dt="2024-11-27T11:15:40.185" v="2083" actId="1076"/>
          <ac:picMkLst>
            <pc:docMk/>
            <pc:sldMk cId="1503375255" sldId="2487"/>
            <ac:picMk id="5" creationId="{99F40A93-17BE-0BBB-EDB0-06E593743420}"/>
          </ac:picMkLst>
        </pc:picChg>
      </pc:sldChg>
      <pc:sldChg chg="modSp mod modAnim modNotesTx">
        <pc:chgData name="Katie Griffiths" userId="8052fe13-d8ea-46d2-ae6a-a71c37f0d8fb" providerId="ADAL" clId="{03C7C31A-40E6-487A-AA10-3DA7F34E360D}" dt="2024-11-28T12:03:43.202" v="3308" actId="6549"/>
        <pc:sldMkLst>
          <pc:docMk/>
          <pc:sldMk cId="2314627036" sldId="2494"/>
        </pc:sldMkLst>
        <pc:spChg chg="mod">
          <ac:chgData name="Katie Griffiths" userId="8052fe13-d8ea-46d2-ae6a-a71c37f0d8fb" providerId="ADAL" clId="{03C7C31A-40E6-487A-AA10-3DA7F34E360D}" dt="2024-11-27T13:27:19.995" v="3115" actId="14100"/>
          <ac:spMkLst>
            <pc:docMk/>
            <pc:sldMk cId="2314627036" sldId="2494"/>
            <ac:spMk id="10" creationId="{B3DA3833-DF4F-9D3C-3086-4DF0B6F6C327}"/>
          </ac:spMkLst>
        </pc:spChg>
      </pc:sldChg>
      <pc:sldChg chg="modSp mod modNotesTx">
        <pc:chgData name="Katie Griffiths" userId="8052fe13-d8ea-46d2-ae6a-a71c37f0d8fb" providerId="ADAL" clId="{03C7C31A-40E6-487A-AA10-3DA7F34E360D}" dt="2024-11-28T12:03:49.417" v="3309" actId="6549"/>
        <pc:sldMkLst>
          <pc:docMk/>
          <pc:sldMk cId="2625721231" sldId="2495"/>
        </pc:sldMkLst>
        <pc:spChg chg="mod">
          <ac:chgData name="Katie Griffiths" userId="8052fe13-d8ea-46d2-ae6a-a71c37f0d8fb" providerId="ADAL" clId="{03C7C31A-40E6-487A-AA10-3DA7F34E360D}" dt="2024-11-28T09:08:17.931" v="3222" actId="1076"/>
          <ac:spMkLst>
            <pc:docMk/>
            <pc:sldMk cId="2625721231" sldId="2495"/>
            <ac:spMk id="2" creationId="{45A2170C-D5D2-1171-B1E5-2531FDF1B790}"/>
          </ac:spMkLst>
        </pc:spChg>
        <pc:spChg chg="mod">
          <ac:chgData name="Katie Griffiths" userId="8052fe13-d8ea-46d2-ae6a-a71c37f0d8fb" providerId="ADAL" clId="{03C7C31A-40E6-487A-AA10-3DA7F34E360D}" dt="2024-11-26T15:28:05.882" v="1655" actId="1076"/>
          <ac:spMkLst>
            <pc:docMk/>
            <pc:sldMk cId="2625721231" sldId="2495"/>
            <ac:spMk id="7" creationId="{2AD1D983-9745-48B8-0593-53AB179A03E1}"/>
          </ac:spMkLst>
        </pc:spChg>
      </pc:sldChg>
      <pc:sldChg chg="addSp delSp modSp mod ord delAnim modAnim">
        <pc:chgData name="Katie Griffiths" userId="8052fe13-d8ea-46d2-ae6a-a71c37f0d8fb" providerId="ADAL" clId="{03C7C31A-40E6-487A-AA10-3DA7F34E360D}" dt="2024-11-27T11:34:02.685" v="2804" actId="1076"/>
        <pc:sldMkLst>
          <pc:docMk/>
          <pc:sldMk cId="3210674985" sldId="2496"/>
        </pc:sldMkLst>
        <pc:spChg chg="mod">
          <ac:chgData name="Katie Griffiths" userId="8052fe13-d8ea-46d2-ae6a-a71c37f0d8fb" providerId="ADAL" clId="{03C7C31A-40E6-487A-AA10-3DA7F34E360D}" dt="2024-11-27T11:32:43.622" v="2734" actId="20577"/>
          <ac:spMkLst>
            <pc:docMk/>
            <pc:sldMk cId="3210674985" sldId="2496"/>
            <ac:spMk id="4" creationId="{B287C52F-69B0-8F25-9F3E-7C193FB0D00D}"/>
          </ac:spMkLst>
        </pc:spChg>
        <pc:spChg chg="mod">
          <ac:chgData name="Katie Griffiths" userId="8052fe13-d8ea-46d2-ae6a-a71c37f0d8fb" providerId="ADAL" clId="{03C7C31A-40E6-487A-AA10-3DA7F34E360D}" dt="2024-11-27T11:31:14.093" v="2294" actId="20577"/>
          <ac:spMkLst>
            <pc:docMk/>
            <pc:sldMk cId="3210674985" sldId="2496"/>
            <ac:spMk id="8" creationId="{F78BB3B0-131F-03C7-4A85-BFCBB5755522}"/>
          </ac:spMkLst>
        </pc:spChg>
        <pc:spChg chg="mod">
          <ac:chgData name="Katie Griffiths" userId="8052fe13-d8ea-46d2-ae6a-a71c37f0d8fb" providerId="ADAL" clId="{03C7C31A-40E6-487A-AA10-3DA7F34E360D}" dt="2024-11-27T11:34:02.685" v="2804" actId="1076"/>
          <ac:spMkLst>
            <pc:docMk/>
            <pc:sldMk cId="3210674985" sldId="2496"/>
            <ac:spMk id="10" creationId="{3C269675-3328-4180-FE47-946E2E836BAA}"/>
          </ac:spMkLst>
        </pc:spChg>
        <pc:picChg chg="add mod">
          <ac:chgData name="Katie Griffiths" userId="8052fe13-d8ea-46d2-ae6a-a71c37f0d8fb" providerId="ADAL" clId="{03C7C31A-40E6-487A-AA10-3DA7F34E360D}" dt="2024-11-27T11:33:59.334" v="2803" actId="1076"/>
          <ac:picMkLst>
            <pc:docMk/>
            <pc:sldMk cId="3210674985" sldId="2496"/>
            <ac:picMk id="2" creationId="{FA066155-7201-6EB6-ACAB-D29A9108106B}"/>
          </ac:picMkLst>
        </pc:picChg>
        <pc:picChg chg="del">
          <ac:chgData name="Katie Griffiths" userId="8052fe13-d8ea-46d2-ae6a-a71c37f0d8fb" providerId="ADAL" clId="{03C7C31A-40E6-487A-AA10-3DA7F34E360D}" dt="2024-11-27T11:33:34.579" v="2801" actId="478"/>
          <ac:picMkLst>
            <pc:docMk/>
            <pc:sldMk cId="3210674985" sldId="2496"/>
            <ac:picMk id="3" creationId="{BDEA3C2A-3E4B-F171-5890-A45587C0B988}"/>
          </ac:picMkLst>
        </pc:picChg>
      </pc:sldChg>
      <pc:sldChg chg="del">
        <pc:chgData name="Katie Griffiths" userId="8052fe13-d8ea-46d2-ae6a-a71c37f0d8fb" providerId="ADAL" clId="{03C7C31A-40E6-487A-AA10-3DA7F34E360D}" dt="2024-11-28T09:09:37.636" v="3234" actId="47"/>
        <pc:sldMkLst>
          <pc:docMk/>
          <pc:sldMk cId="105248374" sldId="2497"/>
        </pc:sldMkLst>
      </pc:sldChg>
      <pc:sldChg chg="del">
        <pc:chgData name="Katie Griffiths" userId="8052fe13-d8ea-46d2-ae6a-a71c37f0d8fb" providerId="ADAL" clId="{03C7C31A-40E6-487A-AA10-3DA7F34E360D}" dt="2024-11-27T13:47:48.269" v="3200" actId="47"/>
        <pc:sldMkLst>
          <pc:docMk/>
          <pc:sldMk cId="1516375106" sldId="2498"/>
        </pc:sldMkLst>
      </pc:sldChg>
      <pc:sldChg chg="del">
        <pc:chgData name="Katie Griffiths" userId="8052fe13-d8ea-46d2-ae6a-a71c37f0d8fb" providerId="ADAL" clId="{03C7C31A-40E6-487A-AA10-3DA7F34E360D}" dt="2024-11-27T13:47:51.098" v="3201" actId="47"/>
        <pc:sldMkLst>
          <pc:docMk/>
          <pc:sldMk cId="3021980526" sldId="2499"/>
        </pc:sldMkLst>
      </pc:sldChg>
      <pc:sldChg chg="modSp add del mod">
        <pc:chgData name="Katie Griffiths" userId="8052fe13-d8ea-46d2-ae6a-a71c37f0d8fb" providerId="ADAL" clId="{03C7C31A-40E6-487A-AA10-3DA7F34E360D}" dt="2024-11-28T09:09:00.740" v="3233" actId="47"/>
        <pc:sldMkLst>
          <pc:docMk/>
          <pc:sldMk cId="3156127393" sldId="2500"/>
        </pc:sldMkLst>
        <pc:spChg chg="mod">
          <ac:chgData name="Katie Griffiths" userId="8052fe13-d8ea-46d2-ae6a-a71c37f0d8fb" providerId="ADAL" clId="{03C7C31A-40E6-487A-AA10-3DA7F34E360D}" dt="2024-11-28T09:08:32.752" v="3226" actId="403"/>
          <ac:spMkLst>
            <pc:docMk/>
            <pc:sldMk cId="3156127393" sldId="2500"/>
            <ac:spMk id="2" creationId="{45A2170C-D5D2-1171-B1E5-2531FDF1B790}"/>
          </ac:spMkLst>
        </pc:spChg>
        <pc:spChg chg="mod">
          <ac:chgData name="Katie Griffiths" userId="8052fe13-d8ea-46d2-ae6a-a71c37f0d8fb" providerId="ADAL" clId="{03C7C31A-40E6-487A-AA10-3DA7F34E360D}" dt="2024-11-27T13:36:08.528" v="3125" actId="1076"/>
          <ac:spMkLst>
            <pc:docMk/>
            <pc:sldMk cId="3156127393" sldId="2500"/>
            <ac:spMk id="7" creationId="{2AD1D983-9745-48B8-0593-53AB179A03E1}"/>
          </ac:spMkLst>
        </pc:spChg>
      </pc:sldChg>
      <pc:sldChg chg="addSp delSp modSp add mod ord">
        <pc:chgData name="Katie Griffiths" userId="8052fe13-d8ea-46d2-ae6a-a71c37f0d8fb" providerId="ADAL" clId="{03C7C31A-40E6-487A-AA10-3DA7F34E360D}" dt="2024-11-27T11:54:52.418" v="2958" actId="1076"/>
        <pc:sldMkLst>
          <pc:docMk/>
          <pc:sldMk cId="1227467712" sldId="2501"/>
        </pc:sldMkLst>
        <pc:spChg chg="mod">
          <ac:chgData name="Katie Griffiths" userId="8052fe13-d8ea-46d2-ae6a-a71c37f0d8fb" providerId="ADAL" clId="{03C7C31A-40E6-487A-AA10-3DA7F34E360D}" dt="2024-11-27T11:34:43.613" v="2874" actId="20577"/>
          <ac:spMkLst>
            <pc:docMk/>
            <pc:sldMk cId="1227467712" sldId="2501"/>
            <ac:spMk id="2" creationId="{45A2170C-D5D2-1171-B1E5-2531FDF1B790}"/>
          </ac:spMkLst>
        </pc:spChg>
        <pc:spChg chg="mod">
          <ac:chgData name="Katie Griffiths" userId="8052fe13-d8ea-46d2-ae6a-a71c37f0d8fb" providerId="ADAL" clId="{03C7C31A-40E6-487A-AA10-3DA7F34E360D}" dt="2024-11-27T11:53:48.914" v="2883" actId="1076"/>
          <ac:spMkLst>
            <pc:docMk/>
            <pc:sldMk cId="1227467712" sldId="2501"/>
            <ac:spMk id="7" creationId="{2AD1D983-9745-48B8-0593-53AB179A03E1}"/>
          </ac:spMkLst>
        </pc:spChg>
        <pc:spChg chg="add del mod">
          <ac:chgData name="Katie Griffiths" userId="8052fe13-d8ea-46d2-ae6a-a71c37f0d8fb" providerId="ADAL" clId="{03C7C31A-40E6-487A-AA10-3DA7F34E360D}" dt="2024-11-27T11:54:11.969" v="2888" actId="22"/>
          <ac:spMkLst>
            <pc:docMk/>
            <pc:sldMk cId="1227467712" sldId="2501"/>
            <ac:spMk id="8" creationId="{DB2ABA10-23D6-06F3-BEA1-9F16EFF6367C}"/>
          </ac:spMkLst>
        </pc:spChg>
        <pc:spChg chg="add mod">
          <ac:chgData name="Katie Griffiths" userId="8052fe13-d8ea-46d2-ae6a-a71c37f0d8fb" providerId="ADAL" clId="{03C7C31A-40E6-487A-AA10-3DA7F34E360D}" dt="2024-11-27T11:54:52.418" v="2958" actId="1076"/>
          <ac:spMkLst>
            <pc:docMk/>
            <pc:sldMk cId="1227467712" sldId="2501"/>
            <ac:spMk id="9" creationId="{69B52630-52C5-4023-7B09-2D2D8C575A95}"/>
          </ac:spMkLst>
        </pc:spChg>
        <pc:picChg chg="add mod">
          <ac:chgData name="Katie Griffiths" userId="8052fe13-d8ea-46d2-ae6a-a71c37f0d8fb" providerId="ADAL" clId="{03C7C31A-40E6-487A-AA10-3DA7F34E360D}" dt="2024-11-27T11:53:51.467" v="2884" actId="1076"/>
          <ac:picMkLst>
            <pc:docMk/>
            <pc:sldMk cId="1227467712" sldId="2501"/>
            <ac:picMk id="1026" creationId="{F075D48E-3A8C-15A7-8003-8A0AEFF27257}"/>
          </ac:picMkLst>
        </pc:picChg>
      </pc:sldChg>
      <pc:sldChg chg="addSp delSp modSp del mod">
        <pc:chgData name="Katie Griffiths" userId="8052fe13-d8ea-46d2-ae6a-a71c37f0d8fb" providerId="ADAL" clId="{03C7C31A-40E6-487A-AA10-3DA7F34E360D}" dt="2024-11-26T15:28:48.368" v="1662" actId="47"/>
        <pc:sldMkLst>
          <pc:docMk/>
          <pc:sldMk cId="2227541645" sldId="2501"/>
        </pc:sldMkLst>
        <pc:spChg chg="del">
          <ac:chgData name="Katie Griffiths" userId="8052fe13-d8ea-46d2-ae6a-a71c37f0d8fb" providerId="ADAL" clId="{03C7C31A-40E6-487A-AA10-3DA7F34E360D}" dt="2024-11-26T15:27:16.145" v="1648" actId="478"/>
          <ac:spMkLst>
            <pc:docMk/>
            <pc:sldMk cId="2227541645" sldId="2501"/>
            <ac:spMk id="2" creationId="{45A2170C-D5D2-1171-B1E5-2531FDF1B790}"/>
          </ac:spMkLst>
        </pc:spChg>
        <pc:spChg chg="add del mod">
          <ac:chgData name="Katie Griffiths" userId="8052fe13-d8ea-46d2-ae6a-a71c37f0d8fb" providerId="ADAL" clId="{03C7C31A-40E6-487A-AA10-3DA7F34E360D}" dt="2024-11-26T15:27:19.626" v="1649" actId="478"/>
          <ac:spMkLst>
            <pc:docMk/>
            <pc:sldMk cId="2227541645" sldId="2501"/>
            <ac:spMk id="5" creationId="{6FE98CAD-A805-07AB-9423-5C23A028A795}"/>
          </ac:spMkLst>
        </pc:spChg>
        <pc:spChg chg="mod">
          <ac:chgData name="Katie Griffiths" userId="8052fe13-d8ea-46d2-ae6a-a71c37f0d8fb" providerId="ADAL" clId="{03C7C31A-40E6-487A-AA10-3DA7F34E360D}" dt="2024-11-26T15:27:31.917" v="1652" actId="404"/>
          <ac:spMkLst>
            <pc:docMk/>
            <pc:sldMk cId="2227541645" sldId="2501"/>
            <ac:spMk id="6" creationId="{1A7016B3-34D1-F01B-FBDB-70EB79758FF0}"/>
          </ac:spMkLst>
        </pc:spChg>
      </pc:sldChg>
      <pc:sldChg chg="addSp modSp add del mod ord modNotesTx">
        <pc:chgData name="Katie Griffiths" userId="8052fe13-d8ea-46d2-ae6a-a71c37f0d8fb" providerId="ADAL" clId="{03C7C31A-40E6-487A-AA10-3DA7F34E360D}" dt="2024-11-28T08:57:43.756" v="3209" actId="47"/>
        <pc:sldMkLst>
          <pc:docMk/>
          <pc:sldMk cId="2072883736" sldId="2502"/>
        </pc:sldMkLst>
        <pc:spChg chg="mod">
          <ac:chgData name="Katie Griffiths" userId="8052fe13-d8ea-46d2-ae6a-a71c37f0d8fb" providerId="ADAL" clId="{03C7C31A-40E6-487A-AA10-3DA7F34E360D}" dt="2024-11-27T13:22:23.028" v="3084" actId="1076"/>
          <ac:spMkLst>
            <pc:docMk/>
            <pc:sldMk cId="2072883736" sldId="2502"/>
            <ac:spMk id="2" creationId="{45A2170C-D5D2-1171-B1E5-2531FDF1B790}"/>
          </ac:spMkLst>
        </pc:spChg>
        <pc:spChg chg="add mod">
          <ac:chgData name="Katie Griffiths" userId="8052fe13-d8ea-46d2-ae6a-a71c37f0d8fb" providerId="ADAL" clId="{03C7C31A-40E6-487A-AA10-3DA7F34E360D}" dt="2024-11-27T13:21:32.508" v="3078" actId="688"/>
          <ac:spMkLst>
            <pc:docMk/>
            <pc:sldMk cId="2072883736" sldId="2502"/>
            <ac:spMk id="3" creationId="{D8E4B38A-627D-5DF7-58F7-808F560D8010}"/>
          </ac:spMkLst>
        </pc:spChg>
        <pc:spChg chg="add mod">
          <ac:chgData name="Katie Griffiths" userId="8052fe13-d8ea-46d2-ae6a-a71c37f0d8fb" providerId="ADAL" clId="{03C7C31A-40E6-487A-AA10-3DA7F34E360D}" dt="2024-11-27T13:21:35.364" v="3079" actId="1076"/>
          <ac:spMkLst>
            <pc:docMk/>
            <pc:sldMk cId="2072883736" sldId="2502"/>
            <ac:spMk id="5" creationId="{A2A6A97C-F8C5-6F2F-481F-88CF6AF0ECB0}"/>
          </ac:spMkLst>
        </pc:spChg>
        <pc:spChg chg="mod">
          <ac:chgData name="Katie Griffiths" userId="8052fe13-d8ea-46d2-ae6a-a71c37f0d8fb" providerId="ADAL" clId="{03C7C31A-40E6-487A-AA10-3DA7F34E360D}" dt="2024-11-27T13:21:44.558" v="3080" actId="1076"/>
          <ac:spMkLst>
            <pc:docMk/>
            <pc:sldMk cId="2072883736" sldId="2502"/>
            <ac:spMk id="6" creationId="{1A7016B3-34D1-F01B-FBDB-70EB79758FF0}"/>
          </ac:spMkLst>
        </pc:spChg>
        <pc:picChg chg="ord">
          <ac:chgData name="Katie Griffiths" userId="8052fe13-d8ea-46d2-ae6a-a71c37f0d8fb" providerId="ADAL" clId="{03C7C31A-40E6-487A-AA10-3DA7F34E360D}" dt="2024-11-27T13:14:32.238" v="3023" actId="167"/>
          <ac:picMkLst>
            <pc:docMk/>
            <pc:sldMk cId="2072883736" sldId="2502"/>
            <ac:picMk id="4" creationId="{1FB34025-E7D2-BDE0-DA05-49FB0144AA57}"/>
          </ac:picMkLst>
        </pc:picChg>
        <pc:picChg chg="mod">
          <ac:chgData name="Katie Griffiths" userId="8052fe13-d8ea-46d2-ae6a-a71c37f0d8fb" providerId="ADAL" clId="{03C7C31A-40E6-487A-AA10-3DA7F34E360D}" dt="2024-11-27T13:21:49.741" v="3081" actId="1076"/>
          <ac:picMkLst>
            <pc:docMk/>
            <pc:sldMk cId="2072883736" sldId="2502"/>
            <ac:picMk id="10" creationId="{1625FBC1-D0F3-AA66-4A0A-90821FEEC1AD}"/>
          </ac:picMkLst>
        </pc:picChg>
      </pc:sldChg>
      <pc:sldChg chg="modSp del mod">
        <pc:chgData name="Katie Griffiths" userId="8052fe13-d8ea-46d2-ae6a-a71c37f0d8fb" providerId="ADAL" clId="{03C7C31A-40E6-487A-AA10-3DA7F34E360D}" dt="2024-11-28T09:12:21.228" v="3253" actId="47"/>
        <pc:sldMkLst>
          <pc:docMk/>
          <pc:sldMk cId="302213982" sldId="2145706315"/>
        </pc:sldMkLst>
        <pc:spChg chg="mod">
          <ac:chgData name="Katie Griffiths" userId="8052fe13-d8ea-46d2-ae6a-a71c37f0d8fb" providerId="ADAL" clId="{03C7C31A-40E6-487A-AA10-3DA7F34E360D}" dt="2024-11-28T09:08:57.439" v="3232" actId="1076"/>
          <ac:spMkLst>
            <pc:docMk/>
            <pc:sldMk cId="302213982" sldId="2145706315"/>
            <ac:spMk id="2" creationId="{45A2170C-D5D2-1171-B1E5-2531FDF1B790}"/>
          </ac:spMkLst>
        </pc:spChg>
        <pc:spChg chg="mod">
          <ac:chgData name="Katie Griffiths" userId="8052fe13-d8ea-46d2-ae6a-a71c37f0d8fb" providerId="ADAL" clId="{03C7C31A-40E6-487A-AA10-3DA7F34E360D}" dt="2024-11-28T09:08:54.581" v="3231" actId="1076"/>
          <ac:spMkLst>
            <pc:docMk/>
            <pc:sldMk cId="302213982" sldId="2145706315"/>
            <ac:spMk id="7" creationId="{CDDA8DF1-89E9-9B28-79EF-BAF3465ACC24}"/>
          </ac:spMkLst>
        </pc:spChg>
      </pc:sldChg>
      <pc:sldChg chg="modSp mod">
        <pc:chgData name="Katie Griffiths" userId="8052fe13-d8ea-46d2-ae6a-a71c37f0d8fb" providerId="ADAL" clId="{03C7C31A-40E6-487A-AA10-3DA7F34E360D}" dt="2024-11-28T09:17:38.356" v="3306" actId="403"/>
        <pc:sldMkLst>
          <pc:docMk/>
          <pc:sldMk cId="1244701825" sldId="2145706318"/>
        </pc:sldMkLst>
        <pc:spChg chg="mod">
          <ac:chgData name="Katie Griffiths" userId="8052fe13-d8ea-46d2-ae6a-a71c37f0d8fb" providerId="ADAL" clId="{03C7C31A-40E6-487A-AA10-3DA7F34E360D}" dt="2024-11-28T09:17:25.126" v="3302" actId="1076"/>
          <ac:spMkLst>
            <pc:docMk/>
            <pc:sldMk cId="1244701825" sldId="2145706318"/>
            <ac:spMk id="5" creationId="{D333A2BB-9ADC-D844-7D7D-52105ED90F65}"/>
          </ac:spMkLst>
        </pc:spChg>
        <pc:spChg chg="mod">
          <ac:chgData name="Katie Griffiths" userId="8052fe13-d8ea-46d2-ae6a-a71c37f0d8fb" providerId="ADAL" clId="{03C7C31A-40E6-487A-AA10-3DA7F34E360D}" dt="2024-11-28T09:17:38.356" v="3306" actId="403"/>
          <ac:spMkLst>
            <pc:docMk/>
            <pc:sldMk cId="1244701825" sldId="2145706318"/>
            <ac:spMk id="8" creationId="{13A093A9-4DFA-AFBF-667C-9491289F6BF9}"/>
          </ac:spMkLst>
        </pc:spChg>
      </pc:sldChg>
      <pc:sldChg chg="modSp mod">
        <pc:chgData name="Katie Griffiths" userId="8052fe13-d8ea-46d2-ae6a-a71c37f0d8fb" providerId="ADAL" clId="{03C7C31A-40E6-487A-AA10-3DA7F34E360D}" dt="2024-11-28T09:16:39.660" v="3291" actId="1076"/>
        <pc:sldMkLst>
          <pc:docMk/>
          <pc:sldMk cId="957662836" sldId="2145706321"/>
        </pc:sldMkLst>
        <pc:spChg chg="mod">
          <ac:chgData name="Katie Griffiths" userId="8052fe13-d8ea-46d2-ae6a-a71c37f0d8fb" providerId="ADAL" clId="{03C7C31A-40E6-487A-AA10-3DA7F34E360D}" dt="2024-11-28T09:16:39.660" v="3291" actId="1076"/>
          <ac:spMkLst>
            <pc:docMk/>
            <pc:sldMk cId="957662836" sldId="2145706321"/>
            <ac:spMk id="2" creationId="{11682985-4308-59FE-391E-04D3329F8D7D}"/>
          </ac:spMkLst>
        </pc:spChg>
        <pc:spChg chg="mod">
          <ac:chgData name="Katie Griffiths" userId="8052fe13-d8ea-46d2-ae6a-a71c37f0d8fb" providerId="ADAL" clId="{03C7C31A-40E6-487A-AA10-3DA7F34E360D}" dt="2024-11-28T09:16:27.370" v="3290" actId="255"/>
          <ac:spMkLst>
            <pc:docMk/>
            <pc:sldMk cId="957662836" sldId="2145706321"/>
            <ac:spMk id="5" creationId="{D333A2BB-9ADC-D844-7D7D-52105ED90F65}"/>
          </ac:spMkLst>
        </pc:spChg>
      </pc:sldChg>
      <pc:sldChg chg="modSp mod modNotesTx">
        <pc:chgData name="Katie Griffiths" userId="8052fe13-d8ea-46d2-ae6a-a71c37f0d8fb" providerId="ADAL" clId="{03C7C31A-40E6-487A-AA10-3DA7F34E360D}" dt="2024-11-28T12:04:05.469" v="3311" actId="6549"/>
        <pc:sldMkLst>
          <pc:docMk/>
          <pc:sldMk cId="3643239456" sldId="2145706322"/>
        </pc:sldMkLst>
        <pc:spChg chg="mod">
          <ac:chgData name="Katie Griffiths" userId="8052fe13-d8ea-46d2-ae6a-a71c37f0d8fb" providerId="ADAL" clId="{03C7C31A-40E6-487A-AA10-3DA7F34E360D}" dt="2024-11-28T09:15:17.908" v="3275" actId="207"/>
          <ac:spMkLst>
            <pc:docMk/>
            <pc:sldMk cId="3643239456" sldId="2145706322"/>
            <ac:spMk id="2" creationId="{11682985-4308-59FE-391E-04D3329F8D7D}"/>
          </ac:spMkLst>
        </pc:spChg>
        <pc:spChg chg="mod">
          <ac:chgData name="Katie Griffiths" userId="8052fe13-d8ea-46d2-ae6a-a71c37f0d8fb" providerId="ADAL" clId="{03C7C31A-40E6-487A-AA10-3DA7F34E360D}" dt="2024-11-28T09:15:10.501" v="3273" actId="2711"/>
          <ac:spMkLst>
            <pc:docMk/>
            <pc:sldMk cId="3643239456" sldId="2145706322"/>
            <ac:spMk id="5" creationId="{D333A2BB-9ADC-D844-7D7D-52105ED90F65}"/>
          </ac:spMkLst>
        </pc:spChg>
      </pc:sldChg>
      <pc:sldChg chg="modSp mod modNotesTx">
        <pc:chgData name="Katie Griffiths" userId="8052fe13-d8ea-46d2-ae6a-a71c37f0d8fb" providerId="ADAL" clId="{03C7C31A-40E6-487A-AA10-3DA7F34E360D}" dt="2024-11-28T12:04:09.959" v="3312" actId="6549"/>
        <pc:sldMkLst>
          <pc:docMk/>
          <pc:sldMk cId="1965102368" sldId="2145706323"/>
        </pc:sldMkLst>
        <pc:spChg chg="mod">
          <ac:chgData name="Katie Griffiths" userId="8052fe13-d8ea-46d2-ae6a-a71c37f0d8fb" providerId="ADAL" clId="{03C7C31A-40E6-487A-AA10-3DA7F34E360D}" dt="2024-11-28T09:15:29.081" v="3277" actId="2711"/>
          <ac:spMkLst>
            <pc:docMk/>
            <pc:sldMk cId="1965102368" sldId="2145706323"/>
            <ac:spMk id="5" creationId="{D333A2BB-9ADC-D844-7D7D-52105ED90F65}"/>
          </ac:spMkLst>
        </pc:spChg>
        <pc:spChg chg="mod">
          <ac:chgData name="Katie Griffiths" userId="8052fe13-d8ea-46d2-ae6a-a71c37f0d8fb" providerId="ADAL" clId="{03C7C31A-40E6-487A-AA10-3DA7F34E360D}" dt="2024-11-28T09:15:50.533" v="3281" actId="1076"/>
          <ac:spMkLst>
            <pc:docMk/>
            <pc:sldMk cId="1965102368" sldId="2145706323"/>
            <ac:spMk id="6" creationId="{1A7016B3-34D1-F01B-FBDB-70EB79758FF0}"/>
          </ac:spMkLst>
        </pc:spChg>
      </pc:sldChg>
      <pc:sldChg chg="modNotesTx">
        <pc:chgData name="Katie Griffiths" userId="8052fe13-d8ea-46d2-ae6a-a71c37f0d8fb" providerId="ADAL" clId="{03C7C31A-40E6-487A-AA10-3DA7F34E360D}" dt="2024-11-28T08:52:06.412" v="3206"/>
        <pc:sldMkLst>
          <pc:docMk/>
          <pc:sldMk cId="4283906586" sldId="2147472871"/>
        </pc:sldMkLst>
      </pc:sldChg>
      <pc:sldChg chg="modSp mod">
        <pc:chgData name="Katie Griffiths" userId="8052fe13-d8ea-46d2-ae6a-a71c37f0d8fb" providerId="ADAL" clId="{03C7C31A-40E6-487A-AA10-3DA7F34E360D}" dt="2024-11-28T09:14:39.056" v="3269" actId="207"/>
        <pc:sldMkLst>
          <pc:docMk/>
          <pc:sldMk cId="4203681753" sldId="2147472872"/>
        </pc:sldMkLst>
        <pc:spChg chg="mod">
          <ac:chgData name="Katie Griffiths" userId="8052fe13-d8ea-46d2-ae6a-a71c37f0d8fb" providerId="ADAL" clId="{03C7C31A-40E6-487A-AA10-3DA7F34E360D}" dt="2024-11-28T09:14:39.056" v="3269" actId="207"/>
          <ac:spMkLst>
            <pc:docMk/>
            <pc:sldMk cId="4203681753" sldId="2147472872"/>
            <ac:spMk id="2" creationId="{45A2170C-D5D2-1171-B1E5-2531FDF1B790}"/>
          </ac:spMkLst>
        </pc:spChg>
        <pc:spChg chg="mod">
          <ac:chgData name="Katie Griffiths" userId="8052fe13-d8ea-46d2-ae6a-a71c37f0d8fb" providerId="ADAL" clId="{03C7C31A-40E6-487A-AA10-3DA7F34E360D}" dt="2024-11-28T09:14:36.377" v="3268" actId="207"/>
          <ac:spMkLst>
            <pc:docMk/>
            <pc:sldMk cId="4203681753" sldId="2147472872"/>
            <ac:spMk id="6" creationId="{1A7016B3-34D1-F01B-FBDB-70EB79758FF0}"/>
          </ac:spMkLst>
        </pc:spChg>
      </pc:sldChg>
      <pc:sldChg chg="modSp del mod">
        <pc:chgData name="Katie Griffiths" userId="8052fe13-d8ea-46d2-ae6a-a71c37f0d8fb" providerId="ADAL" clId="{03C7C31A-40E6-487A-AA10-3DA7F34E360D}" dt="2024-11-28T09:12:14.534" v="3252" actId="47"/>
        <pc:sldMkLst>
          <pc:docMk/>
          <pc:sldMk cId="322308716" sldId="2147472873"/>
        </pc:sldMkLst>
        <pc:spChg chg="mod">
          <ac:chgData name="Katie Griffiths" userId="8052fe13-d8ea-46d2-ae6a-a71c37f0d8fb" providerId="ADAL" clId="{03C7C31A-40E6-487A-AA10-3DA7F34E360D}" dt="2024-11-28T09:11:52.103" v="3249" actId="1076"/>
          <ac:spMkLst>
            <pc:docMk/>
            <pc:sldMk cId="322308716" sldId="2147472873"/>
            <ac:spMk id="5" creationId="{D333A2BB-9ADC-D844-7D7D-52105ED90F65}"/>
          </ac:spMkLst>
        </pc:spChg>
        <pc:spChg chg="mod">
          <ac:chgData name="Katie Griffiths" userId="8052fe13-d8ea-46d2-ae6a-a71c37f0d8fb" providerId="ADAL" clId="{03C7C31A-40E6-487A-AA10-3DA7F34E360D}" dt="2024-11-28T09:11:11.650" v="3235" actId="1076"/>
          <ac:spMkLst>
            <pc:docMk/>
            <pc:sldMk cId="322308716" sldId="2147472873"/>
            <ac:spMk id="7" creationId="{2AD1D983-9745-48B8-0593-53AB179A03E1}"/>
          </ac:spMkLst>
        </pc:spChg>
        <pc:spChg chg="mod">
          <ac:chgData name="Katie Griffiths" userId="8052fe13-d8ea-46d2-ae6a-a71c37f0d8fb" providerId="ADAL" clId="{03C7C31A-40E6-487A-AA10-3DA7F34E360D}" dt="2024-11-28T09:11:48.550" v="3248" actId="1076"/>
          <ac:spMkLst>
            <pc:docMk/>
            <pc:sldMk cId="322308716" sldId="2147472873"/>
            <ac:spMk id="8" creationId="{13A093A9-4DFA-AFBF-667C-9491289F6B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BA243-0C4A-4E9D-A557-A226DF675667}" type="datetimeFigureOut">
              <a:rPr lang="en-GB" smtClean="0"/>
              <a:t>28/11/2024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39DD0-891F-4E1C-A733-E04EDF273BBB}" type="slidenum">
              <a:rPr lang="en-GB" smtClean="0"/>
              <a:t>‹#›</a:t>
            </a:fld>
            <a:endParaRPr lang="en-GB"/>
          </a:p>
        </p:txBody>
      </p:sp>
    </p:spTree>
    <p:extLst>
      <p:ext uri="{BB962C8B-B14F-4D97-AF65-F5344CB8AC3E}">
        <p14:creationId xmlns:p14="http://schemas.microsoft.com/office/powerpoint/2010/main" val="1274060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ttendancetoolkit.blob.core.windows.net/toolkit-doc/Attendance%20toolkit%20for%20schools.pdf?utm_medium=email&amp;utm_source=govdelivery"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gov.uk/guidance/attendance-hubs?utm_medium=email&amp;utm_source=govdeliver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sapps.norfolk.gov.uk/csshared/ecourier2/misheet.asp?previewmisheetid=6808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396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2060"/>
              </a:solidFill>
              <a:effectLst/>
              <a:highlight>
                <a:srgbClr val="FFFFFF"/>
              </a:highlight>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5973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2060"/>
              </a:solidFill>
              <a:effectLst/>
              <a:highlight>
                <a:srgbClr val="FFFFFF"/>
              </a:highlight>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26493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2060"/>
              </a:solidFill>
              <a:effectLst/>
              <a:highlight>
                <a:srgbClr val="FFFFFF"/>
              </a:highlight>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4170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36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95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16</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3325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CB12-D7E5-6ADA-2759-1AA877F74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6C3BE-8921-2837-17D9-0E536C328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C17C8-1434-9ADF-E2E2-176D4402BB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Helvetica" panose="020B0604020202020204" pitchFamily="34" charset="0"/>
                <a:cs typeface="Helvetica" panose="020B0604020202020204" pitchFamily="34" charset="0"/>
              </a:rPr>
              <a:t>Schools can now access an </a:t>
            </a:r>
            <a:r>
              <a:rPr lang="en-GB" sz="1200" dirty="0">
                <a:solidFill>
                  <a:srgbClr val="002060"/>
                </a:solidFill>
                <a:latin typeface="Helvetica" panose="020B0604020202020204" pitchFamily="34" charset="0"/>
                <a:cs typeface="Helvetica" panose="020B0604020202020204" pitchFamily="34" charset="0"/>
                <a:hlinkClick r:id="rId3"/>
              </a:rPr>
              <a:t>attendance toolkit </a:t>
            </a:r>
            <a:r>
              <a:rPr lang="en-GB" sz="1200" dirty="0">
                <a:solidFill>
                  <a:srgbClr val="002060"/>
                </a:solidFill>
                <a:latin typeface="Helvetica" panose="020B0604020202020204" pitchFamily="34" charset="0"/>
                <a:cs typeface="Helvetica" panose="020B0604020202020204" pitchFamily="34" charset="0"/>
              </a:rPr>
              <a:t>developed in collaboration with Rob Tarn, National Attendance Ambassador, and </a:t>
            </a:r>
            <a:r>
              <a:rPr lang="en-GB" sz="1200" dirty="0">
                <a:solidFill>
                  <a:srgbClr val="002060"/>
                </a:solidFill>
                <a:latin typeface="Helvetica" panose="020B0604020202020204" pitchFamily="34" charset="0"/>
                <a:cs typeface="Helvetica" panose="020B0604020202020204" pitchFamily="34" charset="0"/>
                <a:hlinkClick r:id="rId4"/>
              </a:rPr>
              <a:t>attendance hub </a:t>
            </a:r>
            <a:r>
              <a:rPr lang="en-GB" sz="1200" dirty="0">
                <a:solidFill>
                  <a:srgbClr val="002060"/>
                </a:solidFill>
                <a:latin typeface="Helvetica" panose="020B0604020202020204" pitchFamily="34" charset="0"/>
                <a:cs typeface="Helvetica" panose="020B0604020202020204" pitchFamily="34" charset="0"/>
              </a:rPr>
              <a:t>leads. It helps schools identify drivers of absence and adopt effective practice to improve attendance. It provides practical resources across six areas; data and targeted support, culture, people, processes and systems, relationships and communications.</a:t>
            </a:r>
          </a:p>
          <a:p>
            <a:endParaRPr lang="en-GB" dirty="0"/>
          </a:p>
        </p:txBody>
      </p:sp>
      <p:sp>
        <p:nvSpPr>
          <p:cNvPr id="4" name="Slide Number Placeholder 3">
            <a:extLst>
              <a:ext uri="{FF2B5EF4-FFF2-40B4-BE49-F238E27FC236}">
                <a16:creationId xmlns:a16="http://schemas.microsoft.com/office/drawing/2014/main" id="{ECED4AC4-D4EA-FEBE-3979-EE25AE35B3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E4A9C-5746-4F06-808B-3267937FED1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853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ssistant" pitchFamily="2" charset="-79"/>
                <a:cs typeface="Assistant" pitchFamily="2" charset="-79"/>
              </a:rPr>
              <a:t>As an LA, we want to reduce the administrative burden placed on schools as well as support them to meet with national requirements. As a result, we need schools to engage with both our </a:t>
            </a:r>
            <a:r>
              <a:rPr lang="en-GB" sz="1200" b="1" i="0" u="none" strike="noStrike" dirty="0">
                <a:solidFill>
                  <a:srgbClr val="4840E3"/>
                </a:solidFill>
                <a:effectLst/>
                <a:latin typeface="Assistant" pitchFamily="2" charset="-79"/>
                <a:cs typeface="Assistant" pitchFamily="2" charset="-79"/>
                <a:hlinkClick r:id="rId3"/>
              </a:rPr>
              <a:t>local attendance data arrangements</a:t>
            </a:r>
            <a:r>
              <a:rPr lang="en-GB" sz="1200" b="0" i="0" dirty="0">
                <a:solidFill>
                  <a:srgbClr val="000000"/>
                </a:solidFill>
                <a:effectLst/>
                <a:latin typeface="Assistant" pitchFamily="2" charset="-79"/>
                <a:cs typeface="Assistant" pitchFamily="2" charset="-79"/>
              </a:rPr>
              <a:t> as well as the DfE collection of attendance data. This is because the DfE does not currently provide the facility to export data relating to sessional attendance codes which are required for the purpose of the sickness and attendance returns. As the DfE systems develop, we envisage that we will be able to cease the local collection of data and are providing feedback on proposed future development of the national system. Engaging with both systems simultaneously will not add to schools workloads nor compromise information security.</a:t>
            </a:r>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97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8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819C8-8AE5-476A-A823-ED495E8453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9352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B3ED-5C5D-5A60-8F5E-BEABF1B8E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293FE-3604-6315-B97C-0979049EA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16609-F0D9-A0F3-799A-F39493B2B2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305576-243E-9156-3658-3F5D53120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4639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8CCA-3D97-F91D-CD16-87D76F895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34A59-61FE-1936-0DC1-02AFE87DD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44504-25B0-FFF0-B45A-F4E2D112DF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F79872-274A-339C-88AF-AD3D7D2AA5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8344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16CC1-541B-D669-41BF-433D641CC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BA35F-0163-2F86-9004-ADB1ED778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6694B-F7DE-46C2-2210-DA9D9E2C59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8F20C8-F689-2A65-CEA3-4A21586DA0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3583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01786-DDF7-99B0-70B8-C6FB0B51D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B8BD6-935E-7FB8-9DE4-4BEE42415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158AD-E03D-DF0F-2DB7-C178EC15FD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FFED-787B-F620-E9E5-C68EAAA0EB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81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B31CB-8DF0-5321-0451-5C752543E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1B447-0FC5-45ED-07E0-5F0A68A8E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98B51-FC54-0F46-B1D5-AA9AFCF0EC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046E3-9583-1C48-DDA2-CAA154A6A7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1418-6C18-4D87-8D31-C28D47388A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620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ssistant" pitchFamily="2" charset="-79"/>
                <a:cs typeface="Assistant" pitchFamily="2" charset="-79"/>
              </a:rPr>
              <a:t>Targeting Support Meetings (TSMs) are essential for early identification and support of pupils with habitual attendance issues, requiring collaboration between schools, local authorities, and partners. Local authorities are expected to organise these meetings regularly with each school to build strong relationships, discuss overall trends and emerging trends in the school's attendance data, identify and agree on action plans for severely absent pupils, and discuss approaches for persistently absent pupils needing multi-agency responses.</a:t>
            </a:r>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39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18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63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1097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2466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2787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879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031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879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7319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4E17-C37D-3F65-6978-1DCE60F373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E06D3E-EEE6-D24C-5ABE-57DC73DAC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455801-7155-BA09-0D52-E9AC3A14337B}"/>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5" name="Footer Placeholder 4">
            <a:extLst>
              <a:ext uri="{FF2B5EF4-FFF2-40B4-BE49-F238E27FC236}">
                <a16:creationId xmlns:a16="http://schemas.microsoft.com/office/drawing/2014/main" id="{E5FD58EF-15A1-90A5-3036-F18602B8D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210522-3905-B44A-620F-4F0A92F5541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89995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8696-8371-6C98-6257-B3FDEBC240A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B2C70E-889F-BA94-284E-E16D559D0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2722A5-F0E1-EE66-C73C-A5FE67513112}"/>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5" name="Footer Placeholder 4">
            <a:extLst>
              <a:ext uri="{FF2B5EF4-FFF2-40B4-BE49-F238E27FC236}">
                <a16:creationId xmlns:a16="http://schemas.microsoft.com/office/drawing/2014/main" id="{94360C49-EDF0-7E65-3D4D-6D7B61A7F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8D6E5E-827E-8A1E-1440-42356AED6086}"/>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23477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8E01E-A62B-1D76-D582-741B0EF606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E75EE1-33E7-7802-BFBC-4BB7AF35E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612C21-9981-7229-EE62-204762FECD09}"/>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5" name="Footer Placeholder 4">
            <a:extLst>
              <a:ext uri="{FF2B5EF4-FFF2-40B4-BE49-F238E27FC236}">
                <a16:creationId xmlns:a16="http://schemas.microsoft.com/office/drawing/2014/main" id="{26F333E6-077F-DD72-D1D1-724D4A2103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D0FBA-D439-D6AA-FF00-2901155253BC}"/>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0090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59965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72051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70190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76140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3136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601776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8937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271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72C4-4D14-D3E8-0611-CDC6C6F60E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CE9D43-BF04-4154-AEA3-C1D50FC22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FEE19A-E984-2522-C0C3-00E246D56EF4}"/>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5" name="Footer Placeholder 4">
            <a:extLst>
              <a:ext uri="{FF2B5EF4-FFF2-40B4-BE49-F238E27FC236}">
                <a16:creationId xmlns:a16="http://schemas.microsoft.com/office/drawing/2014/main" id="{7C034246-1F80-D234-DB85-8614F151CC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6BC520-BB99-934A-4150-7A38C94320F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85531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995015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5886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68673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411059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417014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44613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611126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1412368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270388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46716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2100-1D07-9B1D-13BB-DFDED43C3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69B94C-84C8-033D-9539-9995923B19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A6211-8D30-5D0F-1D75-7EA366FABDC7}"/>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5" name="Footer Placeholder 4">
            <a:extLst>
              <a:ext uri="{FF2B5EF4-FFF2-40B4-BE49-F238E27FC236}">
                <a16:creationId xmlns:a16="http://schemas.microsoft.com/office/drawing/2014/main" id="{A5B4EF89-034C-2128-5369-4A8E5B8725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51036B-23D2-D992-F42D-A3DBD321B66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12070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931107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24778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92512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055533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5889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797261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18259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44268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12466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79483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5EFE-5A4E-AF6D-01E6-FEA5F56CCA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A19C28-8AB9-A35E-79C9-9FD0B3E95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C24799-6C28-0A37-D76C-7415F5823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086548-B40F-7680-9E2F-16BD7BA97E93}"/>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6" name="Footer Placeholder 5">
            <a:extLst>
              <a:ext uri="{FF2B5EF4-FFF2-40B4-BE49-F238E27FC236}">
                <a16:creationId xmlns:a16="http://schemas.microsoft.com/office/drawing/2014/main" id="{E49E43E5-D1E3-CBDB-3A29-8458D305AD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768C6-4CAB-4977-1985-E638BC90D283}"/>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18601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075043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028F-5189-8A01-9993-9D98329F9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7F9238BC-2F0C-0958-37F6-1651B640DCD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2092789-2EB9-8E0D-6B1B-DDD0035936B4}"/>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5" name="Footer Placeholder 4">
            <a:extLst>
              <a:ext uri="{FF2B5EF4-FFF2-40B4-BE49-F238E27FC236}">
                <a16:creationId xmlns:a16="http://schemas.microsoft.com/office/drawing/2014/main" id="{7276A641-4A45-57A7-DA9C-40809078E7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7EA17-F13D-C984-FB4E-BA23B4374FB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834231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8F8B-72B4-EBE7-1395-F522763192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F7F831-9F7C-6996-E359-F4028F4DC1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E81A91-B620-F556-5E4F-F258A1664A6B}"/>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5" name="Footer Placeholder 4">
            <a:extLst>
              <a:ext uri="{FF2B5EF4-FFF2-40B4-BE49-F238E27FC236}">
                <a16:creationId xmlns:a16="http://schemas.microsoft.com/office/drawing/2014/main" id="{60C108BF-26D6-23CF-BADA-2CFC5C8BC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18D1B-EDC4-02DC-58F2-2E2110591CD8}"/>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351530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7B0F-811E-2FA8-47DE-26D369D8410E}"/>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7AFA7091-4E20-D566-C605-67FA8FADB97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15D6EC-A2CC-298F-0B0F-524201FACEEB}"/>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5" name="Footer Placeholder 4">
            <a:extLst>
              <a:ext uri="{FF2B5EF4-FFF2-40B4-BE49-F238E27FC236}">
                <a16:creationId xmlns:a16="http://schemas.microsoft.com/office/drawing/2014/main" id="{0C373A41-B3F5-0E6A-5307-7D84C8A479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29A2F-1978-9170-808A-C206447A090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57001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ECE6-548C-F180-2B73-333D5B287B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879D7A-01F4-3F46-FCF0-2D3955109C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5A972BA-A068-590A-99D7-262E43D027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A1E8F76-4C55-0944-2E0C-724AB89D3F8F}"/>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6" name="Footer Placeholder 5">
            <a:extLst>
              <a:ext uri="{FF2B5EF4-FFF2-40B4-BE49-F238E27FC236}">
                <a16:creationId xmlns:a16="http://schemas.microsoft.com/office/drawing/2014/main" id="{09F28DD7-5B7A-B4F0-3D72-02FDCA04A1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B97200-6187-6DFA-8D33-2B3381C9F002}"/>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258939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1848-0CA8-C754-B80B-2AD88194A4D2}"/>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B77B663-8ECC-8382-1AB1-77982FFAF50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CF6B90-D637-AE75-1899-F9EEB6CEA22D}"/>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B128128-E4BF-7D34-A68A-8010EAA1BBF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794D8AF-7D29-67A1-77F7-2109A49C03EE}"/>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9E43869-CBB4-B970-F5D6-0EDC821FE537}"/>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8" name="Footer Placeholder 7">
            <a:extLst>
              <a:ext uri="{FF2B5EF4-FFF2-40B4-BE49-F238E27FC236}">
                <a16:creationId xmlns:a16="http://schemas.microsoft.com/office/drawing/2014/main" id="{BF7E7D03-276F-F53B-C451-EA89BC80FA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617B8F-2140-EF17-695A-1E170322127C}"/>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081478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48BE-EFAA-3F28-CF94-DD754AB6BD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93F37D-ABB9-8ADF-0C0D-5CA83E479503}"/>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4" name="Footer Placeholder 3">
            <a:extLst>
              <a:ext uri="{FF2B5EF4-FFF2-40B4-BE49-F238E27FC236}">
                <a16:creationId xmlns:a16="http://schemas.microsoft.com/office/drawing/2014/main" id="{F251270F-5EE4-DF0E-6A0C-0154746252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AE19CA-2C53-C6FA-B62C-EADE3295652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072674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2F498-E9BA-14F1-4C16-00F62A3A0A0B}"/>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3" name="Footer Placeholder 2">
            <a:extLst>
              <a:ext uri="{FF2B5EF4-FFF2-40B4-BE49-F238E27FC236}">
                <a16:creationId xmlns:a16="http://schemas.microsoft.com/office/drawing/2014/main" id="{C3539FDC-0178-6AAD-8D41-09EC1B00BB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FCFC80-45CB-7079-CB7E-6ACE4D7DF939}"/>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31320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72AC-CEB8-877E-51E0-58353C419E35}"/>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503C94B8-B6EE-CA99-169E-E9AEDD6163B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73B4963-A7D8-1E2B-5790-22D7F7A197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EAB652-0C81-5312-2398-46056E906FAE}"/>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6" name="Footer Placeholder 5">
            <a:extLst>
              <a:ext uri="{FF2B5EF4-FFF2-40B4-BE49-F238E27FC236}">
                <a16:creationId xmlns:a16="http://schemas.microsoft.com/office/drawing/2014/main" id="{FD271865-288C-C4B1-F5BB-42D8E9FBA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968ACD-1764-8A94-A796-6594BD68830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0260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56E7-A9B3-37C4-125E-02E200347F9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CE6B8CB6-DD9E-C650-CE5E-27AD1394828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C4E17421-EDED-7FF6-B9AE-A28EF297322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D96E3E5-E924-B78D-650F-12EF497C1E9D}"/>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6" name="Footer Placeholder 5">
            <a:extLst>
              <a:ext uri="{FF2B5EF4-FFF2-40B4-BE49-F238E27FC236}">
                <a16:creationId xmlns:a16="http://schemas.microsoft.com/office/drawing/2014/main" id="{AE2D43D6-C3D3-B785-DAE3-6266EF4783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A59F-4612-0B40-03B5-8B02FEBFF72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6343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C559-4B72-894D-2095-9637C412A1D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164BD1-51DE-DE43-3BE3-F42912548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ABE738-F521-E07A-6712-80712E28C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6A113A-289A-29C0-B325-042EC0D0F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AF486-2B62-8254-C460-AA81F7C5F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6EDBFC-3FA1-96F3-4D2A-BBAE3F506D6C}"/>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8" name="Footer Placeholder 7">
            <a:extLst>
              <a:ext uri="{FF2B5EF4-FFF2-40B4-BE49-F238E27FC236}">
                <a16:creationId xmlns:a16="http://schemas.microsoft.com/office/drawing/2014/main" id="{171D0BA7-CC0A-1847-92C1-1E00F71FD6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EA25E5-CD2A-166F-9C29-BFF6A508F114}"/>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3223387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DE3-F03A-0C8B-7BD9-85F3406D448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0A44EC-6026-1E09-02A1-04E6F16A7A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F24AF8-C787-75C5-48E4-22375AE681F0}"/>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5" name="Footer Placeholder 4">
            <a:extLst>
              <a:ext uri="{FF2B5EF4-FFF2-40B4-BE49-F238E27FC236}">
                <a16:creationId xmlns:a16="http://schemas.microsoft.com/office/drawing/2014/main" id="{9C31CE52-B207-5555-C892-894C3DBAE2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33E3E-ABE7-BA41-4ECF-7DC6475AC97B}"/>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172284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42577-604B-4A0A-F2B6-68786D31E70D}"/>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E99B5B-8983-026C-096A-50BE6FAB2B42}"/>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584A2A-93C1-7170-0C85-5102D466A37F}"/>
              </a:ext>
            </a:extLst>
          </p:cNvPr>
          <p:cNvSpPr>
            <a:spLocks noGrp="1"/>
          </p:cNvSpPr>
          <p:nvPr>
            <p:ph type="dt" sz="half" idx="10"/>
          </p:nvPr>
        </p:nvSpPr>
        <p:spPr/>
        <p:txBody>
          <a:bodyPr/>
          <a:lstStyle/>
          <a:p>
            <a:fld id="{69BCCC95-9676-4D19-BDBF-4A2649EB5118}" type="datetimeFigureOut">
              <a:rPr lang="en-GB" smtClean="0"/>
              <a:t>28/11/2024</a:t>
            </a:fld>
            <a:endParaRPr lang="en-GB"/>
          </a:p>
        </p:txBody>
      </p:sp>
      <p:sp>
        <p:nvSpPr>
          <p:cNvPr id="5" name="Footer Placeholder 4">
            <a:extLst>
              <a:ext uri="{FF2B5EF4-FFF2-40B4-BE49-F238E27FC236}">
                <a16:creationId xmlns:a16="http://schemas.microsoft.com/office/drawing/2014/main" id="{4B58F045-6450-D511-4B10-C284D6A98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4F40A1-35EC-9207-04A7-84AAE0B751F0}"/>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942294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E9E3-DC5D-B069-F44A-ED9342478F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8809724-9E44-2643-E21E-3EB35DC083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F1EEDEC-37D2-98C4-3827-4D32BE4B21CD}"/>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5" name="Footer Placeholder 4">
            <a:extLst>
              <a:ext uri="{FF2B5EF4-FFF2-40B4-BE49-F238E27FC236}">
                <a16:creationId xmlns:a16="http://schemas.microsoft.com/office/drawing/2014/main" id="{960948B8-7854-9A37-1ECD-773DFE591A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3EBE33-5EF5-C644-2E14-2D82DFA008D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216988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00C3-293B-A4B2-7D07-CAAB87B6E93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11C6BFB-CA01-4CC9-FE22-3CAF1CEC07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2AD03B-4C26-585C-D8F5-E2AD518877CB}"/>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5" name="Footer Placeholder 4">
            <a:extLst>
              <a:ext uri="{FF2B5EF4-FFF2-40B4-BE49-F238E27FC236}">
                <a16:creationId xmlns:a16="http://schemas.microsoft.com/office/drawing/2014/main" id="{E857F8E4-D3D6-F538-D59A-82136EFC8C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DFA336-D1A6-4E1B-14C1-75AEDF2A758E}"/>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1394502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C1E3-E9B4-A897-C4E8-697658B7B3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3ECA5E4-C96F-4986-85F3-315623F5C4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DC8E09-4FEE-BDE3-1748-2DF00AF97227}"/>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5" name="Footer Placeholder 4">
            <a:extLst>
              <a:ext uri="{FF2B5EF4-FFF2-40B4-BE49-F238E27FC236}">
                <a16:creationId xmlns:a16="http://schemas.microsoft.com/office/drawing/2014/main" id="{D681FCDD-D9CD-A1C5-A5D8-7B65A90F16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B54E29-FFA6-3C32-EC76-1AD133B9469C}"/>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2697874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DDD3-5FFD-580A-C065-FB6A15358D7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C67B35-C9EF-FF10-67C0-8D1377DBED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179252E-A028-5ECD-F392-BBEE22E44A0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9D1E041-D24B-3A17-D3D6-F4FF71FEDD55}"/>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6" name="Footer Placeholder 5">
            <a:extLst>
              <a:ext uri="{FF2B5EF4-FFF2-40B4-BE49-F238E27FC236}">
                <a16:creationId xmlns:a16="http://schemas.microsoft.com/office/drawing/2014/main" id="{F98D6ABE-7099-13E3-FC24-6D065002AA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5B9500-3C25-7A28-74DD-722B01AEF3B8}"/>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520963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1EF9-A95C-F5C6-BC11-B20F94F260E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3605B2F-9D4B-FE70-882E-FF108BD0C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5B3FDA-94F5-F863-5236-3EFA1BA593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493510F-6BDF-2D03-B379-DFB5216F5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BEBF5C-3468-F33E-E4BF-4B35504F4BB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41D9257-B4A8-0FA9-3B1D-EB10ADA8909C}"/>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8" name="Footer Placeholder 7">
            <a:extLst>
              <a:ext uri="{FF2B5EF4-FFF2-40B4-BE49-F238E27FC236}">
                <a16:creationId xmlns:a16="http://schemas.microsoft.com/office/drawing/2014/main" id="{F8979677-5849-0F89-8DDB-A28C72856B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39FF3E-F9A0-9DBC-6FD8-18D1575D1DE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238516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A7F3-D604-9429-60C7-B321366268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99B886A-2366-F9FD-1655-18AAC475E671}"/>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4" name="Footer Placeholder 3">
            <a:extLst>
              <a:ext uri="{FF2B5EF4-FFF2-40B4-BE49-F238E27FC236}">
                <a16:creationId xmlns:a16="http://schemas.microsoft.com/office/drawing/2014/main" id="{63BF7BC0-4A1D-B939-BE80-AF6004C6C5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729A2B-A755-6866-15E9-51A82D826B17}"/>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448687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B7B24-4386-850B-6F71-B7BB3B196B9E}"/>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3" name="Footer Placeholder 2">
            <a:extLst>
              <a:ext uri="{FF2B5EF4-FFF2-40B4-BE49-F238E27FC236}">
                <a16:creationId xmlns:a16="http://schemas.microsoft.com/office/drawing/2014/main" id="{C3C038FB-B146-5D4B-6C58-C97BB37F9F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3C08BD-83B7-A4EC-EB8B-EE902D1C5DCD}"/>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4053864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8960-0784-7F39-CF41-CF48C3C5EF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27915B9-A6AE-E874-C5F8-66EC8B9C4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5ED6538-3BF2-445A-6E56-B5660C626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759EAE-20EF-1348-D6DE-8E6F3EEEA9EB}"/>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6" name="Footer Placeholder 5">
            <a:extLst>
              <a:ext uri="{FF2B5EF4-FFF2-40B4-BE49-F238E27FC236}">
                <a16:creationId xmlns:a16="http://schemas.microsoft.com/office/drawing/2014/main" id="{8D9080D9-60AA-84BB-552B-046006A647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1C2305-D9FB-7D28-8E25-795377BD6997}"/>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140868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4A72-C544-FBA8-5C6F-AE4F965452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BAF42-4AED-0494-B0B8-3717BEF5F44C}"/>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4" name="Footer Placeholder 3">
            <a:extLst>
              <a:ext uri="{FF2B5EF4-FFF2-40B4-BE49-F238E27FC236}">
                <a16:creationId xmlns:a16="http://schemas.microsoft.com/office/drawing/2014/main" id="{870FF2CA-7EDA-529B-3F3C-180F5A3FFC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993991-4439-E823-4387-1229E9E6B45A}"/>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291597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2CB1-622E-859F-286B-2364C1566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AD1F287-0EDD-0BDF-B55A-D3F290081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878D24-EC5B-AB94-A89D-DB991766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B619A2-39BF-FAA8-B18C-9E450ADD2217}"/>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6" name="Footer Placeholder 5">
            <a:extLst>
              <a:ext uri="{FF2B5EF4-FFF2-40B4-BE49-F238E27FC236}">
                <a16:creationId xmlns:a16="http://schemas.microsoft.com/office/drawing/2014/main" id="{DD6E6C5C-4CDA-88EC-75E4-0551F6D22F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19B8F1-9C04-E61A-F9CF-3B45D5CE80C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768041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6B5A-A2C1-8E43-A73D-A37C009F67A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76E01F9-58ED-1DFA-65B4-4F7B7F1A9C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C5E0A1-70AD-E51A-7594-43BF6507915F}"/>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5" name="Footer Placeholder 4">
            <a:extLst>
              <a:ext uri="{FF2B5EF4-FFF2-40B4-BE49-F238E27FC236}">
                <a16:creationId xmlns:a16="http://schemas.microsoft.com/office/drawing/2014/main" id="{50CE69E7-F441-3274-7F93-FA79574785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BD7841-2D8D-6C95-98BC-94DD1C764B8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2952319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21EE6-81ED-C7FF-3DB7-AA5CB030C5B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0F4FD82-455F-4DD0-A35C-66F7F731E1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10E5F7-CD9C-7B78-51A6-E7410F5BD02E}"/>
              </a:ext>
            </a:extLst>
          </p:cNvPr>
          <p:cNvSpPr>
            <a:spLocks noGrp="1"/>
          </p:cNvSpPr>
          <p:nvPr>
            <p:ph type="dt" sz="half" idx="10"/>
          </p:nvPr>
        </p:nvSpPr>
        <p:spPr/>
        <p:txBody>
          <a:bodyPr/>
          <a:lstStyle/>
          <a:p>
            <a:fld id="{D2FB941A-972E-412B-BBCC-A2510121E329}" type="datetimeFigureOut">
              <a:rPr lang="en-GB" smtClean="0"/>
              <a:t>28/11/2024</a:t>
            </a:fld>
            <a:endParaRPr lang="en-GB"/>
          </a:p>
        </p:txBody>
      </p:sp>
      <p:sp>
        <p:nvSpPr>
          <p:cNvPr id="5" name="Footer Placeholder 4">
            <a:extLst>
              <a:ext uri="{FF2B5EF4-FFF2-40B4-BE49-F238E27FC236}">
                <a16:creationId xmlns:a16="http://schemas.microsoft.com/office/drawing/2014/main" id="{9E5764BA-26BE-6EAA-6C55-9E14FF2955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293B00-2504-ADC6-AEB1-909984C6EA5F}"/>
              </a:ext>
            </a:extLst>
          </p:cNvPr>
          <p:cNvSpPr>
            <a:spLocks noGrp="1"/>
          </p:cNvSpPr>
          <p:nvPr>
            <p:ph type="sldNum" sz="quarter" idx="12"/>
          </p:nvPr>
        </p:nvSpPr>
        <p:spPr/>
        <p:txBody>
          <a:bodyPr/>
          <a:lstStyle/>
          <a:p>
            <a:fld id="{F98B3C36-DBCB-430F-8F2E-06D71BDC4027}" type="slidenum">
              <a:rPr lang="en-GB" smtClean="0"/>
              <a:t>‹#›</a:t>
            </a:fld>
            <a:endParaRPr lang="en-GB"/>
          </a:p>
        </p:txBody>
      </p:sp>
    </p:spTree>
    <p:extLst>
      <p:ext uri="{BB962C8B-B14F-4D97-AF65-F5344CB8AC3E}">
        <p14:creationId xmlns:p14="http://schemas.microsoft.com/office/powerpoint/2010/main" val="3276741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descr="Department for Education">
            <a:extLst>
              <a:ext uri="{FF2B5EF4-FFF2-40B4-BE49-F238E27FC236}">
                <a16:creationId xmlns:a16="http://schemas.microsoft.com/office/drawing/2014/main" id="{5F290C33-4E3D-48B5-9792-BE113CB1BE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676867" y="1754910"/>
            <a:ext cx="7296081" cy="1357746"/>
          </a:xfrm>
        </p:spPr>
        <p:txBody>
          <a:bodyPr lIns="0" tIns="0" rIns="0" bIns="0" anchor="b" anchorCtr="0">
            <a:noAutofit/>
          </a:bodyPr>
          <a:lstStyle>
            <a:lvl1pPr algn="l">
              <a:lnSpc>
                <a:spcPct val="85000"/>
              </a:lnSpc>
              <a:defRPr sz="4000" b="1" cap="none" baseline="0">
                <a:solidFill>
                  <a:schemeClr val="tx1"/>
                </a:solidFill>
                <a:latin typeface="+mj-lt"/>
              </a:defRPr>
            </a:lvl1pPr>
          </a:lstStyle>
          <a:p>
            <a:r>
              <a:rPr lang="en-GB" noProof="0"/>
              <a:t>Click to edit Master title style</a:t>
            </a:r>
          </a:p>
        </p:txBody>
      </p:sp>
      <p:sp>
        <p:nvSpPr>
          <p:cNvPr id="6" name="Text Placeholder 5">
            <a:extLst>
              <a:ext uri="{FF2B5EF4-FFF2-40B4-BE49-F238E27FC236}">
                <a16:creationId xmlns:a16="http://schemas.microsoft.com/office/drawing/2014/main" id="{9CD4B75E-DBEF-4869-8866-2D0CD8203D7F}"/>
              </a:ext>
            </a:extLst>
          </p:cNvPr>
          <p:cNvSpPr>
            <a:spLocks noGrp="1"/>
          </p:cNvSpPr>
          <p:nvPr>
            <p:ph type="body" sz="quarter" idx="10" hasCustomPrompt="1"/>
          </p:nvPr>
        </p:nvSpPr>
        <p:spPr>
          <a:xfrm>
            <a:off x="676867" y="6253382"/>
            <a:ext cx="3229663" cy="374650"/>
          </a:xfrm>
        </p:spPr>
        <p:txBody>
          <a:bodyPr lIns="0" tIns="0" rIns="0" bIns="0">
            <a:noAutofit/>
          </a:bodyPr>
          <a:lstStyle>
            <a:lvl1pPr marL="0" indent="0" algn="l">
              <a:buNone/>
              <a:defRPr sz="1200">
                <a:solidFill>
                  <a:schemeClr val="tx1"/>
                </a:solidFill>
              </a:defRPr>
            </a:lvl1pPr>
            <a:lvl5pPr marL="744101" indent="0" algn="l">
              <a:buNone/>
              <a:defRPr/>
            </a:lvl5pPr>
          </a:lstStyle>
          <a:p>
            <a:pPr lvl="0"/>
            <a:r>
              <a:rPr lang="en-GB"/>
              <a:t>Month </a:t>
            </a:r>
            <a:r>
              <a:rPr lang="en-GB" noProof="0"/>
              <a:t>YYYY</a:t>
            </a:r>
          </a:p>
        </p:txBody>
      </p:sp>
      <p:sp>
        <p:nvSpPr>
          <p:cNvPr id="4" name="Text Placeholder 3">
            <a:extLst>
              <a:ext uri="{FF2B5EF4-FFF2-40B4-BE49-F238E27FC236}">
                <a16:creationId xmlns:a16="http://schemas.microsoft.com/office/drawing/2014/main" id="{310D9DD1-0B8F-492B-872E-711A3C7027DC}"/>
              </a:ext>
            </a:extLst>
          </p:cNvPr>
          <p:cNvSpPr>
            <a:spLocks noGrp="1"/>
          </p:cNvSpPr>
          <p:nvPr>
            <p:ph type="body" sz="quarter" idx="11"/>
          </p:nvPr>
        </p:nvSpPr>
        <p:spPr>
          <a:xfrm>
            <a:off x="676867" y="3191521"/>
            <a:ext cx="7296081" cy="857250"/>
          </a:xfrm>
        </p:spPr>
        <p:txBody>
          <a:bodyPr lIns="0" tIns="0" rIns="0" bIns="0">
            <a:noAutofit/>
          </a:bodyPr>
          <a:lstStyle>
            <a:lvl1pPr>
              <a:defRPr sz="3200" b="0">
                <a:solidFill>
                  <a:schemeClr val="tx1"/>
                </a:solidFill>
              </a:defRPr>
            </a:lvl1pPr>
          </a:lstStyle>
          <a:p>
            <a:pPr lvl="0"/>
            <a:r>
              <a:rPr lang="en-GB" noProof="0"/>
              <a:t>Click to edit Master text styles</a:t>
            </a:r>
          </a:p>
        </p:txBody>
      </p:sp>
    </p:spTree>
    <p:extLst>
      <p:ext uri="{BB962C8B-B14F-4D97-AF65-F5344CB8AC3E}">
        <p14:creationId xmlns:p14="http://schemas.microsoft.com/office/powerpoint/2010/main" val="3485152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nd Content slide ">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46" y="1361856"/>
            <a:ext cx="10956797" cy="46933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
        <p:nvSpPr>
          <p:cNvPr id="4" name="Footer Placeholder 3">
            <a:extLst>
              <a:ext uri="{FF2B5EF4-FFF2-40B4-BE49-F238E27FC236}">
                <a16:creationId xmlns:a16="http://schemas.microsoft.com/office/drawing/2014/main" id="{E763F045-6FE1-4010-B19A-965F3782071A}"/>
              </a:ext>
            </a:extLst>
          </p:cNvPr>
          <p:cNvSpPr>
            <a:spLocks noGrp="1"/>
          </p:cNvSpPr>
          <p:nvPr>
            <p:ph type="ftr" sz="quarter" idx="10"/>
          </p:nvPr>
        </p:nvSpPr>
        <p:spPr/>
        <p:txBody>
          <a:bodyPr/>
          <a:lstStyle/>
          <a:p>
            <a:r>
              <a:rPr lang="en-GB"/>
              <a:t>On the Insert ribbon select Header and Footer to edit this holding text</a:t>
            </a:r>
            <a:endParaRPr lang="en-US"/>
          </a:p>
        </p:txBody>
      </p:sp>
      <p:sp>
        <p:nvSpPr>
          <p:cNvPr id="5" name="Slide Number Placeholder 4">
            <a:extLst>
              <a:ext uri="{FF2B5EF4-FFF2-40B4-BE49-F238E27FC236}">
                <a16:creationId xmlns:a16="http://schemas.microsoft.com/office/drawing/2014/main" id="{9980D8CA-E46C-483D-8651-178424FBAAFC}"/>
              </a:ext>
            </a:extLst>
          </p:cNvPr>
          <p:cNvSpPr>
            <a:spLocks noGrp="1"/>
          </p:cNvSpPr>
          <p:nvPr>
            <p:ph type="sldNum" sz="quarter" idx="11"/>
          </p:nvPr>
        </p:nvSpPr>
        <p:spPr/>
        <p:txBody>
          <a:bodyPr/>
          <a:lstStyle/>
          <a:p>
            <a:fld id="{4FAB73BC-B049-4115-A692-8D63A059BFB8}" type="slidenum">
              <a:rPr lang="en-GB" smtClean="0"/>
              <a:pPr/>
              <a:t>‹#›</a:t>
            </a:fld>
            <a:endParaRPr lang="en-GB"/>
          </a:p>
        </p:txBody>
      </p:sp>
    </p:spTree>
    <p:extLst>
      <p:ext uri="{BB962C8B-B14F-4D97-AF65-F5344CB8AC3E}">
        <p14:creationId xmlns:p14="http://schemas.microsoft.com/office/powerpoint/2010/main" val="14541690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A4E23-FCBE-46E9-AF92-F481572D77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38586" y="2836677"/>
            <a:ext cx="7492777" cy="1630088"/>
          </a:xfrm>
        </p:spPr>
        <p:txBody>
          <a:bodyPr anchor="t" anchorCtr="0">
            <a:normAutofit/>
          </a:bodyPr>
          <a:lstStyle>
            <a:lvl1pPr algn="l">
              <a:lnSpc>
                <a:spcPct val="85000"/>
              </a:lnSpc>
              <a:defRPr sz="3600" b="1" cap="none" baseline="0">
                <a:solidFill>
                  <a:schemeClr val="tx1"/>
                </a:solidFill>
              </a:defRPr>
            </a:lvl1pPr>
          </a:lstStyle>
          <a:p>
            <a:r>
              <a:rPr lang="en-US"/>
              <a:t>Section title</a:t>
            </a:r>
          </a:p>
        </p:txBody>
      </p:sp>
    </p:spTree>
    <p:extLst>
      <p:ext uri="{BB962C8B-B14F-4D97-AF65-F5344CB8AC3E}">
        <p14:creationId xmlns:p14="http://schemas.microsoft.com/office/powerpoint/2010/main" val="3975724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16DB07B-09C9-453F-B765-54897D475D93}"/>
              </a:ext>
            </a:extLst>
          </p:cNvPr>
          <p:cNvSpPr>
            <a:spLocks noGrp="1"/>
          </p:cNvSpPr>
          <p:nvPr>
            <p:ph sz="quarter" idx="14"/>
          </p:nvPr>
        </p:nvSpPr>
        <p:spPr>
          <a:xfrm>
            <a:off x="6096000" y="1361856"/>
            <a:ext cx="5508625" cy="4661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idx="1"/>
          </p:nvPr>
        </p:nvSpPr>
        <p:spPr>
          <a:xfrm>
            <a:off x="647546" y="1361856"/>
            <a:ext cx="5288033" cy="4660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
        <p:nvSpPr>
          <p:cNvPr id="15" name="Footer Placeholder 14">
            <a:extLst>
              <a:ext uri="{FF2B5EF4-FFF2-40B4-BE49-F238E27FC236}">
                <a16:creationId xmlns:a16="http://schemas.microsoft.com/office/drawing/2014/main" id="{25D7DA47-9A89-48CB-829C-3D9A4879EB16}"/>
              </a:ext>
            </a:extLst>
          </p:cNvPr>
          <p:cNvSpPr>
            <a:spLocks noGrp="1"/>
          </p:cNvSpPr>
          <p:nvPr>
            <p:ph type="ftr" sz="quarter" idx="10"/>
          </p:nvPr>
        </p:nvSpPr>
        <p:spPr/>
        <p:txBody>
          <a:bodyPr/>
          <a:lstStyle/>
          <a:p>
            <a:r>
              <a:rPr lang="en-GB"/>
              <a:t>On the Insert ribbon select Header and Footer to edit this holding text</a:t>
            </a:r>
            <a:endParaRPr lang="en-US"/>
          </a:p>
        </p:txBody>
      </p:sp>
      <p:sp>
        <p:nvSpPr>
          <p:cNvPr id="16" name="Slide Number Placeholder 15">
            <a:extLst>
              <a:ext uri="{FF2B5EF4-FFF2-40B4-BE49-F238E27FC236}">
                <a16:creationId xmlns:a16="http://schemas.microsoft.com/office/drawing/2014/main" id="{E0539D99-764F-4E3A-A750-F4EE808509D6}"/>
              </a:ext>
            </a:extLst>
          </p:cNvPr>
          <p:cNvSpPr>
            <a:spLocks noGrp="1"/>
          </p:cNvSpPr>
          <p:nvPr>
            <p:ph type="sldNum" sz="quarter" idx="11"/>
          </p:nvPr>
        </p:nvSpPr>
        <p:spPr/>
        <p:txBody>
          <a:bodyPr/>
          <a:lstStyle/>
          <a:p>
            <a:fld id="{4FAB73BC-B049-4115-A692-8D63A059BFB8}" type="slidenum">
              <a:rPr lang="en-GB" smtClean="0"/>
              <a:pPr/>
              <a:t>‹#›</a:t>
            </a:fld>
            <a:endParaRPr lang="en-GB"/>
          </a:p>
        </p:txBody>
      </p:sp>
    </p:spTree>
    <p:extLst>
      <p:ext uri="{BB962C8B-B14F-4D97-AF65-F5344CB8AC3E}">
        <p14:creationId xmlns:p14="http://schemas.microsoft.com/office/powerpoint/2010/main" val="3256650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Rear Cover sl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39FA2-65DE-4E96-9C1B-DA718C41665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1183695-5B41-4020-8AEA-8FE559E32813}"/>
              </a:ext>
            </a:extLst>
          </p:cNvPr>
          <p:cNvSpPr>
            <a:spLocks noGrp="1"/>
          </p:cNvSpPr>
          <p:nvPr>
            <p:ph type="title" hasCustomPrompt="1"/>
          </p:nvPr>
        </p:nvSpPr>
        <p:spPr>
          <a:xfrm>
            <a:off x="1260000" y="5775074"/>
            <a:ext cx="2973917" cy="946149"/>
          </a:xfrm>
        </p:spPr>
        <p:txBody>
          <a:bodyPr/>
          <a:lstStyle>
            <a:lvl1pPr marL="0" marR="0" indent="0" algn="l" defTabSz="685783" rtl="0" eaLnBrk="1" fontAlgn="auto" latinLnBrk="0" hangingPunct="1">
              <a:lnSpc>
                <a:spcPct val="90000"/>
              </a:lnSpc>
              <a:spcBef>
                <a:spcPct val="0"/>
              </a:spcBef>
              <a:spcAft>
                <a:spcPts val="0"/>
              </a:spcAft>
              <a:buClrTx/>
              <a:buSzTx/>
              <a:buFontTx/>
              <a:buNone/>
              <a:tabLst/>
              <a:defRPr sz="1100">
                <a:solidFill>
                  <a:schemeClr val="tx1"/>
                </a:solidFill>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lang="en-GB" noProof="0"/>
              <a:t>Department for Education</a:t>
            </a:r>
          </a:p>
        </p:txBody>
      </p:sp>
    </p:spTree>
    <p:extLst>
      <p:ext uri="{BB962C8B-B14F-4D97-AF65-F5344CB8AC3E}">
        <p14:creationId xmlns:p14="http://schemas.microsoft.com/office/powerpoint/2010/main" val="2342986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16DB07B-09C9-453F-B765-54897D475D93}"/>
              </a:ext>
            </a:extLst>
          </p:cNvPr>
          <p:cNvSpPr>
            <a:spLocks noGrp="1"/>
          </p:cNvSpPr>
          <p:nvPr>
            <p:ph sz="quarter" idx="14"/>
          </p:nvPr>
        </p:nvSpPr>
        <p:spPr>
          <a:xfrm>
            <a:off x="6096000" y="1361856"/>
            <a:ext cx="5508625" cy="46611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Content Placeholder 2"/>
          <p:cNvSpPr>
            <a:spLocks noGrp="1"/>
          </p:cNvSpPr>
          <p:nvPr>
            <p:ph idx="1"/>
          </p:nvPr>
        </p:nvSpPr>
        <p:spPr>
          <a:xfrm>
            <a:off x="647546" y="1361856"/>
            <a:ext cx="5288033" cy="4660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
        <p:nvSpPr>
          <p:cNvPr id="15" name="Footer Placeholder 14">
            <a:extLst>
              <a:ext uri="{FF2B5EF4-FFF2-40B4-BE49-F238E27FC236}">
                <a16:creationId xmlns:a16="http://schemas.microsoft.com/office/drawing/2014/main" id="{25D7DA47-9A89-48CB-829C-3D9A4879EB16}"/>
              </a:ext>
            </a:extLst>
          </p:cNvPr>
          <p:cNvSpPr>
            <a:spLocks noGrp="1"/>
          </p:cNvSpPr>
          <p:nvPr>
            <p:ph type="ftr" sz="quarter" idx="10"/>
          </p:nvPr>
        </p:nvSpPr>
        <p:spPr/>
        <p:txBody>
          <a:bodyPr/>
          <a:lstStyle/>
          <a:p>
            <a:r>
              <a:rPr lang="en-GB"/>
              <a:t>On the Insert ribbon select Header and Footer to edit this holding text</a:t>
            </a:r>
            <a:endParaRPr lang="en-US"/>
          </a:p>
        </p:txBody>
      </p:sp>
      <p:sp>
        <p:nvSpPr>
          <p:cNvPr id="16" name="Slide Number Placeholder 15">
            <a:extLst>
              <a:ext uri="{FF2B5EF4-FFF2-40B4-BE49-F238E27FC236}">
                <a16:creationId xmlns:a16="http://schemas.microsoft.com/office/drawing/2014/main" id="{E0539D99-764F-4E3A-A750-F4EE808509D6}"/>
              </a:ext>
            </a:extLst>
          </p:cNvPr>
          <p:cNvSpPr>
            <a:spLocks noGrp="1"/>
          </p:cNvSpPr>
          <p:nvPr>
            <p:ph type="sldNum" sz="quarter" idx="11"/>
          </p:nvPr>
        </p:nvSpPr>
        <p:spPr/>
        <p:txBody>
          <a:bodyPr/>
          <a:lstStyle/>
          <a:p>
            <a:fld id="{4FAB73BC-B049-4115-A692-8D63A059BFB8}" type="slidenum">
              <a:rPr lang="en-GB" smtClean="0"/>
              <a:pPr/>
              <a:t>‹#›</a:t>
            </a:fld>
            <a:endParaRPr lang="en-GB"/>
          </a:p>
        </p:txBody>
      </p:sp>
    </p:spTree>
    <p:extLst>
      <p:ext uri="{BB962C8B-B14F-4D97-AF65-F5344CB8AC3E}">
        <p14:creationId xmlns:p14="http://schemas.microsoft.com/office/powerpoint/2010/main" val="4288438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pic>
        <p:nvPicPr>
          <p:cNvPr id="10" name="Picture 9">
            <a:extLst>
              <a:ext uri="{FF2B5EF4-FFF2-40B4-BE49-F238E27FC236}">
                <a16:creationId xmlns:a16="http://schemas.microsoft.com/office/drawing/2014/main" id="{FE748177-78A8-4891-AB39-20E0D566229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9704"/>
            <a:ext cx="7696583" cy="6877407"/>
          </a:xfrm>
          <a:prstGeom prst="rect">
            <a:avLst/>
          </a:prstGeom>
        </p:spPr>
      </p:pic>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p:txBody>
          <a:bodyPr/>
          <a:lstStyle/>
          <a:p>
            <a:r>
              <a:rPr lang="en-US"/>
              <a:t>Click to edit title</a:t>
            </a:r>
            <a:endParaRPr lang="en-GB"/>
          </a:p>
        </p:txBody>
      </p:sp>
    </p:spTree>
    <p:extLst>
      <p:ext uri="{BB962C8B-B14F-4D97-AF65-F5344CB8AC3E}">
        <p14:creationId xmlns:p14="http://schemas.microsoft.com/office/powerpoint/2010/main" val="232480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2D199-9F40-7B8B-EBE9-4650F5CFE257}"/>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3" name="Footer Placeholder 2">
            <a:extLst>
              <a:ext uri="{FF2B5EF4-FFF2-40B4-BE49-F238E27FC236}">
                <a16:creationId xmlns:a16="http://schemas.microsoft.com/office/drawing/2014/main" id="{08331DD5-805A-0976-3A0D-E9AA7FD655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D954AF-EF35-AFB1-5E2F-BFF09DAB792D}"/>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541125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78E0C5-FB8F-4FBE-9EDF-F8DFE163D222}"/>
              </a:ext>
            </a:extLst>
          </p:cNvPr>
          <p:cNvGraphicFramePr>
            <a:graphicFrameLocks noChangeAspect="1"/>
          </p:cNvGraphicFramePr>
          <p:nvPr userDrawn="1">
            <p:custDataLst>
              <p:tags r:id="rId1"/>
            </p:custData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5" name="Object 4" hidden="1">
                        <a:extLst>
                          <a:ext uri="{FF2B5EF4-FFF2-40B4-BE49-F238E27FC236}">
                            <a16:creationId xmlns:a16="http://schemas.microsoft.com/office/drawing/2014/main" id="{1678E0C5-FB8F-4FBE-9EDF-F8DFE163D22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372551F-F98A-4888-982D-352DE41C9315}"/>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1650" b="0" i="0" baseline="0">
              <a:latin typeface="Trebuchet MS" panose="020B0603020202020204" pitchFamily="34" charset="0"/>
              <a:ea typeface="+mj-ea"/>
              <a:cs typeface="Arial" panose="020B0604020202020204" pitchFamily="34" charset="0"/>
              <a:sym typeface="Trebuchet MS" panose="020B0603020202020204" pitchFamily="34" charset="0"/>
            </a:endParaRPr>
          </a:p>
        </p:txBody>
      </p:sp>
      <p:sp>
        <p:nvSpPr>
          <p:cNvPr id="11" name="Title 1">
            <a:extLst>
              <a:ext uri="{FF2B5EF4-FFF2-40B4-BE49-F238E27FC236}">
                <a16:creationId xmlns:a16="http://schemas.microsoft.com/office/drawing/2014/main" id="{1368B10A-604C-4FB6-8C54-0A936EC1C802}"/>
              </a:ext>
            </a:extLst>
          </p:cNvPr>
          <p:cNvSpPr>
            <a:spLocks noGrp="1"/>
          </p:cNvSpPr>
          <p:nvPr>
            <p:ph type="title" hasCustomPrompt="1"/>
          </p:nvPr>
        </p:nvSpPr>
        <p:spPr>
          <a:xfrm>
            <a:off x="522494" y="303441"/>
            <a:ext cx="11162649" cy="656173"/>
          </a:xfrm>
        </p:spPr>
        <p:txBody>
          <a:bodyPr lIns="36000" rIns="36000" bIns="0"/>
          <a:lstStyle>
            <a:lvl1pPr>
              <a:defRPr lang="en-GB" sz="1800" b="0" dirty="0">
                <a:solidFill>
                  <a:schemeClr val="tx2"/>
                </a:solidFill>
                <a:latin typeface="Trebuchet MS" panose="020B0603020202020204" pitchFamily="34" charset="0"/>
                <a:ea typeface="+mj-ea"/>
                <a:cs typeface="Arial" panose="020B0604020202020204" pitchFamily="34" charset="0"/>
              </a:defRPr>
            </a:lvl1pPr>
          </a:lstStyle>
          <a:p>
            <a:r>
              <a:rPr lang="en-GB">
                <a:solidFill>
                  <a:schemeClr val="accent3">
                    <a:lumMod val="60000"/>
                    <a:lumOff val="40000"/>
                  </a:schemeClr>
                </a:solidFill>
              </a:rPr>
              <a:t>[key word]: </a:t>
            </a:r>
            <a:r>
              <a:rPr lang="en-GB"/>
              <a:t>[key message]</a:t>
            </a:r>
          </a:p>
        </p:txBody>
      </p:sp>
      <p:sp>
        <p:nvSpPr>
          <p:cNvPr id="2" name="Slide Number Placeholder 5">
            <a:extLst>
              <a:ext uri="{FF2B5EF4-FFF2-40B4-BE49-F238E27FC236}">
                <a16:creationId xmlns:a16="http://schemas.microsoft.com/office/drawing/2014/main" id="{1BC7527C-CD6F-825E-9A22-F48017CF0D33}"/>
              </a:ext>
            </a:extLst>
          </p:cNvPr>
          <p:cNvSpPr>
            <a:spLocks noGrp="1"/>
          </p:cNvSpPr>
          <p:nvPr>
            <p:ph type="sldNum" sz="quarter" idx="12"/>
          </p:nvPr>
        </p:nvSpPr>
        <p:spPr>
          <a:xfrm>
            <a:off x="11676031" y="6691946"/>
            <a:ext cx="478367" cy="155496"/>
          </a:xfrm>
          <a:prstGeom prst="rect">
            <a:avLst/>
          </a:prstGeom>
        </p:spPr>
        <p:txBody>
          <a:bodyPr anchor="ctr"/>
          <a:lstStyle>
            <a:lvl1pPr algn="ctr">
              <a:defRPr sz="1000"/>
            </a:lvl1pPr>
          </a:lstStyle>
          <a:p>
            <a:fld id="{5D5369AF-0EB7-4BAF-8B64-14FFB1E0C7EA}" type="slidenum">
              <a:rPr lang="en-GB" smtClean="0"/>
              <a:pPr/>
              <a:t>‹#›</a:t>
            </a:fld>
            <a:endParaRPr lang="en-GB"/>
          </a:p>
        </p:txBody>
      </p:sp>
    </p:spTree>
    <p:extLst>
      <p:ext uri="{BB962C8B-B14F-4D97-AF65-F5344CB8AC3E}">
        <p14:creationId xmlns:p14="http://schemas.microsoft.com/office/powerpoint/2010/main" val="78437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370-F23A-952B-6895-3BA04D15D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086DA1-01BD-CC3C-E133-B0895AF87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0AEF3C-A98C-593A-78A2-A6E69FE06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53DF2-8326-1BAD-0F04-038233641DA1}"/>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6" name="Footer Placeholder 5">
            <a:extLst>
              <a:ext uri="{FF2B5EF4-FFF2-40B4-BE49-F238E27FC236}">
                <a16:creationId xmlns:a16="http://schemas.microsoft.com/office/drawing/2014/main" id="{9799F1F2-172A-BEC4-EDA5-4F0BDE028C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CB9A9C-ED9D-ABF3-FE1E-398331DD75E7}"/>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14742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B1E1-816D-0051-BD1F-A81ADA6C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E95D0A-6386-0B24-5D5C-1771FB580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6D9CC2-24BD-6DAA-4F34-442569FF4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BED3B-3E49-814C-4A91-D132B9E048CD}"/>
              </a:ext>
            </a:extLst>
          </p:cNvPr>
          <p:cNvSpPr>
            <a:spLocks noGrp="1"/>
          </p:cNvSpPr>
          <p:nvPr>
            <p:ph type="dt" sz="half" idx="10"/>
          </p:nvPr>
        </p:nvSpPr>
        <p:spPr/>
        <p:txBody>
          <a:bodyPr/>
          <a:lstStyle/>
          <a:p>
            <a:fld id="{0F166FEF-2067-4A62-90D1-A425137AE734}" type="datetimeFigureOut">
              <a:rPr lang="en-GB" smtClean="0"/>
              <a:t>28/11/2024</a:t>
            </a:fld>
            <a:endParaRPr lang="en-GB"/>
          </a:p>
        </p:txBody>
      </p:sp>
      <p:sp>
        <p:nvSpPr>
          <p:cNvPr id="6" name="Footer Placeholder 5">
            <a:extLst>
              <a:ext uri="{FF2B5EF4-FFF2-40B4-BE49-F238E27FC236}">
                <a16:creationId xmlns:a16="http://schemas.microsoft.com/office/drawing/2014/main" id="{51D126C6-76DD-F4E9-BD5F-606298D9BF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38584-4317-E80D-2D2B-6D5C9AA6C95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3500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2F416E-8729-48C5-3BF4-A92B038C6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EEBB8-B033-B89E-ECD0-1AAFE3F84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7ACE5F-8190-16DF-C2C8-8DD4BE0BB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166FEF-2067-4A62-90D1-A425137AE734}" type="datetimeFigureOut">
              <a:rPr lang="en-GB" smtClean="0"/>
              <a:t>28/11/2024</a:t>
            </a:fld>
            <a:endParaRPr lang="en-GB"/>
          </a:p>
        </p:txBody>
      </p:sp>
      <p:sp>
        <p:nvSpPr>
          <p:cNvPr id="5" name="Footer Placeholder 4">
            <a:extLst>
              <a:ext uri="{FF2B5EF4-FFF2-40B4-BE49-F238E27FC236}">
                <a16:creationId xmlns:a16="http://schemas.microsoft.com/office/drawing/2014/main" id="{A8DD0495-87F6-1FB1-C4A7-0C0F5E53F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2E3D0AE-16BF-4847-0AFE-55A6730C0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B7B465-2084-4077-BEC6-92C15EE9E5E2}" type="slidenum">
              <a:rPr lang="en-GB" smtClean="0"/>
              <a:t>‹#›</a:t>
            </a:fld>
            <a:endParaRPr lang="en-GB"/>
          </a:p>
        </p:txBody>
      </p:sp>
    </p:spTree>
    <p:extLst>
      <p:ext uri="{BB962C8B-B14F-4D97-AF65-F5344CB8AC3E}">
        <p14:creationId xmlns:p14="http://schemas.microsoft.com/office/powerpoint/2010/main" val="283029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619158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226467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20551687"/>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85CD63-141B-F0F9-5A22-ECB5C4BE4E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FCF2FB4-743D-E3E9-F612-A6B4412124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52EF9D-D1FE-8229-85DD-CD590AE6C5F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BCCC95-9676-4D19-BDBF-4A2649EB5118}" type="datetimeFigureOut">
              <a:rPr lang="en-GB" smtClean="0"/>
              <a:t>28/11/2024</a:t>
            </a:fld>
            <a:endParaRPr lang="en-GB"/>
          </a:p>
        </p:txBody>
      </p:sp>
      <p:sp>
        <p:nvSpPr>
          <p:cNvPr id="5" name="Footer Placeholder 4">
            <a:extLst>
              <a:ext uri="{FF2B5EF4-FFF2-40B4-BE49-F238E27FC236}">
                <a16:creationId xmlns:a16="http://schemas.microsoft.com/office/drawing/2014/main" id="{13DE2D39-8DAB-773E-FBBB-EBDCAFAC5EA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6EF4F6-7C9C-1B81-45BF-49AAAA7C07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A0BFA0-EBB9-48A7-898C-61A74DF9F89A}" type="slidenum">
              <a:rPr lang="en-GB" smtClean="0"/>
              <a:t>‹#›</a:t>
            </a:fld>
            <a:endParaRPr lang="en-GB"/>
          </a:p>
        </p:txBody>
      </p:sp>
    </p:spTree>
    <p:extLst>
      <p:ext uri="{BB962C8B-B14F-4D97-AF65-F5344CB8AC3E}">
        <p14:creationId xmlns:p14="http://schemas.microsoft.com/office/powerpoint/2010/main" val="623051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1C26AD-8090-F34D-C75F-8B300DF22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ECCFA63-B856-CDDF-ECB3-5E95F6399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4E8758-A71C-AEBC-89E3-E30DC9AD8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FB941A-972E-412B-BBCC-A2510121E329}" type="datetimeFigureOut">
              <a:rPr lang="en-GB" smtClean="0"/>
              <a:t>28/11/2024</a:t>
            </a:fld>
            <a:endParaRPr lang="en-GB"/>
          </a:p>
        </p:txBody>
      </p:sp>
      <p:sp>
        <p:nvSpPr>
          <p:cNvPr id="5" name="Footer Placeholder 4">
            <a:extLst>
              <a:ext uri="{FF2B5EF4-FFF2-40B4-BE49-F238E27FC236}">
                <a16:creationId xmlns:a16="http://schemas.microsoft.com/office/drawing/2014/main" id="{CE3F6A71-EB01-EDC7-B889-91BEF347B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D6BFF2B-E705-F9F5-C16A-2856E7BAB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B3C36-DBCB-430F-8F2E-06D71BDC4027}" type="slidenum">
              <a:rPr lang="en-GB" smtClean="0"/>
              <a:t>‹#›</a:t>
            </a:fld>
            <a:endParaRPr lang="en-GB"/>
          </a:p>
        </p:txBody>
      </p:sp>
    </p:spTree>
    <p:extLst>
      <p:ext uri="{BB962C8B-B14F-4D97-AF65-F5344CB8AC3E}">
        <p14:creationId xmlns:p14="http://schemas.microsoft.com/office/powerpoint/2010/main" val="58405876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hyperlink" Target="http://www.legislation.gov.uk/ukpga/1996/56/section/43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ideo" Target="https://www.youtube.com/embed/yR_-7e04r5M?feature=oembed" TargetMode="External"/><Relationship Id="rId5" Type="http://schemas.openxmlformats.org/officeDocument/2006/relationships/image" Target="../media/image10.jpeg"/><Relationship Id="rId4" Type="http://schemas.openxmlformats.org/officeDocument/2006/relationships/hyperlink" Target="https://youtu.be/yR_-7e04r5M?si=ztli78F9lhqv3qYB"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video" Target="https://www.youtube.com/embed/H0z1lgeSacU?feature=oembed" TargetMode="External"/><Relationship Id="rId5" Type="http://schemas.openxmlformats.org/officeDocument/2006/relationships/image" Target="../media/image11.jpeg"/><Relationship Id="rId4" Type="http://schemas.openxmlformats.org/officeDocument/2006/relationships/hyperlink" Target="https://youtu.be/H0z1lgeSacU?si=mhYGXZNRhHcuYuF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hyperlink" Target="https://forms.office.com/pages/responsepage.aspx?id=fhcZFOBXD0-v8P1htUnRDkbr4F2N0NFMt371agxa2FVUQzNKN0tUQUFTUk9WMlg4TkE3MzlBUE9SQi4u&amp;route=shorturl"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18.xml"/><Relationship Id="rId16"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emf"/><Relationship Id="rId7" Type="http://schemas.openxmlformats.org/officeDocument/2006/relationships/hyperlink" Target="mailto:attendancedatacollection@norfolk.gov.uk"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gov.uk/government/publications/monitor-your-school-attendance-user-guide/monitor-your-school-attendance-user-guide" TargetMode="External"/><Relationship Id="rId5" Type="http://schemas.openxmlformats.org/officeDocument/2006/relationships/hyperlink" Target="https://www.gov.uk/guidance/share-your-daily-school-attendance-data" TargetMode="External"/><Relationship Id="rId10" Type="http://schemas.openxmlformats.org/officeDocument/2006/relationships/image" Target="../media/image31.jpeg"/><Relationship Id="rId4" Type="http://schemas.openxmlformats.org/officeDocument/2006/relationships/hyperlink" Target="https://www.legislation.gov.uk/uksi/2024/209/contents/made" TargetMode="Externa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4.xml"/><Relationship Id="rId5" Type="http://schemas.openxmlformats.org/officeDocument/2006/relationships/image" Target="../media/image40.pn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4.xml"/><Relationship Id="rId5" Type="http://schemas.openxmlformats.org/officeDocument/2006/relationships/image" Target="../media/image43.png"/><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4.xml"/><Relationship Id="rId5" Type="http://schemas.openxmlformats.org/officeDocument/2006/relationships/image" Target="../media/image46.png"/><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https://outlook.office365.com/owa/calendar/TESTTSMBOOKINGS@NorfolkCounty.onmicrosoft.com/booking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schools.norfolk.gov.uk/article/29612/Attendance-news-and-events" TargetMode="External"/><Relationship Id="rId3" Type="http://schemas.openxmlformats.org/officeDocument/2006/relationships/image" Target="../media/image51.emf"/><Relationship Id="rId7"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4.emf"/><Relationship Id="rId11" Type="http://schemas.openxmlformats.org/officeDocument/2006/relationships/hyperlink" Target="https://www.schools.norfolk.gov.uk/article/29612/Attendance-news-and-events#h2" TargetMode="External"/><Relationship Id="rId5" Type="http://schemas.openxmlformats.org/officeDocument/2006/relationships/image" Target="../media/image53.png"/><Relationship Id="rId10" Type="http://schemas.openxmlformats.org/officeDocument/2006/relationships/hyperlink" Target="https://www.schools.norfolk.gov.uk/news" TargetMode="External"/><Relationship Id="rId4" Type="http://schemas.openxmlformats.org/officeDocument/2006/relationships/image" Target="../media/image52.emf"/><Relationship Id="rId9" Type="http://schemas.openxmlformats.org/officeDocument/2006/relationships/hyperlink" Target="https://csapps.norfolk.gov.uk/ecourier3/"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52.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1.emf"/><Relationship Id="rId5" Type="http://schemas.openxmlformats.org/officeDocument/2006/relationships/image" Target="../media/image54.emf"/><Relationship Id="rId10" Type="http://schemas.openxmlformats.org/officeDocument/2006/relationships/hyperlink" Target="https://www.picpedia.org/chalkboard/q/questions.html" TargetMode="External"/><Relationship Id="rId4" Type="http://schemas.openxmlformats.org/officeDocument/2006/relationships/image" Target="../media/image53.pn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hyperlink" Target="https://www.gov.uk/government/publications/working-together-to-improve-school-attendan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hyperlink" Target="https://www.schools.norfolk.gov.uk/deletion-return" TargetMode="External"/><Relationship Id="rId4" Type="http://schemas.openxmlformats.org/officeDocument/2006/relationships/hyperlink" Target="https://www.schools.norfolk.gov.uk/media/13560/New-Pupil-Return/excel/1nNew_Pupil_Return_1p7t39hpqo4r6.xlsx?m=172321628898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F29C2B6-3A4D-495B-8716-22568598ED65}"/>
              </a:ext>
            </a:extLst>
          </p:cNvPr>
          <p:cNvPicPr>
            <a:picLocks noGrp="1" noChangeAspect="1"/>
          </p:cNvPicPr>
          <p:nvPr>
            <p:ph type="pic" sz="quarter" idx="10"/>
          </p:nvPr>
        </p:nvPicPr>
        <p:blipFill>
          <a:blip r:embed="rId3"/>
          <a:srcRect/>
          <a:stretch/>
        </p:blipFill>
        <p:spPr>
          <a:xfrm>
            <a:off x="0" y="0"/>
            <a:ext cx="12173167" cy="51179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8" name="Oval 17">
            <a:extLst>
              <a:ext uri="{FF2B5EF4-FFF2-40B4-BE49-F238E27FC236}">
                <a16:creationId xmlns:a16="http://schemas.microsoft.com/office/drawing/2014/main" id="{2B495899-D08A-47C8-BC81-403D271953F8}"/>
              </a:ext>
            </a:extLst>
          </p:cNvPr>
          <p:cNvSpPr/>
          <p:nvPr/>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9" name="Oval 18">
            <a:extLst>
              <a:ext uri="{FF2B5EF4-FFF2-40B4-BE49-F238E27FC236}">
                <a16:creationId xmlns:a16="http://schemas.microsoft.com/office/drawing/2014/main" id="{388661E0-B54D-44EB-95C3-BB1439DB4A94}"/>
              </a:ext>
            </a:extLst>
          </p:cNvPr>
          <p:cNvSpPr/>
          <p:nvPr/>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20" name="Picture 19">
            <a:extLst>
              <a:ext uri="{FF2B5EF4-FFF2-40B4-BE49-F238E27FC236}">
                <a16:creationId xmlns:a16="http://schemas.microsoft.com/office/drawing/2014/main" id="{4AC96B68-FE79-496A-B3E1-4C83A8358BDB}"/>
              </a:ext>
            </a:extLst>
          </p:cNvPr>
          <p:cNvPicPr>
            <a:picLocks noChangeAspect="1"/>
          </p:cNvPicPr>
          <p:nvPr/>
        </p:nvPicPr>
        <p:blipFill>
          <a:blip r:embed="rId4"/>
          <a:stretch>
            <a:fillRect/>
          </a:stretch>
        </p:blipFill>
        <p:spPr>
          <a:xfrm>
            <a:off x="324909" y="5906224"/>
            <a:ext cx="1784742" cy="555130"/>
          </a:xfrm>
          <a:prstGeom prst="rect">
            <a:avLst/>
          </a:prstGeom>
        </p:spPr>
      </p:pic>
      <p:sp>
        <p:nvSpPr>
          <p:cNvPr id="16" name="TextBox 15">
            <a:extLst>
              <a:ext uri="{FF2B5EF4-FFF2-40B4-BE49-F238E27FC236}">
                <a16:creationId xmlns:a16="http://schemas.microsoft.com/office/drawing/2014/main" id="{0269D058-47D1-46E3-ABA4-923651BFC397}"/>
              </a:ext>
            </a:extLst>
          </p:cNvPr>
          <p:cNvSpPr txBox="1"/>
          <p:nvPr/>
        </p:nvSpPr>
        <p:spPr>
          <a:xfrm>
            <a:off x="532263" y="545910"/>
            <a:ext cx="6469172" cy="2771031"/>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Welcome, the </a:t>
            </a:r>
            <a:r>
              <a:rPr lang="en-US" sz="6000" b="1" dirty="0">
                <a:solidFill>
                  <a:schemeClr val="bg1"/>
                </a:solidFill>
                <a:latin typeface="Calibri Light" panose="020F0302020204030204"/>
              </a:rPr>
              <a:t>webinar </a:t>
            </a: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will start shortly.</a:t>
            </a:r>
            <a:r>
              <a:rPr lang="en-US" sz="6000" b="1" dirty="0">
                <a:solidFill>
                  <a:schemeClr val="bg1"/>
                </a:solidFill>
                <a:latin typeface="Calibri Light" panose="020F0302020204030204"/>
              </a:rPr>
              <a:t> </a:t>
            </a:r>
            <a:endParaRPr lang="en-US" dirty="0">
              <a:solidFill>
                <a:schemeClr val="bg1"/>
              </a:solidFill>
              <a:ea typeface="+mn-ea"/>
              <a:cs typeface="+mn-cs"/>
            </a:endParaRPr>
          </a:p>
        </p:txBody>
      </p:sp>
      <p:sp>
        <p:nvSpPr>
          <p:cNvPr id="6" name="TextBox 5">
            <a:extLst>
              <a:ext uri="{FF2B5EF4-FFF2-40B4-BE49-F238E27FC236}">
                <a16:creationId xmlns:a16="http://schemas.microsoft.com/office/drawing/2014/main" id="{4EB5E4F0-EF23-4660-B529-72B0A78A02EF}"/>
              </a:ext>
            </a:extLst>
          </p:cNvPr>
          <p:cNvSpPr txBox="1"/>
          <p:nvPr/>
        </p:nvSpPr>
        <p:spPr>
          <a:xfrm>
            <a:off x="3182471" y="5367615"/>
            <a:ext cx="88571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Calibri" panose="020F0502020204030204"/>
              </a:rPr>
              <a:t>Attendance Spotlight Webinar </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Delivered by the Attendance Team</a:t>
            </a:r>
          </a:p>
        </p:txBody>
      </p:sp>
    </p:spTree>
    <p:extLst>
      <p:ext uri="{BB962C8B-B14F-4D97-AF65-F5344CB8AC3E}">
        <p14:creationId xmlns:p14="http://schemas.microsoft.com/office/powerpoint/2010/main" val="338587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10395882" y="4891495"/>
            <a:ext cx="4204156" cy="3171042"/>
          </a:xfrm>
          <a:prstGeom prst="rect">
            <a:avLst/>
          </a:prstGeom>
        </p:spPr>
      </p:pic>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54106" y="-626481"/>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123950" y="1515204"/>
            <a:ext cx="101346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412032" y="1280892"/>
            <a:ext cx="8778431"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highlight>
                <a:srgbClr val="FFFFFF"/>
              </a:highlight>
              <a:uLnTx/>
              <a:uFillTx/>
              <a:latin typeface="Helvetica" panose="020B0604020202020204" pitchFamily="34" charset="0"/>
              <a:ea typeface="+mn-ea"/>
              <a:cs typeface="Helvetica" panose="020B0604020202020204" pitchFamily="34" charset="0"/>
            </a:endParaRPr>
          </a:p>
        </p:txBody>
      </p:sp>
      <p:sp>
        <p:nvSpPr>
          <p:cNvPr id="5" name="Title 4">
            <a:extLst>
              <a:ext uri="{FF2B5EF4-FFF2-40B4-BE49-F238E27FC236}">
                <a16:creationId xmlns:a16="http://schemas.microsoft.com/office/drawing/2014/main" id="{D333A2BB-9ADC-D844-7D7D-52105ED90F65}"/>
              </a:ext>
            </a:extLst>
          </p:cNvPr>
          <p:cNvSpPr>
            <a:spLocks noGrp="1"/>
          </p:cNvSpPr>
          <p:nvPr>
            <p:ph type="ctrTitle"/>
          </p:nvPr>
        </p:nvSpPr>
        <p:spPr>
          <a:xfrm>
            <a:off x="1523999" y="558310"/>
            <a:ext cx="9230263" cy="1122692"/>
          </a:xfrm>
        </p:spPr>
        <p:txBody>
          <a:bodyPr>
            <a:normAutofit/>
          </a:bodyPr>
          <a:lstStyle/>
          <a:p>
            <a:r>
              <a:rPr lang="en-US" sz="3600" b="1" dirty="0">
                <a:solidFill>
                  <a:srgbClr val="002060"/>
                </a:solidFill>
                <a:latin typeface="Helvetica" panose="020B0604020202020204" pitchFamily="34" charset="0"/>
                <a:cs typeface="Helvetica" panose="020B0604020202020204" pitchFamily="34" charset="0"/>
              </a:rPr>
              <a:t>School Attendance Order (SAO)</a:t>
            </a:r>
          </a:p>
        </p:txBody>
      </p:sp>
      <p:sp>
        <p:nvSpPr>
          <p:cNvPr id="2" name="TextBox 1">
            <a:extLst>
              <a:ext uri="{FF2B5EF4-FFF2-40B4-BE49-F238E27FC236}">
                <a16:creationId xmlns:a16="http://schemas.microsoft.com/office/drawing/2014/main" id="{11682985-4308-59FE-391E-04D3329F8D7D}"/>
              </a:ext>
            </a:extLst>
          </p:cNvPr>
          <p:cNvSpPr txBox="1"/>
          <p:nvPr/>
        </p:nvSpPr>
        <p:spPr>
          <a:xfrm rot="10800000" flipV="1">
            <a:off x="1412032" y="1536174"/>
            <a:ext cx="9144536" cy="378565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E2A5A"/>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If a local authority is not satisfied that the parents are providing a suitable education to a child of compulsory school age and it is appropriate for the child to attend school, they can apply for a School Attendance Order under </a:t>
            </a:r>
            <a:r>
              <a:rPr kumimoji="0" lang="en-GB" sz="2400" b="1"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Section 437(3) Education Act 1996</a:t>
            </a:r>
            <a:r>
              <a:rPr kumimoji="0" lang="en-GB" sz="24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The order will require the child's parents to register the child at a named school. Failure to comply with a School Attendance Order amounts to an offence which the parent can be prosecuted for</a:t>
            </a:r>
          </a:p>
        </p:txBody>
      </p:sp>
    </p:spTree>
    <p:extLst>
      <p:ext uri="{BB962C8B-B14F-4D97-AF65-F5344CB8AC3E}">
        <p14:creationId xmlns:p14="http://schemas.microsoft.com/office/powerpoint/2010/main" val="3643239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10395882" y="4891495"/>
            <a:ext cx="4204156" cy="3171042"/>
          </a:xfrm>
          <a:prstGeom prst="rect">
            <a:avLst/>
          </a:prstGeom>
        </p:spPr>
      </p:pic>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54106" y="-626481"/>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470889" y="1681002"/>
            <a:ext cx="9754429" cy="3990561"/>
          </a:xfrm>
        </p:spPr>
        <p:txBody>
          <a:bodyPr>
            <a:noAutofit/>
          </a:bodyPr>
          <a:lstStyle/>
          <a:p>
            <a:pPr algn="l">
              <a:buClr>
                <a:srgbClr val="002060"/>
              </a:buClr>
            </a:pPr>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pPr algn="l">
              <a:buClr>
                <a:srgbClr val="002060"/>
              </a:buClr>
            </a:pPr>
            <a:r>
              <a:rPr lang="en-GB" sz="2000" dirty="0">
                <a:solidFill>
                  <a:srgbClr val="002060"/>
                </a:solidFill>
                <a:latin typeface="Helvetica" panose="020B0604020202020204" pitchFamily="34" charset="0"/>
                <a:cs typeface="Helvetica" panose="020B0604020202020204" pitchFamily="34" charset="0"/>
              </a:rPr>
              <a:t>There will be three different scenarios when a SAO may need to be considered.</a:t>
            </a:r>
          </a:p>
          <a:p>
            <a:pPr marL="342900" indent="-342900" algn="l">
              <a:buClr>
                <a:srgbClr val="002060"/>
              </a:buClr>
              <a:buFont typeface="Wingdings" panose="05000000000000000000" pitchFamily="2" charset="2"/>
              <a:buChar char="Ø"/>
            </a:pPr>
            <a:endParaRPr lang="en-GB" sz="2000" dirty="0">
              <a:solidFill>
                <a:srgbClr val="002060"/>
              </a:solidFill>
              <a:latin typeface="Helvetica" panose="020B0604020202020204" pitchFamily="34" charset="0"/>
              <a:cs typeface="Helvetica" panose="020B0604020202020204" pitchFamily="34" charset="0"/>
            </a:endParaRPr>
          </a:p>
          <a:p>
            <a:pPr marL="342900" indent="-342900" algn="l">
              <a:buClr>
                <a:srgbClr val="002060"/>
              </a:buClr>
              <a:buFont typeface="Wingdings" panose="05000000000000000000" pitchFamily="2" charset="2"/>
              <a:buChar char="Ø"/>
            </a:pPr>
            <a:r>
              <a:rPr lang="en-GB" sz="2000" dirty="0">
                <a:solidFill>
                  <a:srgbClr val="002060"/>
                </a:solidFill>
                <a:latin typeface="Helvetica" panose="020B0604020202020204" pitchFamily="34" charset="0"/>
                <a:cs typeface="Helvetica" panose="020B0604020202020204" pitchFamily="34" charset="0"/>
              </a:rPr>
              <a:t>Parent(s) submitted an application for school place but refuses to accept the place offered by Admissions team/Fair Access team</a:t>
            </a:r>
          </a:p>
          <a:p>
            <a:pPr marL="342900" indent="-342900" algn="l">
              <a:buClr>
                <a:srgbClr val="002060"/>
              </a:buClr>
              <a:buFont typeface="Wingdings" panose="05000000000000000000" pitchFamily="2" charset="2"/>
              <a:buChar char="Ø"/>
            </a:pPr>
            <a:endParaRPr lang="en-GB" sz="2000" dirty="0">
              <a:solidFill>
                <a:srgbClr val="002060"/>
              </a:solidFill>
              <a:latin typeface="Helvetica" panose="020B0604020202020204" pitchFamily="34" charset="0"/>
              <a:cs typeface="Helvetica" panose="020B0604020202020204" pitchFamily="34" charset="0"/>
            </a:endParaRPr>
          </a:p>
          <a:p>
            <a:pPr marL="342900" indent="-342900" algn="l">
              <a:buClr>
                <a:srgbClr val="002060"/>
              </a:buClr>
              <a:buFont typeface="Wingdings" panose="05000000000000000000" pitchFamily="2" charset="2"/>
              <a:buChar char="Ø"/>
            </a:pPr>
            <a:r>
              <a:rPr lang="en-GB" sz="2000" dirty="0">
                <a:solidFill>
                  <a:srgbClr val="002060"/>
                </a:solidFill>
                <a:latin typeface="Helvetica" panose="020B0604020202020204" pitchFamily="34" charset="0"/>
                <a:cs typeface="Helvetica" panose="020B0604020202020204" pitchFamily="34" charset="0"/>
              </a:rPr>
              <a:t>Parent does not agree with school named in an EHCP</a:t>
            </a:r>
          </a:p>
          <a:p>
            <a:pPr algn="l">
              <a:buClr>
                <a:srgbClr val="002060"/>
              </a:buClr>
            </a:pPr>
            <a:endParaRPr lang="en-GB" sz="2000" dirty="0">
              <a:solidFill>
                <a:srgbClr val="002060"/>
              </a:solidFill>
              <a:latin typeface="Helvetica" panose="020B0604020202020204" pitchFamily="34" charset="0"/>
              <a:cs typeface="Helvetica" panose="020B0604020202020204" pitchFamily="34" charset="0"/>
            </a:endParaRPr>
          </a:p>
          <a:p>
            <a:pPr marL="342900" indent="-342900" algn="l">
              <a:buClr>
                <a:srgbClr val="002060"/>
              </a:buClr>
              <a:buFont typeface="Wingdings" panose="05000000000000000000" pitchFamily="2" charset="2"/>
              <a:buChar char="Ø"/>
            </a:pPr>
            <a:r>
              <a:rPr lang="en-GB" sz="2000" i="0" dirty="0">
                <a:solidFill>
                  <a:srgbClr val="002060"/>
                </a:solidFill>
                <a:effectLst/>
                <a:latin typeface="Helvetica" panose="020B0604020202020204" pitchFamily="34" charset="0"/>
                <a:cs typeface="Helvetica" panose="020B0604020202020204" pitchFamily="34" charset="0"/>
              </a:rPr>
              <a:t>If it appears to a local authority that a child of compulsory school age in their area is not receiving suitable education, either by regular attendance at school or otherwise, they shall serve a notice in writing on the parent requiring him to satisfy them within the period specified in the notice that the child is receiving such education.</a:t>
            </a: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412032" y="1280892"/>
            <a:ext cx="8778431"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highlight>
                <a:srgbClr val="FFFFFF"/>
              </a:highlight>
              <a:uLnTx/>
              <a:uFillTx/>
              <a:latin typeface="Helvetica" panose="020B0604020202020204" pitchFamily="34" charset="0"/>
              <a:ea typeface="+mn-ea"/>
              <a:cs typeface="Helvetica" panose="020B0604020202020204" pitchFamily="34" charset="0"/>
            </a:endParaRPr>
          </a:p>
        </p:txBody>
      </p:sp>
      <p:sp>
        <p:nvSpPr>
          <p:cNvPr id="5" name="Title 4">
            <a:extLst>
              <a:ext uri="{FF2B5EF4-FFF2-40B4-BE49-F238E27FC236}">
                <a16:creationId xmlns:a16="http://schemas.microsoft.com/office/drawing/2014/main" id="{D333A2BB-9ADC-D844-7D7D-52105ED90F65}"/>
              </a:ext>
            </a:extLst>
          </p:cNvPr>
          <p:cNvSpPr>
            <a:spLocks noGrp="1"/>
          </p:cNvSpPr>
          <p:nvPr>
            <p:ph type="ctrTitle"/>
          </p:nvPr>
        </p:nvSpPr>
        <p:spPr>
          <a:xfrm>
            <a:off x="1523999" y="558310"/>
            <a:ext cx="9230263" cy="1122692"/>
          </a:xfrm>
        </p:spPr>
        <p:txBody>
          <a:bodyPr>
            <a:normAutofit/>
          </a:bodyPr>
          <a:lstStyle/>
          <a:p>
            <a:r>
              <a:rPr lang="en-US" sz="3600" b="1" dirty="0">
                <a:solidFill>
                  <a:srgbClr val="002060"/>
                </a:solidFill>
                <a:latin typeface="Helvetica" panose="020B0604020202020204" pitchFamily="34" charset="0"/>
                <a:cs typeface="Helvetica" panose="020B0604020202020204" pitchFamily="34" charset="0"/>
              </a:rPr>
              <a:t>When would a School Attendance Order be considered? </a:t>
            </a:r>
          </a:p>
        </p:txBody>
      </p:sp>
    </p:spTree>
    <p:extLst>
      <p:ext uri="{BB962C8B-B14F-4D97-AF65-F5344CB8AC3E}">
        <p14:creationId xmlns:p14="http://schemas.microsoft.com/office/powerpoint/2010/main" val="196510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10395882" y="4891495"/>
            <a:ext cx="4204156" cy="3171042"/>
          </a:xfrm>
          <a:prstGeom prst="rect">
            <a:avLst/>
          </a:prstGeom>
        </p:spPr>
      </p:pic>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54106" y="-626481"/>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123950" y="1515204"/>
            <a:ext cx="101346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412032" y="1280892"/>
            <a:ext cx="8778431"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highlight>
                <a:srgbClr val="FFFFFF"/>
              </a:highlight>
              <a:uLnTx/>
              <a:uFillTx/>
              <a:latin typeface="Helvetica" panose="020B0604020202020204" pitchFamily="34" charset="0"/>
              <a:ea typeface="+mn-ea"/>
              <a:cs typeface="Helvetica" panose="020B0604020202020204" pitchFamily="34" charset="0"/>
            </a:endParaRPr>
          </a:p>
        </p:txBody>
      </p:sp>
      <p:sp>
        <p:nvSpPr>
          <p:cNvPr id="5" name="Title 4">
            <a:extLst>
              <a:ext uri="{FF2B5EF4-FFF2-40B4-BE49-F238E27FC236}">
                <a16:creationId xmlns:a16="http://schemas.microsoft.com/office/drawing/2014/main" id="{D333A2BB-9ADC-D844-7D7D-52105ED90F65}"/>
              </a:ext>
            </a:extLst>
          </p:cNvPr>
          <p:cNvSpPr>
            <a:spLocks noGrp="1"/>
          </p:cNvSpPr>
          <p:nvPr>
            <p:ph type="ctrTitle"/>
          </p:nvPr>
        </p:nvSpPr>
        <p:spPr>
          <a:xfrm>
            <a:off x="1549705" y="392512"/>
            <a:ext cx="9230263" cy="1122692"/>
          </a:xfrm>
        </p:spPr>
        <p:txBody>
          <a:bodyPr>
            <a:normAutofit/>
          </a:bodyPr>
          <a:lstStyle/>
          <a:p>
            <a:r>
              <a:rPr lang="en-US" sz="3200" b="1" dirty="0">
                <a:solidFill>
                  <a:srgbClr val="002060"/>
                </a:solidFill>
                <a:latin typeface="Helvetica" panose="020B0604020202020204" pitchFamily="34" charset="0"/>
                <a:cs typeface="Helvetica" panose="020B0604020202020204" pitchFamily="34" charset="0"/>
              </a:rPr>
              <a:t>Identifying a school to be named in a School Attendance Order</a:t>
            </a:r>
          </a:p>
        </p:txBody>
      </p:sp>
      <p:sp>
        <p:nvSpPr>
          <p:cNvPr id="2" name="TextBox 1">
            <a:extLst>
              <a:ext uri="{FF2B5EF4-FFF2-40B4-BE49-F238E27FC236}">
                <a16:creationId xmlns:a16="http://schemas.microsoft.com/office/drawing/2014/main" id="{11682985-4308-59FE-391E-04D3329F8D7D}"/>
              </a:ext>
            </a:extLst>
          </p:cNvPr>
          <p:cNvSpPr txBox="1"/>
          <p:nvPr/>
        </p:nvSpPr>
        <p:spPr>
          <a:xfrm rot="10800000" flipV="1">
            <a:off x="1497759" y="872055"/>
            <a:ext cx="9144536" cy="58169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In Norfolk, the Admissions Team Manager is responsible for ensuring that the naming of the school is compliant with legislation and statutory guidance i.e., it must be the school named in any Education, Health Care Plan the child holds, otherwise, the catchment, or nearest local school will be named. </a:t>
            </a: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Particularly relevant for any previously permanently excluded children, the Local Authority, will look to name UET Pathfinder Academy. </a:t>
            </a: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If there are known exceptional circumstances why naming the catchment school, or nearest school, would not be in the child’s best interest the next nearest school will be named by the Admissions Team. </a:t>
            </a: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In cases where a place was offered via Admissions/Fair Access team or named in EHCP, the school allocated/named will be the school to be named in the SAO. </a:t>
            </a:r>
          </a:p>
        </p:txBody>
      </p:sp>
    </p:spTree>
    <p:extLst>
      <p:ext uri="{BB962C8B-B14F-4D97-AF65-F5344CB8AC3E}">
        <p14:creationId xmlns:p14="http://schemas.microsoft.com/office/powerpoint/2010/main" val="95766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10395882" y="4891495"/>
            <a:ext cx="4204156" cy="3171042"/>
          </a:xfrm>
          <a:prstGeom prst="rect">
            <a:avLst/>
          </a:prstGeom>
        </p:spPr>
      </p:pic>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54106" y="-626481"/>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123950" y="1431236"/>
            <a:ext cx="10134600" cy="3911560"/>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412032" y="1280892"/>
            <a:ext cx="8778431"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highlight>
                <a:srgbClr val="FFFFFF"/>
              </a:highlight>
              <a:uLnTx/>
              <a:uFillTx/>
              <a:latin typeface="Helvetica" panose="020B0604020202020204" pitchFamily="34" charset="0"/>
              <a:ea typeface="+mn-ea"/>
              <a:cs typeface="Helvetica" panose="020B0604020202020204" pitchFamily="34" charset="0"/>
            </a:endParaRPr>
          </a:p>
        </p:txBody>
      </p:sp>
      <p:sp>
        <p:nvSpPr>
          <p:cNvPr id="5" name="Title 4">
            <a:extLst>
              <a:ext uri="{FF2B5EF4-FFF2-40B4-BE49-F238E27FC236}">
                <a16:creationId xmlns:a16="http://schemas.microsoft.com/office/drawing/2014/main" id="{D333A2BB-9ADC-D844-7D7D-52105ED90F65}"/>
              </a:ext>
            </a:extLst>
          </p:cNvPr>
          <p:cNvSpPr>
            <a:spLocks noGrp="1"/>
          </p:cNvSpPr>
          <p:nvPr>
            <p:ph type="ctrTitle"/>
          </p:nvPr>
        </p:nvSpPr>
        <p:spPr>
          <a:xfrm>
            <a:off x="1576118" y="212243"/>
            <a:ext cx="9230263" cy="662318"/>
          </a:xfrm>
        </p:spPr>
        <p:txBody>
          <a:bodyPr>
            <a:normAutofit/>
          </a:bodyPr>
          <a:lstStyle/>
          <a:p>
            <a:r>
              <a:rPr lang="en-US" sz="3200" b="1" dirty="0">
                <a:solidFill>
                  <a:srgbClr val="002060"/>
                </a:solidFill>
                <a:latin typeface="Helvetica" panose="020B0604020202020204" pitchFamily="34" charset="0"/>
                <a:cs typeface="Helvetica" panose="020B0604020202020204" pitchFamily="34" charset="0"/>
              </a:rPr>
              <a:t>SAO Formal Consultation</a:t>
            </a:r>
          </a:p>
        </p:txBody>
      </p:sp>
      <p:sp>
        <p:nvSpPr>
          <p:cNvPr id="8" name="TextBox 7">
            <a:extLst>
              <a:ext uri="{FF2B5EF4-FFF2-40B4-BE49-F238E27FC236}">
                <a16:creationId xmlns:a16="http://schemas.microsoft.com/office/drawing/2014/main" id="{13A093A9-4DFA-AFBF-667C-9491289F6BF9}"/>
              </a:ext>
            </a:extLst>
          </p:cNvPr>
          <p:cNvSpPr txBox="1"/>
          <p:nvPr/>
        </p:nvSpPr>
        <p:spPr>
          <a:xfrm rot="10800000" flipV="1">
            <a:off x="933449" y="62585"/>
            <a:ext cx="10613181" cy="658641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18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18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18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Once a school has been identified by the LA, the allocated Attendance and Entitlement Officer (AEO) must hold a formal consultation with the Head Teacher and Chair of Governors/Member of the Trust as this is a statutory requirement. </a:t>
            </a: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It is essential to ensure that those present have responsibility for the school’s admission arrangements. </a:t>
            </a: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At the formal consultation the AEO will advise the school of the information and history known for the child and the School Attendance Order process.  </a:t>
            </a: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If the School representatives do not agree for the school to be named for the child, the AEO will inform the Senior Children Missing Education Officer. The school will be asked to provide in writing within 7 days their reasoning for not being named and why this would not be in the child’s best interest. </a:t>
            </a: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A panel will be convened with attendance by the Attendance and Entitlement Manager, Senior Children Missing Education Officer, Admissions Manager, and the Fair Access Manager. The panel will consider the case and the school’s rationale for not being named in the Order. </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If the panel agree with the school’s rationale, then an alternative school will be identified for the AEO to consult with. </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endPar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1600" i="0" u="none" strike="noStrike" kern="1200" cap="none" spc="0" normalizeH="0" baseline="0" noProof="0" dirty="0">
                <a:ln>
                  <a:noFill/>
                </a:ln>
                <a:solidFill>
                  <a:srgbClr val="002060"/>
                </a:solidFill>
                <a:effectLst/>
                <a:uLnTx/>
                <a:uFillTx/>
                <a:latin typeface="Helvetica" panose="020B0604020202020204" pitchFamily="34" charset="0"/>
                <a:cs typeface="Helvetica" panose="020B0604020202020204" pitchFamily="34" charset="0"/>
              </a:rPr>
              <a:t>If the panel do not agree with the school’s rationale the school will be invited to share their reasons for refusal at the next Fair Access Panel. A decision will be made by panel members regarding the most appropriate school to be named in the SAO. </a:t>
            </a:r>
          </a:p>
        </p:txBody>
      </p:sp>
    </p:spTree>
    <p:extLst>
      <p:ext uri="{BB962C8B-B14F-4D97-AF65-F5344CB8AC3E}">
        <p14:creationId xmlns:p14="http://schemas.microsoft.com/office/powerpoint/2010/main" val="1244701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8BB3B0-131F-03C7-4A85-BFCBB5755522}"/>
              </a:ext>
            </a:extLst>
          </p:cNvPr>
          <p:cNvSpPr>
            <a:spLocks noGrp="1"/>
          </p:cNvSpPr>
          <p:nvPr>
            <p:ph type="title"/>
          </p:nvPr>
        </p:nvSpPr>
        <p:spPr>
          <a:xfrm>
            <a:off x="839787" y="457200"/>
            <a:ext cx="3932240" cy="1600200"/>
          </a:xfrm>
        </p:spPr>
        <p:txBody>
          <a:bodyPr>
            <a:normAutofit/>
          </a:bodyPr>
          <a:lstStyle/>
          <a:p>
            <a:r>
              <a:rPr lang="en-US" dirty="0">
                <a:solidFill>
                  <a:srgbClr val="002060"/>
                </a:solidFill>
                <a:latin typeface="+mn-lt"/>
              </a:rPr>
              <a:t>School admission register: deletion from the school roll</a:t>
            </a:r>
          </a:p>
        </p:txBody>
      </p:sp>
      <p:sp>
        <p:nvSpPr>
          <p:cNvPr id="10" name="Text Placeholder 3">
            <a:extLst>
              <a:ext uri="{FF2B5EF4-FFF2-40B4-BE49-F238E27FC236}">
                <a16:creationId xmlns:a16="http://schemas.microsoft.com/office/drawing/2014/main" id="{3C269675-3328-4180-FE47-946E2E836BAA}"/>
              </a:ext>
            </a:extLst>
          </p:cNvPr>
          <p:cNvSpPr>
            <a:spLocks noGrp="1"/>
          </p:cNvSpPr>
          <p:nvPr>
            <p:ph type="body" sz="quarter" idx="1"/>
          </p:nvPr>
        </p:nvSpPr>
        <p:spPr>
          <a:xfrm>
            <a:off x="6496562" y="5194707"/>
            <a:ext cx="3932240" cy="624326"/>
          </a:xfrm>
        </p:spPr>
        <p:txBody>
          <a:bodyPr/>
          <a:lstStyle/>
          <a:p>
            <a:r>
              <a:rPr lang="en-GB" dirty="0">
                <a:hlinkClick r:id="rId4"/>
              </a:rPr>
              <a:t>School admission register: deletion from the school roll</a:t>
            </a:r>
            <a:endParaRPr lang="en-US" dirty="0"/>
          </a:p>
        </p:txBody>
      </p:sp>
      <p:sp>
        <p:nvSpPr>
          <p:cNvPr id="4" name="TextBox 3">
            <a:extLst>
              <a:ext uri="{FF2B5EF4-FFF2-40B4-BE49-F238E27FC236}">
                <a16:creationId xmlns:a16="http://schemas.microsoft.com/office/drawing/2014/main" id="{B287C52F-69B0-8F25-9F3E-7C193FB0D00D}"/>
              </a:ext>
            </a:extLst>
          </p:cNvPr>
          <p:cNvSpPr txBox="1"/>
          <p:nvPr/>
        </p:nvSpPr>
        <p:spPr>
          <a:xfrm>
            <a:off x="836609" y="2057400"/>
            <a:ext cx="3932239"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2060"/>
                </a:solidFill>
                <a:effectLst/>
                <a:uFillTx/>
                <a:ea typeface="+mj-ea"/>
                <a:cs typeface="+mj-cs"/>
                <a:sym typeface="Calibri"/>
              </a:rPr>
              <a:t>This webinar an overview of requirements for keeping a school’s admission register (sometimes also known as the school roll) and changes to 2 grounds for deletion in the School Attendance (Pupil Registration)</a:t>
            </a:r>
            <a:r>
              <a:rPr lang="en-GB" dirty="0">
                <a:solidFill>
                  <a:srgbClr val="002060"/>
                </a:solidFill>
                <a:ea typeface="+mj-ea"/>
                <a:cs typeface="+mj-cs"/>
                <a:sym typeface="Calibri"/>
              </a:rPr>
              <a:t>(</a:t>
            </a:r>
            <a:r>
              <a:rPr kumimoji="0" lang="en-GB" sz="1800" b="0" i="0" u="none" strike="noStrike" cap="none" spc="0" normalizeH="0" baseline="0" dirty="0">
                <a:ln>
                  <a:noFill/>
                </a:ln>
                <a:solidFill>
                  <a:srgbClr val="002060"/>
                </a:solidFill>
                <a:effectLst/>
                <a:uFillTx/>
                <a:ea typeface="+mj-ea"/>
                <a:cs typeface="+mj-cs"/>
                <a:sym typeface="Calibri"/>
              </a:rPr>
              <a:t>England) Regulations 2024. </a:t>
            </a:r>
          </a:p>
        </p:txBody>
      </p:sp>
      <p:pic>
        <p:nvPicPr>
          <p:cNvPr id="2" name="Online Media 1" title="School admission register: deletion from the school roll">
            <a:hlinkClick r:id="" action="ppaction://media"/>
            <a:extLst>
              <a:ext uri="{FF2B5EF4-FFF2-40B4-BE49-F238E27FC236}">
                <a16:creationId xmlns:a16="http://schemas.microsoft.com/office/drawing/2014/main" id="{FA066155-7201-6EB6-ACAB-D29A9108106B}"/>
              </a:ext>
            </a:extLst>
          </p:cNvPr>
          <p:cNvPicPr>
            <a:picLocks noRot="1" noChangeAspect="1"/>
          </p:cNvPicPr>
          <p:nvPr>
            <a:videoFile r:link="rId1"/>
          </p:nvPr>
        </p:nvPicPr>
        <p:blipFill>
          <a:blip r:embed="rId5"/>
          <a:stretch>
            <a:fillRect/>
          </a:stretch>
        </p:blipFill>
        <p:spPr>
          <a:xfrm>
            <a:off x="5414682" y="924020"/>
            <a:ext cx="6096000" cy="3441700"/>
          </a:xfrm>
          <a:prstGeom prst="rect">
            <a:avLst/>
          </a:prstGeom>
        </p:spPr>
      </p:pic>
    </p:spTree>
    <p:extLst>
      <p:ext uri="{BB962C8B-B14F-4D97-AF65-F5344CB8AC3E}">
        <p14:creationId xmlns:p14="http://schemas.microsoft.com/office/powerpoint/2010/main" val="32106749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317B5A-4FF6-1AE2-DE4B-10C1D0D8B694}"/>
              </a:ext>
            </a:extLst>
          </p:cNvPr>
          <p:cNvSpPr>
            <a:spLocks noGrp="1"/>
          </p:cNvSpPr>
          <p:nvPr>
            <p:ph type="title"/>
          </p:nvPr>
        </p:nvSpPr>
        <p:spPr>
          <a:xfrm>
            <a:off x="839787" y="457200"/>
            <a:ext cx="3932240" cy="1600200"/>
          </a:xfrm>
        </p:spPr>
        <p:txBody>
          <a:bodyPr/>
          <a:lstStyle/>
          <a:p>
            <a:r>
              <a:rPr lang="en-US" dirty="0">
                <a:solidFill>
                  <a:srgbClr val="002060"/>
                </a:solidFill>
                <a:latin typeface="+mn-lt"/>
              </a:rPr>
              <a:t>FAQ – School attendance and admission registers</a:t>
            </a:r>
          </a:p>
        </p:txBody>
      </p:sp>
      <p:sp>
        <p:nvSpPr>
          <p:cNvPr id="3" name="Text Placeholder 2">
            <a:extLst>
              <a:ext uri="{FF2B5EF4-FFF2-40B4-BE49-F238E27FC236}">
                <a16:creationId xmlns:a16="http://schemas.microsoft.com/office/drawing/2014/main" id="{A2A13542-2384-7426-9187-9ACEE7E54801}"/>
              </a:ext>
            </a:extLst>
          </p:cNvPr>
          <p:cNvSpPr txBox="1">
            <a:spLocks noGrp="1"/>
          </p:cNvSpPr>
          <p:nvPr>
            <p:ph type="body" sz="quarter" idx="1"/>
          </p:nvPr>
        </p:nvSpPr>
        <p:spPr>
          <a:xfrm>
            <a:off x="839788" y="2057400"/>
            <a:ext cx="3932237"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2060"/>
                </a:solidFill>
                <a:effectLst/>
                <a:uFillTx/>
                <a:latin typeface="+mn-lt"/>
                <a:ea typeface="+mj-ea"/>
                <a:cs typeface="+mj-cs"/>
                <a:sym typeface="Calibri"/>
              </a:rPr>
              <a:t>This webinar provides answers to the questions that have been most frequently asked in the first half of the Autumn Term. Providing help for using the attendance and absence codes that are now mandatory, in line with the School Attendance (Pupil Registration)(England) Regulations 2024. </a:t>
            </a:r>
          </a:p>
        </p:txBody>
      </p:sp>
      <p:sp>
        <p:nvSpPr>
          <p:cNvPr id="4" name="TextBox 3">
            <a:extLst>
              <a:ext uri="{FF2B5EF4-FFF2-40B4-BE49-F238E27FC236}">
                <a16:creationId xmlns:a16="http://schemas.microsoft.com/office/drawing/2014/main" id="{FD445C1D-037C-E3C3-960A-F8740412F9BF}"/>
              </a:ext>
            </a:extLst>
          </p:cNvPr>
          <p:cNvSpPr txBox="1"/>
          <p:nvPr/>
        </p:nvSpPr>
        <p:spPr>
          <a:xfrm>
            <a:off x="6067370" y="5580993"/>
            <a:ext cx="4403835"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dirty="0">
                <a:hlinkClick r:id="rId4"/>
              </a:rPr>
              <a:t>FAQ – School attendance and admission registers</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Online Media 4" title="FAQ - School attendance and admission registers">
            <a:hlinkClick r:id="" action="ppaction://media"/>
            <a:extLst>
              <a:ext uri="{FF2B5EF4-FFF2-40B4-BE49-F238E27FC236}">
                <a16:creationId xmlns:a16="http://schemas.microsoft.com/office/drawing/2014/main" id="{99F40A93-17BE-0BBB-EDB0-06E593743420}"/>
              </a:ext>
            </a:extLst>
          </p:cNvPr>
          <p:cNvPicPr>
            <a:picLocks noRot="1" noChangeAspect="1"/>
          </p:cNvPicPr>
          <p:nvPr>
            <a:videoFile r:link="rId1"/>
          </p:nvPr>
        </p:nvPicPr>
        <p:blipFill>
          <a:blip r:embed="rId5"/>
          <a:stretch>
            <a:fillRect/>
          </a:stretch>
        </p:blipFill>
        <p:spPr>
          <a:xfrm>
            <a:off x="5500744" y="1201019"/>
            <a:ext cx="6096000" cy="3441700"/>
          </a:xfrm>
          <a:prstGeom prst="rect">
            <a:avLst/>
          </a:prstGeom>
        </p:spPr>
      </p:pic>
    </p:spTree>
    <p:extLst>
      <p:ext uri="{BB962C8B-B14F-4D97-AF65-F5344CB8AC3E}">
        <p14:creationId xmlns:p14="http://schemas.microsoft.com/office/powerpoint/2010/main" val="15033752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
        <p:nvSpPr>
          <p:cNvPr id="8" name="Title 7">
            <a:extLst>
              <a:ext uri="{FF2B5EF4-FFF2-40B4-BE49-F238E27FC236}">
                <a16:creationId xmlns:a16="http://schemas.microsoft.com/office/drawing/2014/main" id="{7B16A8AE-EBA4-3681-58C0-B1602C430630}"/>
              </a:ext>
            </a:extLst>
          </p:cNvPr>
          <p:cNvSpPr>
            <a:spLocks noGrp="1"/>
          </p:cNvSpPr>
          <p:nvPr>
            <p:ph type="title"/>
          </p:nvPr>
        </p:nvSpPr>
        <p:spPr>
          <a:xfrm>
            <a:off x="991229" y="2194417"/>
            <a:ext cx="5104771" cy="2469166"/>
          </a:xfrm>
        </p:spPr>
        <p:txBody>
          <a:bodyPr>
            <a:normAutofit/>
          </a:bodyPr>
          <a:lstStyle/>
          <a:p>
            <a:r>
              <a:rPr lang="en-GB" sz="5400" dirty="0">
                <a:solidFill>
                  <a:schemeClr val="bg1"/>
                </a:solidFill>
              </a:rPr>
              <a:t>Attendance News &amp; Current Events</a:t>
            </a:r>
          </a:p>
        </p:txBody>
      </p:sp>
    </p:spTree>
    <p:extLst>
      <p:ext uri="{BB962C8B-B14F-4D97-AF65-F5344CB8AC3E}">
        <p14:creationId xmlns:p14="http://schemas.microsoft.com/office/powerpoint/2010/main" val="370374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4" y="541751"/>
            <a:ext cx="8188929" cy="647997"/>
          </a:xfrm>
        </p:spPr>
        <p:txBody>
          <a:bodyPr>
            <a:noAutofit/>
          </a:bodyPr>
          <a:lstStyle/>
          <a:p>
            <a:r>
              <a:rPr lang="en-GB" sz="2400" b="1" dirty="0">
                <a:solidFill>
                  <a:srgbClr val="002060"/>
                </a:solidFill>
                <a:latin typeface="Rockwell" panose="02060603020205020403" pitchFamily="18" charset="0"/>
                <a:cs typeface="Arial"/>
              </a:rPr>
              <a:t>Implementing the National Framework for Attendance – November 2024 </a:t>
            </a:r>
            <a:endParaRPr lang="en-GB" sz="16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227563" y="1617498"/>
            <a:ext cx="6000619" cy="4093428"/>
          </a:xfrm>
          <a:prstGeom prst="rect">
            <a:avLst/>
          </a:prstGeom>
          <a:solidFill>
            <a:schemeClr val="bg1"/>
          </a:solidFill>
        </p:spPr>
        <p:txBody>
          <a:bodyPr wrap="square">
            <a:spAutoFit/>
          </a:bodyPr>
          <a:lstStyle/>
          <a:p>
            <a:pPr marR="0" lvl="0" algn="l" defTabSz="914400" rtl="0" eaLnBrk="1" fontAlgn="base"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We consulted with schools at the beginning of the Summer Term 2024 to inform our response to the introduction of the new national framework for school attendance. We received 104 responses which indicated that, in general, schools felt confident about implementing the requirements of the reforms and we used the results inform the development of guidance and support for schools. Now that the reforms are statutory, we would like to take this opportunity to understand how confident schools feel and identify any additional support needs they may have.</a:t>
            </a:r>
            <a:endParaRPr lang="en-GB" sz="2000" dirty="0">
              <a:solidFill>
                <a:srgbClr val="002060"/>
              </a:solidFill>
              <a:highlight>
                <a:srgbClr val="FFFFFF"/>
              </a:highlight>
              <a:latin typeface="Helvetica" panose="020B0604020202020204" pitchFamily="34" charset="0"/>
              <a:cs typeface="Helvetica"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p:txBody>
      </p:sp>
      <p:pic>
        <p:nvPicPr>
          <p:cNvPr id="1026" name="Picture 2">
            <a:extLst>
              <a:ext uri="{FF2B5EF4-FFF2-40B4-BE49-F238E27FC236}">
                <a16:creationId xmlns:a16="http://schemas.microsoft.com/office/drawing/2014/main" id="{F075D48E-3A8C-15A7-8003-8A0AEFF27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625" y="1435357"/>
            <a:ext cx="3987283" cy="3987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B52630-52C5-4023-7B09-2D2D8C575A95}"/>
              </a:ext>
            </a:extLst>
          </p:cNvPr>
          <p:cNvSpPr txBox="1"/>
          <p:nvPr/>
        </p:nvSpPr>
        <p:spPr>
          <a:xfrm>
            <a:off x="7432625" y="5746754"/>
            <a:ext cx="45074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n-lt"/>
                <a:ea typeface="+mn-ea"/>
                <a:cs typeface="+mn-cs"/>
                <a:sym typeface="Calibri"/>
                <a:hlinkClick r:id="rId5"/>
              </a:rPr>
              <a:t>Link to survey – Implementing the National Framework for Attendance</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274677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FB406-A12A-E0F5-4521-F4679AE7855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C565EA-2CAA-DD59-B6A4-961D56A5DB9D}"/>
              </a:ext>
            </a:extLst>
          </p:cNvPr>
          <p:cNvPicPr>
            <a:picLocks noChangeAspect="1"/>
          </p:cNvPicPr>
          <p:nvPr/>
        </p:nvPicPr>
        <p:blipFill>
          <a:blip r:embed="rId3"/>
          <a:stretch>
            <a:fillRect/>
          </a:stretch>
        </p:blipFill>
        <p:spPr>
          <a:xfrm>
            <a:off x="238543" y="2213429"/>
            <a:ext cx="3052798" cy="4270195"/>
          </a:xfrm>
          <a:prstGeom prst="rect">
            <a:avLst/>
          </a:prstGeom>
        </p:spPr>
      </p:pic>
      <p:sp>
        <p:nvSpPr>
          <p:cNvPr id="6" name="TextBox 5">
            <a:extLst>
              <a:ext uri="{FF2B5EF4-FFF2-40B4-BE49-F238E27FC236}">
                <a16:creationId xmlns:a16="http://schemas.microsoft.com/office/drawing/2014/main" id="{8EFAC76F-C7E5-A7AD-340E-8B882EE4C683}"/>
              </a:ext>
            </a:extLst>
          </p:cNvPr>
          <p:cNvSpPr txBox="1"/>
          <p:nvPr/>
        </p:nvSpPr>
        <p:spPr>
          <a:xfrm>
            <a:off x="422235" y="1201092"/>
            <a:ext cx="3052798" cy="948258"/>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2000" b="1" i="0" u="none" strike="noStrike" kern="1200" cap="none" spc="0" normalizeH="0" baseline="0" noProof="0" dirty="0">
                <a:ln>
                  <a:noFill/>
                </a:ln>
                <a:solidFill>
                  <a:srgbClr val="034B6F"/>
                </a:solidFill>
                <a:effectLst/>
                <a:uLnTx/>
                <a:uFillTx/>
                <a:latin typeface="Arial" panose="020B0604020202020204" pitchFamily="34" charset="0"/>
                <a:ea typeface="+mn-ea"/>
                <a:cs typeface="Arial" panose="020B0604020202020204" pitchFamily="34" charset="0"/>
              </a:rPr>
              <a:t>A toolkit of adoptable practice to support improvement</a:t>
            </a:r>
          </a:p>
        </p:txBody>
      </p:sp>
      <p:graphicFrame>
        <p:nvGraphicFramePr>
          <p:cNvPr id="4" name="Table 4">
            <a:extLst>
              <a:ext uri="{FF2B5EF4-FFF2-40B4-BE49-F238E27FC236}">
                <a16:creationId xmlns:a16="http://schemas.microsoft.com/office/drawing/2014/main" id="{526EE0F5-2569-70E0-5F69-B3E39EA24C9F}"/>
              </a:ext>
            </a:extLst>
          </p:cNvPr>
          <p:cNvGraphicFramePr>
            <a:graphicFrameLocks/>
          </p:cNvGraphicFramePr>
          <p:nvPr/>
        </p:nvGraphicFramePr>
        <p:xfrm>
          <a:off x="238543" y="189715"/>
          <a:ext cx="11542426" cy="864008"/>
        </p:xfrm>
        <a:graphic>
          <a:graphicData uri="http://schemas.openxmlformats.org/drawingml/2006/table">
            <a:tbl>
              <a:tblPr firstRow="1" bandRow="1">
                <a:tableStyleId>{5C22544A-7EE6-4342-B048-85BDC9FD1C3A}</a:tableStyleId>
              </a:tblPr>
              <a:tblGrid>
                <a:gridCol w="1528152">
                  <a:extLst>
                    <a:ext uri="{9D8B030D-6E8A-4147-A177-3AD203B41FA5}">
                      <a16:colId xmlns:a16="http://schemas.microsoft.com/office/drawing/2014/main" val="1263783201"/>
                    </a:ext>
                  </a:extLst>
                </a:gridCol>
                <a:gridCol w="208280">
                  <a:extLst>
                    <a:ext uri="{9D8B030D-6E8A-4147-A177-3AD203B41FA5}">
                      <a16:colId xmlns:a16="http://schemas.microsoft.com/office/drawing/2014/main" val="1092978285"/>
                    </a:ext>
                  </a:extLst>
                </a:gridCol>
                <a:gridCol w="9805994">
                  <a:extLst>
                    <a:ext uri="{9D8B030D-6E8A-4147-A177-3AD203B41FA5}">
                      <a16:colId xmlns:a16="http://schemas.microsoft.com/office/drawing/2014/main" val="3063818809"/>
                    </a:ext>
                  </a:extLst>
                </a:gridCol>
              </a:tblGrid>
              <a:tr h="864008">
                <a:tc>
                  <a:txBody>
                    <a:bodyPr/>
                    <a:lstStyle/>
                    <a:p>
                      <a:r>
                        <a:rPr lang="en-GB" sz="2400" b="1" dirty="0">
                          <a:solidFill>
                            <a:schemeClr val="bg1"/>
                          </a:solidFill>
                          <a:latin typeface="+mn-lt"/>
                          <a:cs typeface="Calibri"/>
                        </a:rPr>
                        <a:t>Toolkit</a:t>
                      </a:r>
                    </a:p>
                  </a:txBody>
                  <a:tcPr anchor="ctr">
                    <a:lnL w="38100" cap="flat" cmpd="sng" algn="ctr">
                      <a:solidFill>
                        <a:srgbClr val="104F75"/>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104F75"/>
                      </a:solidFill>
                      <a:prstDash val="solid"/>
                      <a:round/>
                      <a:headEnd type="none" w="med" len="med"/>
                      <a:tailEnd type="none" w="med" len="med"/>
                    </a:lnT>
                    <a:lnB w="38100" cap="flat" cmpd="sng" algn="ctr">
                      <a:solidFill>
                        <a:srgbClr val="104F75"/>
                      </a:solidFill>
                      <a:prstDash val="solid"/>
                      <a:round/>
                      <a:headEnd type="none" w="med" len="med"/>
                      <a:tailEnd type="none" w="med" len="med"/>
                    </a:lnB>
                    <a:lnTlToBr w="12700" cmpd="sng">
                      <a:noFill/>
                      <a:prstDash val="solid"/>
                    </a:lnTlToBr>
                    <a:lnBlToTr w="12700" cmpd="sng">
                      <a:noFill/>
                      <a:prstDash val="solid"/>
                    </a:lnBlToTr>
                    <a:solidFill>
                      <a:srgbClr val="104F75"/>
                    </a:solidFill>
                  </a:tcPr>
                </a:tc>
                <a:tc>
                  <a:txBody>
                    <a:bodyPr/>
                    <a:lstStyle/>
                    <a:p>
                      <a:endParaRPr lang="en-GB" sz="1000" b="0">
                        <a:solidFill>
                          <a:srgbClr val="104F75"/>
                        </a:solidFill>
                      </a:endParaRPr>
                    </a:p>
                  </a:txBody>
                  <a:tcPr>
                    <a:lnL w="38100" cap="flat" cmpd="sng" algn="ctr">
                      <a:noFill/>
                      <a:prstDash val="solid"/>
                      <a:round/>
                      <a:headEnd type="none" w="med" len="med"/>
                      <a:tailEnd type="none" w="med" len="med"/>
                    </a:lnL>
                    <a:lnR w="38100" cap="flat" cmpd="sng" algn="ctr">
                      <a:solidFill>
                        <a:srgbClr val="104F75"/>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3200" b="1" dirty="0">
                          <a:solidFill>
                            <a:srgbClr val="104F75"/>
                          </a:solidFill>
                        </a:rPr>
                        <a:t>Attendance toolkit for schools: </a:t>
                      </a:r>
                      <a:r>
                        <a:rPr lang="en-GB" sz="3200" b="0" dirty="0">
                          <a:solidFill>
                            <a:srgbClr val="104F75"/>
                          </a:solidFill>
                        </a:rPr>
                        <a:t>six key areas</a:t>
                      </a:r>
                    </a:p>
                  </a:txBody>
                  <a:tcPr anchor="ctr">
                    <a:lnL w="38100" cap="flat" cmpd="sng" algn="ctr">
                      <a:solidFill>
                        <a:srgbClr val="104F75"/>
                      </a:solidFill>
                      <a:prstDash val="solid"/>
                      <a:round/>
                      <a:headEnd type="none" w="med" len="med"/>
                      <a:tailEnd type="none" w="med" len="med"/>
                    </a:lnL>
                    <a:lnR w="38100" cap="flat" cmpd="sng" algn="ctr">
                      <a:solidFill>
                        <a:srgbClr val="104F75"/>
                      </a:solidFill>
                      <a:prstDash val="solid"/>
                      <a:round/>
                      <a:headEnd type="none" w="med" len="med"/>
                      <a:tailEnd type="none" w="med" len="med"/>
                    </a:lnR>
                    <a:lnT w="38100" cap="flat" cmpd="sng" algn="ctr">
                      <a:solidFill>
                        <a:srgbClr val="104F75"/>
                      </a:solidFill>
                      <a:prstDash val="solid"/>
                      <a:round/>
                      <a:headEnd type="none" w="med" len="med"/>
                      <a:tailEnd type="none" w="med" len="med"/>
                    </a:lnT>
                    <a:lnB w="38100" cap="flat" cmpd="sng" algn="ctr">
                      <a:solidFill>
                        <a:srgbClr val="104F7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5401813"/>
                  </a:ext>
                </a:extLst>
              </a:tr>
            </a:tbl>
          </a:graphicData>
        </a:graphic>
      </p:graphicFrame>
      <p:sp>
        <p:nvSpPr>
          <p:cNvPr id="7" name="Rectangle 6">
            <a:extLst>
              <a:ext uri="{FF2B5EF4-FFF2-40B4-BE49-F238E27FC236}">
                <a16:creationId xmlns:a16="http://schemas.microsoft.com/office/drawing/2014/main" id="{5978D8CA-866D-3E55-E6FB-E1FD28296F58}"/>
              </a:ext>
            </a:extLst>
          </p:cNvPr>
          <p:cNvSpPr/>
          <p:nvPr/>
        </p:nvSpPr>
        <p:spPr>
          <a:xfrm>
            <a:off x="4354948" y="1265171"/>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and targeted support</a:t>
            </a:r>
          </a:p>
        </p:txBody>
      </p:sp>
      <p:sp>
        <p:nvSpPr>
          <p:cNvPr id="8" name="Rectangle 7">
            <a:extLst>
              <a:ext uri="{FF2B5EF4-FFF2-40B4-BE49-F238E27FC236}">
                <a16:creationId xmlns:a16="http://schemas.microsoft.com/office/drawing/2014/main" id="{F15D3373-FA06-52A3-E527-A529F5BDE98A}"/>
              </a:ext>
            </a:extLst>
          </p:cNvPr>
          <p:cNvSpPr/>
          <p:nvPr/>
        </p:nvSpPr>
        <p:spPr>
          <a:xfrm>
            <a:off x="6528457" y="1265171"/>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gather, share and use attendance data to put in place action to improve attendance.</a:t>
            </a:r>
          </a:p>
        </p:txBody>
      </p:sp>
      <p:sp>
        <p:nvSpPr>
          <p:cNvPr id="12" name="Rectangle 11">
            <a:extLst>
              <a:ext uri="{FF2B5EF4-FFF2-40B4-BE49-F238E27FC236}">
                <a16:creationId xmlns:a16="http://schemas.microsoft.com/office/drawing/2014/main" id="{88C81DF6-485F-F54D-834E-573ED29C6183}"/>
              </a:ext>
            </a:extLst>
          </p:cNvPr>
          <p:cNvSpPr/>
          <p:nvPr/>
        </p:nvSpPr>
        <p:spPr>
          <a:xfrm>
            <a:off x="4354948" y="2098365"/>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Culture</a:t>
            </a:r>
          </a:p>
        </p:txBody>
      </p:sp>
      <p:sp>
        <p:nvSpPr>
          <p:cNvPr id="13" name="Rectangle 12">
            <a:extLst>
              <a:ext uri="{FF2B5EF4-FFF2-40B4-BE49-F238E27FC236}">
                <a16:creationId xmlns:a16="http://schemas.microsoft.com/office/drawing/2014/main" id="{9BDD6666-DF2E-5B02-9F56-407EA60D0E7A}"/>
              </a:ext>
            </a:extLst>
          </p:cNvPr>
          <p:cNvSpPr/>
          <p:nvPr/>
        </p:nvSpPr>
        <p:spPr>
          <a:xfrm>
            <a:off x="6528457" y="2098365"/>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embed a support-first culture to encourage high attendance and make school a place children want to attend.</a:t>
            </a:r>
          </a:p>
        </p:txBody>
      </p:sp>
      <p:sp>
        <p:nvSpPr>
          <p:cNvPr id="14" name="Rectangle 13">
            <a:extLst>
              <a:ext uri="{FF2B5EF4-FFF2-40B4-BE49-F238E27FC236}">
                <a16:creationId xmlns:a16="http://schemas.microsoft.com/office/drawing/2014/main" id="{228EC840-650B-267D-1229-F002D94661D7}"/>
              </a:ext>
            </a:extLst>
          </p:cNvPr>
          <p:cNvSpPr/>
          <p:nvPr/>
        </p:nvSpPr>
        <p:spPr>
          <a:xfrm>
            <a:off x="4354948" y="2931559"/>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People</a:t>
            </a:r>
          </a:p>
        </p:txBody>
      </p:sp>
      <p:sp>
        <p:nvSpPr>
          <p:cNvPr id="15" name="Rectangle 14">
            <a:extLst>
              <a:ext uri="{FF2B5EF4-FFF2-40B4-BE49-F238E27FC236}">
                <a16:creationId xmlns:a16="http://schemas.microsoft.com/office/drawing/2014/main" id="{56E5A297-1C04-A3CD-2AD4-D5F8BA25D786}"/>
              </a:ext>
            </a:extLst>
          </p:cNvPr>
          <p:cNvSpPr/>
          <p:nvPr/>
        </p:nvSpPr>
        <p:spPr>
          <a:xfrm>
            <a:off x="6528457" y="2931559"/>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make attendance ‘everyone’s business’ and ensure individuals and teams work together to reduce absence.</a:t>
            </a:r>
          </a:p>
        </p:txBody>
      </p:sp>
      <p:sp>
        <p:nvSpPr>
          <p:cNvPr id="16" name="Rectangle 15">
            <a:extLst>
              <a:ext uri="{FF2B5EF4-FFF2-40B4-BE49-F238E27FC236}">
                <a16:creationId xmlns:a16="http://schemas.microsoft.com/office/drawing/2014/main" id="{D3D99B0E-40BA-E52A-1D1F-D735EA72061C}"/>
              </a:ext>
            </a:extLst>
          </p:cNvPr>
          <p:cNvSpPr/>
          <p:nvPr/>
        </p:nvSpPr>
        <p:spPr>
          <a:xfrm>
            <a:off x="4354948" y="3764753"/>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Processes and systems</a:t>
            </a:r>
          </a:p>
        </p:txBody>
      </p:sp>
      <p:sp>
        <p:nvSpPr>
          <p:cNvPr id="17" name="Rectangle 16">
            <a:extLst>
              <a:ext uri="{FF2B5EF4-FFF2-40B4-BE49-F238E27FC236}">
                <a16:creationId xmlns:a16="http://schemas.microsoft.com/office/drawing/2014/main" id="{9870E38C-5440-99B0-8AF1-EC4809ADE40A}"/>
              </a:ext>
            </a:extLst>
          </p:cNvPr>
          <p:cNvSpPr/>
          <p:nvPr/>
        </p:nvSpPr>
        <p:spPr>
          <a:xfrm>
            <a:off x="6528457" y="3764753"/>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develop and implement strong and rigorous processes to identify and respond quickly and effectively to absence</a:t>
            </a:r>
          </a:p>
        </p:txBody>
      </p:sp>
      <p:sp>
        <p:nvSpPr>
          <p:cNvPr id="18" name="Rectangle 17">
            <a:extLst>
              <a:ext uri="{FF2B5EF4-FFF2-40B4-BE49-F238E27FC236}">
                <a16:creationId xmlns:a16="http://schemas.microsoft.com/office/drawing/2014/main" id="{1511753F-06CB-4676-5C54-8DD4793D62D1}"/>
              </a:ext>
            </a:extLst>
          </p:cNvPr>
          <p:cNvSpPr/>
          <p:nvPr/>
        </p:nvSpPr>
        <p:spPr>
          <a:xfrm>
            <a:off x="4354948" y="4597947"/>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Relationships</a:t>
            </a:r>
          </a:p>
        </p:txBody>
      </p:sp>
      <p:sp>
        <p:nvSpPr>
          <p:cNvPr id="19" name="Rectangle 18">
            <a:extLst>
              <a:ext uri="{FF2B5EF4-FFF2-40B4-BE49-F238E27FC236}">
                <a16:creationId xmlns:a16="http://schemas.microsoft.com/office/drawing/2014/main" id="{D5FE7CD9-2C68-3F09-7B87-76F51A608D61}"/>
              </a:ext>
            </a:extLst>
          </p:cNvPr>
          <p:cNvSpPr/>
          <p:nvPr/>
        </p:nvSpPr>
        <p:spPr>
          <a:xfrm>
            <a:off x="6528457" y="4597947"/>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build strong and positive relationships with pupils and families to understand, then prevent or remove barriers to attendance.</a:t>
            </a:r>
          </a:p>
        </p:txBody>
      </p:sp>
      <p:sp>
        <p:nvSpPr>
          <p:cNvPr id="20" name="Rectangle 19">
            <a:extLst>
              <a:ext uri="{FF2B5EF4-FFF2-40B4-BE49-F238E27FC236}">
                <a16:creationId xmlns:a16="http://schemas.microsoft.com/office/drawing/2014/main" id="{8DF21B9A-347F-BCCA-CFE2-75BF890E46DF}"/>
              </a:ext>
            </a:extLst>
          </p:cNvPr>
          <p:cNvSpPr/>
          <p:nvPr/>
        </p:nvSpPr>
        <p:spPr>
          <a:xfrm>
            <a:off x="4354948" y="5431141"/>
            <a:ext cx="1908893" cy="680794"/>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Communications</a:t>
            </a:r>
          </a:p>
        </p:txBody>
      </p:sp>
      <p:sp>
        <p:nvSpPr>
          <p:cNvPr id="21" name="Rectangle 20">
            <a:extLst>
              <a:ext uri="{FF2B5EF4-FFF2-40B4-BE49-F238E27FC236}">
                <a16:creationId xmlns:a16="http://schemas.microsoft.com/office/drawing/2014/main" id="{5CDC6429-AF05-A535-4A42-A94BF2CB8490}"/>
              </a:ext>
            </a:extLst>
          </p:cNvPr>
          <p:cNvSpPr/>
          <p:nvPr/>
        </p:nvSpPr>
        <p:spPr>
          <a:xfrm>
            <a:off x="6528457" y="5431141"/>
            <a:ext cx="3853522" cy="68079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develop and share strong and inclusive attendance communications that convey messages with impact.</a:t>
            </a:r>
          </a:p>
        </p:txBody>
      </p:sp>
      <p:pic>
        <p:nvPicPr>
          <p:cNvPr id="23" name="Graphic 22" descr="Statistics outline">
            <a:extLst>
              <a:ext uri="{FF2B5EF4-FFF2-40B4-BE49-F238E27FC236}">
                <a16:creationId xmlns:a16="http://schemas.microsoft.com/office/drawing/2014/main" id="{EF2F47BA-F385-51C8-217B-DD03047F19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7341" y="1297401"/>
            <a:ext cx="615299" cy="615299"/>
          </a:xfrm>
          <a:prstGeom prst="rect">
            <a:avLst/>
          </a:prstGeom>
        </p:spPr>
      </p:pic>
      <p:pic>
        <p:nvPicPr>
          <p:cNvPr id="25" name="Graphic 24" descr="Open hand with solid fill">
            <a:extLst>
              <a:ext uri="{FF2B5EF4-FFF2-40B4-BE49-F238E27FC236}">
                <a16:creationId xmlns:a16="http://schemas.microsoft.com/office/drawing/2014/main" id="{6CAC7FD9-A20C-BF12-CB77-221AC23FFB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7340" y="2149350"/>
            <a:ext cx="615299" cy="615299"/>
          </a:xfrm>
          <a:prstGeom prst="rect">
            <a:avLst/>
          </a:prstGeom>
        </p:spPr>
      </p:pic>
      <p:pic>
        <p:nvPicPr>
          <p:cNvPr id="27" name="Graphic 26" descr="Users with solid fill">
            <a:extLst>
              <a:ext uri="{FF2B5EF4-FFF2-40B4-BE49-F238E27FC236}">
                <a16:creationId xmlns:a16="http://schemas.microsoft.com/office/drawing/2014/main" id="{5FA0D4C5-03FC-BB5D-B21C-CC1BA20298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7340" y="2997054"/>
            <a:ext cx="615299" cy="615299"/>
          </a:xfrm>
          <a:prstGeom prst="rect">
            <a:avLst/>
          </a:prstGeom>
        </p:spPr>
      </p:pic>
      <p:pic>
        <p:nvPicPr>
          <p:cNvPr id="29" name="Graphic 28" descr="Flowchart with solid fill">
            <a:extLst>
              <a:ext uri="{FF2B5EF4-FFF2-40B4-BE49-F238E27FC236}">
                <a16:creationId xmlns:a16="http://schemas.microsoft.com/office/drawing/2014/main" id="{7625A28E-84FA-4C9B-643F-71D04AA63D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07340" y="3788265"/>
            <a:ext cx="615299" cy="615299"/>
          </a:xfrm>
          <a:prstGeom prst="rect">
            <a:avLst/>
          </a:prstGeom>
        </p:spPr>
      </p:pic>
      <p:pic>
        <p:nvPicPr>
          <p:cNvPr id="31" name="Graphic 30" descr="Connections with solid fill">
            <a:extLst>
              <a:ext uri="{FF2B5EF4-FFF2-40B4-BE49-F238E27FC236}">
                <a16:creationId xmlns:a16="http://schemas.microsoft.com/office/drawing/2014/main" id="{410C8752-37A2-5F1C-A583-D0E38483E9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064" y="4663442"/>
            <a:ext cx="615299" cy="615299"/>
          </a:xfrm>
          <a:prstGeom prst="rect">
            <a:avLst/>
          </a:prstGeom>
        </p:spPr>
      </p:pic>
      <p:pic>
        <p:nvPicPr>
          <p:cNvPr id="33" name="Graphic 32" descr="Marketing with solid fill">
            <a:extLst>
              <a:ext uri="{FF2B5EF4-FFF2-40B4-BE49-F238E27FC236}">
                <a16:creationId xmlns:a16="http://schemas.microsoft.com/office/drawing/2014/main" id="{97D073C5-8EE5-876E-AA26-35670AD1E9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07339" y="5460951"/>
            <a:ext cx="615299" cy="615299"/>
          </a:xfrm>
          <a:prstGeom prst="rect">
            <a:avLst/>
          </a:prstGeom>
        </p:spPr>
      </p:pic>
      <p:pic>
        <p:nvPicPr>
          <p:cNvPr id="2" name="Picture 1" descr="A qr code with black squares&#10;&#10;Description automatically generated">
            <a:extLst>
              <a:ext uri="{FF2B5EF4-FFF2-40B4-BE49-F238E27FC236}">
                <a16:creationId xmlns:a16="http://schemas.microsoft.com/office/drawing/2014/main" id="{6089500B-8A71-7E49-7AFD-2EC18A05C731}"/>
              </a:ext>
            </a:extLst>
          </p:cNvPr>
          <p:cNvPicPr>
            <a:picLocks noChangeAspect="1"/>
          </p:cNvPicPr>
          <p:nvPr/>
        </p:nvPicPr>
        <p:blipFill>
          <a:blip r:embed="rId16"/>
          <a:stretch>
            <a:fillRect/>
          </a:stretch>
        </p:blipFill>
        <p:spPr>
          <a:xfrm>
            <a:off x="10442154" y="5097218"/>
            <a:ext cx="1656377" cy="1656377"/>
          </a:xfrm>
          <a:prstGeom prst="rect">
            <a:avLst/>
          </a:prstGeom>
        </p:spPr>
      </p:pic>
    </p:spTree>
    <p:extLst>
      <p:ext uri="{BB962C8B-B14F-4D97-AF65-F5344CB8AC3E}">
        <p14:creationId xmlns:p14="http://schemas.microsoft.com/office/powerpoint/2010/main" val="4283906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637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000" b="1" dirty="0">
                <a:solidFill>
                  <a:srgbClr val="002060"/>
                </a:solidFill>
                <a:ea typeface="+mj-ea"/>
                <a:cs typeface="+mj-cs"/>
                <a:sym typeface="Calibri"/>
              </a:rPr>
              <a:t>Data sharing &amp; absence returns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endParaRPr lang="en-GB" sz="1200" dirty="0">
              <a:solidFill>
                <a:srgbClr val="000000"/>
              </a:solidFill>
              <a:latin typeface="+mj-lt"/>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0" i="0" dirty="0">
                <a:solidFill>
                  <a:srgbClr val="000000"/>
                </a:solidFill>
                <a:effectLst/>
                <a:cs typeface="Assistant" pitchFamily="2" charset="-79"/>
              </a:rPr>
              <a:t>In line with </a:t>
            </a:r>
            <a:r>
              <a:rPr lang="en-GB" sz="1400" b="1" i="0" u="none" strike="noStrike" dirty="0">
                <a:solidFill>
                  <a:srgbClr val="4840E3"/>
                </a:solidFill>
                <a:effectLst/>
                <a:cs typeface="Assistant" pitchFamily="2" charset="-79"/>
                <a:hlinkClick r:id="rId4"/>
              </a:rPr>
              <a:t>The Education (Information About Individual Pupils) (England) (Amendment) Regulations 2024</a:t>
            </a:r>
            <a:r>
              <a:rPr lang="en-GB" sz="1400" b="0" i="0" dirty="0">
                <a:solidFill>
                  <a:srgbClr val="000000"/>
                </a:solidFill>
                <a:effectLst/>
                <a:cs typeface="Assistant" pitchFamily="2" charset="-79"/>
              </a:rPr>
              <a:t> and the requirements of 'Working together to improve school attendance', all schools are now legally required to share information from their registers with the DfE and the local authority.</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Assistant" pitchFamily="2" charset="-79"/>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Assistant" pitchFamily="2" charset="-79"/>
                <a:sym typeface="Calibri"/>
              </a:rPr>
              <a:t>Sharing data with the DfE:</a:t>
            </a:r>
          </a:p>
          <a:p>
            <a:pPr algn="l" fontAlgn="base"/>
            <a:r>
              <a:rPr lang="en-GB" sz="1400" b="0" i="0" dirty="0">
                <a:solidFill>
                  <a:srgbClr val="000000"/>
                </a:solidFill>
                <a:effectLst/>
                <a:cs typeface="Assistant" pitchFamily="2" charset="-79"/>
              </a:rPr>
              <a:t>From the start of the 2024-25 academic year, schools have a duty to provide attendance information to the Department for Education (DfE) on request. Data indicates that as of 6</a:t>
            </a:r>
            <a:r>
              <a:rPr lang="en-GB" sz="1400" b="0" i="0" baseline="30000" dirty="0">
                <a:solidFill>
                  <a:srgbClr val="000000"/>
                </a:solidFill>
                <a:effectLst/>
                <a:cs typeface="Assistant" pitchFamily="2" charset="-79"/>
              </a:rPr>
              <a:t>th</a:t>
            </a:r>
            <a:r>
              <a:rPr lang="en-GB" sz="1400" b="0" i="0" dirty="0">
                <a:solidFill>
                  <a:srgbClr val="000000"/>
                </a:solidFill>
                <a:effectLst/>
                <a:cs typeface="Assistant" pitchFamily="2" charset="-79"/>
              </a:rPr>
              <a:t> September, over 380 have already signed up to share their daily attendance data with the DfE in line with statutory requirements.</a:t>
            </a:r>
          </a:p>
          <a:p>
            <a:pPr algn="l" fontAlgn="base"/>
            <a:r>
              <a:rPr lang="en-GB" sz="1400" b="1" i="0" u="sng" dirty="0">
                <a:solidFill>
                  <a:srgbClr val="000000"/>
                </a:solidFill>
                <a:effectLst/>
                <a:cs typeface="Assistant" pitchFamily="2" charset="-79"/>
              </a:rPr>
              <a:t>Action:</a:t>
            </a:r>
            <a:r>
              <a:rPr lang="en-GB" sz="1400" b="0" i="0" dirty="0">
                <a:solidFill>
                  <a:srgbClr val="000000"/>
                </a:solidFill>
                <a:effectLst/>
                <a:cs typeface="Assistant" pitchFamily="2" charset="-79"/>
              </a:rPr>
              <a:t> It is important that all schools ensure that they have completed this process and for those schools who have not, further guidance on how to share your data is available via this link: </a:t>
            </a:r>
            <a:r>
              <a:rPr lang="en-GB" sz="1400" b="1" i="0" u="none" strike="noStrike" dirty="0">
                <a:solidFill>
                  <a:srgbClr val="4840E3"/>
                </a:solidFill>
                <a:effectLst/>
                <a:cs typeface="Assistant" pitchFamily="2" charset="-79"/>
                <a:hlinkClick r:id="rId5"/>
              </a:rPr>
              <a:t>Share your daily school attendance data - GOV.UK (www.gov.uk)</a:t>
            </a:r>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Once you are sharing data with the DfE you will have access to a range of tools that will support you to analyse your data. The DfE has published guidance for schools, academy trusts and local authorities on using the monitor your </a:t>
            </a:r>
            <a:r>
              <a:rPr lang="en-GB" sz="1400" b="1" i="0" u="none" strike="noStrike" dirty="0">
                <a:solidFill>
                  <a:srgbClr val="4840E3"/>
                </a:solidFill>
                <a:effectLst/>
                <a:cs typeface="Assistant" pitchFamily="2" charset="-79"/>
                <a:hlinkClick r:id="rId6"/>
              </a:rPr>
              <a:t>school attendance tool</a:t>
            </a:r>
            <a:r>
              <a:rPr lang="en-GB" sz="1400" b="0" i="0" dirty="0">
                <a:solidFill>
                  <a:srgbClr val="000000"/>
                </a:solidFill>
                <a:effectLst/>
                <a:cs typeface="Assistant" pitchFamily="2" charset="-79"/>
              </a:rPr>
              <a:t>.</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mj-cs"/>
                <a:sym typeface="Calibri"/>
              </a:rPr>
              <a:t>Sharing data with the LA:</a:t>
            </a:r>
          </a:p>
          <a:p>
            <a:pPr algn="l" fontAlgn="base"/>
            <a:r>
              <a:rPr lang="en-GB" sz="1400" b="0" i="0" dirty="0">
                <a:solidFill>
                  <a:srgbClr val="000000"/>
                </a:solidFill>
                <a:effectLst/>
                <a:cs typeface="Assistant" pitchFamily="2" charset="-79"/>
              </a:rPr>
              <a:t>Further, to facilitate timely collaborative working across partners, all schools are also required to share information from their registers with the local authority. As a minimum this includes: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New Pupil and Deletion returns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Attendance returns </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Sickness returns</a:t>
            </a:r>
          </a:p>
          <a:p>
            <a:pPr marL="285750" indent="-285750" algn="l" fontAlgn="base">
              <a:buFont typeface="Wingdings" panose="05000000000000000000" pitchFamily="2" charset="2"/>
              <a:buChar char="Ø"/>
            </a:pPr>
            <a:endParaRPr lang="en-GB" sz="1400" dirty="0">
              <a:solidFill>
                <a:srgbClr val="000000"/>
              </a:solidFill>
              <a:ea typeface="+mj-ea"/>
              <a:cs typeface="Assistant" pitchFamily="2" charset="-79"/>
              <a:sym typeface="Calibri"/>
            </a:endParaRPr>
          </a:p>
          <a:p>
            <a:pPr algn="l" fontAlgn="base"/>
            <a:r>
              <a:rPr lang="en-GB" sz="1400" b="0" i="0" dirty="0">
                <a:solidFill>
                  <a:srgbClr val="000000"/>
                </a:solidFill>
                <a:effectLst/>
                <a:cs typeface="Assistant" pitchFamily="2" charset="-79"/>
              </a:rPr>
              <a:t>If your school is not currently sharing data as part of the local arrangements, you will receive an e-mail from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within the next two weeks providing guidance on what you need to do next.</a:t>
            </a:r>
          </a:p>
          <a:p>
            <a:pPr algn="l" fontAlgn="base"/>
            <a:r>
              <a:rPr lang="en-GB" sz="1400" b="0" i="0" dirty="0">
                <a:solidFill>
                  <a:srgbClr val="000000"/>
                </a:solidFill>
                <a:effectLst/>
                <a:cs typeface="Assistant" pitchFamily="2" charset="-79"/>
              </a:rPr>
              <a:t>If you already provide attendance data to the LA via the local arrangements, please also contact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if:</a:t>
            </a:r>
          </a:p>
          <a:p>
            <a:pPr algn="l" fontAlgn="base">
              <a:buFont typeface="+mj-lt"/>
              <a:buAutoNum type="arabicPeriod"/>
            </a:pPr>
            <a:r>
              <a:rPr lang="en-GB" sz="1400" b="0" i="0" dirty="0">
                <a:solidFill>
                  <a:srgbClr val="000000"/>
                </a:solidFill>
                <a:effectLst/>
                <a:cs typeface="Assistant" pitchFamily="2" charset="-79"/>
              </a:rPr>
              <a:t>    You have changed Management Information System provider over the Summer as this will impact on data collection.</a:t>
            </a:r>
          </a:p>
          <a:p>
            <a:pPr algn="l" fontAlgn="base">
              <a:buFont typeface="+mj-lt"/>
              <a:buAutoNum type="arabicPeriod"/>
            </a:pPr>
            <a:r>
              <a:rPr lang="en-GB" sz="1400" b="0" i="0" dirty="0">
                <a:solidFill>
                  <a:srgbClr val="000000"/>
                </a:solidFill>
                <a:effectLst/>
                <a:cs typeface="Assistant" pitchFamily="2" charset="-79"/>
              </a:rPr>
              <a:t>    You are unsure of who we hold as your contact for the local data feed and/or would like to make a change to the contact.</a:t>
            </a: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8"/>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9"/>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10"/>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16934845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 platform">
            <a:extLst>
              <a:ext uri="{FF2B5EF4-FFF2-40B4-BE49-F238E27FC236}">
                <a16:creationId xmlns:a16="http://schemas.microsoft.com/office/drawing/2014/main" id="{2AF4BE9D-5069-B3AA-EFF9-76258382DFEF}"/>
              </a:ext>
            </a:extLst>
          </p:cNvPr>
          <p:cNvPicPr>
            <a:picLocks noChangeAspect="1"/>
          </p:cNvPicPr>
          <p:nvPr/>
        </p:nvPicPr>
        <p:blipFill>
          <a:blip r:embed="rId3"/>
          <a:stretch>
            <a:fillRect/>
          </a:stretch>
        </p:blipFill>
        <p:spPr>
          <a:xfrm>
            <a:off x="0" y="-973685"/>
            <a:ext cx="12192000" cy="8128000"/>
          </a:xfrm>
          <a:prstGeom prst="rect">
            <a:avLst/>
          </a:prstGeom>
        </p:spPr>
      </p:pic>
      <p:sp>
        <p:nvSpPr>
          <p:cNvPr id="4" name="TextBox 3">
            <a:extLst>
              <a:ext uri="{FF2B5EF4-FFF2-40B4-BE49-F238E27FC236}">
                <a16:creationId xmlns:a16="http://schemas.microsoft.com/office/drawing/2014/main" id="{20DAA3E3-6C14-67C0-CCD0-635059750991}"/>
              </a:ext>
            </a:extLst>
          </p:cNvPr>
          <p:cNvSpPr txBox="1"/>
          <p:nvPr/>
        </p:nvSpPr>
        <p:spPr>
          <a:xfrm>
            <a:off x="2157256" y="280416"/>
            <a:ext cx="7877488"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FFFF"/>
                </a:solidFill>
                <a:effectLst/>
                <a:uLnTx/>
                <a:uFillTx/>
                <a:ea typeface="+mj-ea"/>
                <a:cs typeface="Courier New" panose="02070309020205020404" pitchFamily="49" charset="0"/>
                <a:sym typeface="Calibri"/>
              </a:rPr>
              <a:t>Attendance Spotlight Webinar </a:t>
            </a:r>
          </a:p>
        </p:txBody>
      </p:sp>
      <p:sp>
        <p:nvSpPr>
          <p:cNvPr id="2" name="TextBox 1">
            <a:extLst>
              <a:ext uri="{FF2B5EF4-FFF2-40B4-BE49-F238E27FC236}">
                <a16:creationId xmlns:a16="http://schemas.microsoft.com/office/drawing/2014/main" id="{F0D77D3F-A2DE-D237-4657-E1FEB4CA2DAB}"/>
              </a:ext>
            </a:extLst>
          </p:cNvPr>
          <p:cNvSpPr txBox="1"/>
          <p:nvPr/>
        </p:nvSpPr>
        <p:spPr>
          <a:xfrm>
            <a:off x="2782644" y="3880972"/>
            <a:ext cx="6626711"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800" b="1" dirty="0">
                <a:ea typeface="+mj-ea"/>
                <a:cs typeface="Courier New" panose="02070309020205020404" pitchFamily="49" charset="0"/>
                <a:sym typeface="Calibri"/>
              </a:rPr>
              <a:t>The School Attendance (Pupil Registration) Regulations 2024</a:t>
            </a:r>
            <a:endParaRPr kumimoji="0" lang="en-GB" sz="2800" b="1" i="0" u="none" strike="noStrike" kern="1200" cap="none" spc="0" normalizeH="0" baseline="0" noProof="0" dirty="0">
              <a:ln>
                <a:noFill/>
              </a:ln>
              <a:effectLst/>
              <a:uLnTx/>
              <a:uFillTx/>
              <a:ea typeface="+mj-ea"/>
              <a:cs typeface="Courier New" panose="02070309020205020404" pitchFamily="49" charset="0"/>
              <a:sym typeface="Calibri"/>
            </a:endParaRPr>
          </a:p>
        </p:txBody>
      </p:sp>
    </p:spTree>
    <p:extLst>
      <p:ext uri="{BB962C8B-B14F-4D97-AF65-F5344CB8AC3E}">
        <p14:creationId xmlns:p14="http://schemas.microsoft.com/office/powerpoint/2010/main" val="19088531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14810818-E61B-CD97-A860-567EEA77AFB9}"/>
              </a:ext>
              <a:ext uri="{C183D7F6-B498-43B3-948B-1728B52AA6E4}">
                <adec:decorative xmlns:adec="http://schemas.microsoft.com/office/drawing/2017/decorative" val="1"/>
              </a:ext>
            </a:extLst>
          </p:cNvPr>
          <p:cNvSpPr txBox="1">
            <a:spLocks/>
          </p:cNvSpPr>
          <p:nvPr/>
        </p:nvSpPr>
        <p:spPr>
          <a:xfrm>
            <a:off x="10853642" y="6201808"/>
            <a:ext cx="7507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GB" sz="1200" b="0" i="0" u="none" strike="noStrike" kern="1200" cap="none" spc="0" normalizeH="0" baseline="0" noProof="0" dirty="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861C091-9505-BBF9-7951-36EAA5278274}"/>
              </a:ext>
            </a:extLst>
          </p:cNvPr>
          <p:cNvPicPr>
            <a:picLocks noChangeAspect="1"/>
          </p:cNvPicPr>
          <p:nvPr/>
        </p:nvPicPr>
        <p:blipFill>
          <a:blip r:embed="rId3"/>
          <a:stretch>
            <a:fillRect/>
          </a:stretch>
        </p:blipFill>
        <p:spPr>
          <a:xfrm>
            <a:off x="5027" y="395254"/>
            <a:ext cx="7134330" cy="656761"/>
          </a:xfrm>
          <a:prstGeom prst="rect">
            <a:avLst/>
          </a:prstGeom>
        </p:spPr>
      </p:pic>
      <p:pic>
        <p:nvPicPr>
          <p:cNvPr id="5" name="Picture 4">
            <a:extLst>
              <a:ext uri="{FF2B5EF4-FFF2-40B4-BE49-F238E27FC236}">
                <a16:creationId xmlns:a16="http://schemas.microsoft.com/office/drawing/2014/main" id="{99F7D0FA-2FFE-F7D7-94D8-F936B468A027}"/>
              </a:ext>
            </a:extLst>
          </p:cNvPr>
          <p:cNvPicPr>
            <a:picLocks noChangeAspect="1"/>
          </p:cNvPicPr>
          <p:nvPr/>
        </p:nvPicPr>
        <p:blipFill>
          <a:blip r:embed="rId4"/>
          <a:stretch>
            <a:fillRect/>
          </a:stretch>
        </p:blipFill>
        <p:spPr>
          <a:xfrm>
            <a:off x="10048" y="1157906"/>
            <a:ext cx="12192000" cy="3698121"/>
          </a:xfrm>
          <a:prstGeom prst="rect">
            <a:avLst/>
          </a:prstGeom>
        </p:spPr>
      </p:pic>
    </p:spTree>
    <p:extLst>
      <p:ext uri="{BB962C8B-B14F-4D97-AF65-F5344CB8AC3E}">
        <p14:creationId xmlns:p14="http://schemas.microsoft.com/office/powerpoint/2010/main" val="2911498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3180-057E-293B-53F7-89FF3578DB71}"/>
            </a:ext>
          </a:extLst>
        </p:cNvPr>
        <p:cNvGrpSpPr/>
        <p:nvPr/>
      </p:nvGrpSpPr>
      <p:grpSpPr>
        <a:xfrm>
          <a:off x="0" y="0"/>
          <a:ext cx="0" cy="0"/>
          <a:chOff x="0" y="0"/>
          <a:chExt cx="0" cy="0"/>
        </a:xfrm>
      </p:grpSpPr>
      <p:sp>
        <p:nvSpPr>
          <p:cNvPr id="43" name="Content Placeholder 1">
            <a:extLst>
              <a:ext uri="{FF2B5EF4-FFF2-40B4-BE49-F238E27FC236}">
                <a16:creationId xmlns:a16="http://schemas.microsoft.com/office/drawing/2014/main" id="{9D77715E-A8C7-BE3D-6BFA-FEB06F577C39}"/>
              </a:ext>
            </a:extLst>
          </p:cNvPr>
          <p:cNvSpPr>
            <a:spLocks noGrp="1"/>
          </p:cNvSpPr>
          <p:nvPr>
            <p:ph idx="1"/>
          </p:nvPr>
        </p:nvSpPr>
        <p:spPr>
          <a:xfrm>
            <a:off x="626334" y="1173414"/>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5DCFB893-08D6-E65B-7EBE-AA3ED8C057CA}"/>
              </a:ext>
            </a:extLst>
          </p:cNvPr>
          <p:cNvSpPr>
            <a:spLocks noGrp="1"/>
          </p:cNvSpPr>
          <p:nvPr>
            <p:ph type="title"/>
          </p:nvPr>
        </p:nvSpPr>
        <p:spPr>
          <a:xfrm>
            <a:off x="626334" y="501048"/>
            <a:ext cx="10956620" cy="512514"/>
          </a:xfrm>
        </p:spPr>
        <p:txBody>
          <a:bodyPr vert="horz" lIns="0" tIns="0" rIns="0" bIns="0" rtlCol="0" anchor="ctr"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13" name="TextBox 12">
            <a:extLst>
              <a:ext uri="{FF2B5EF4-FFF2-40B4-BE49-F238E27FC236}">
                <a16:creationId xmlns:a16="http://schemas.microsoft.com/office/drawing/2014/main" id="{340106F6-B353-7A9B-643A-385D4DE8A168}"/>
              </a:ext>
            </a:extLst>
          </p:cNvPr>
          <p:cNvSpPr txBox="1"/>
          <p:nvPr/>
        </p:nvSpPr>
        <p:spPr>
          <a:xfrm>
            <a:off x="2239363" y="1866130"/>
            <a:ext cx="7292441"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Comparisons of your school’s overall attendance and persistent absence with the national average, both overall and split by FSM eligibility and SEN status</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sp>
        <p:nvSpPr>
          <p:cNvPr id="5" name="Oval 4">
            <a:extLst>
              <a:ext uri="{FF2B5EF4-FFF2-40B4-BE49-F238E27FC236}">
                <a16:creationId xmlns:a16="http://schemas.microsoft.com/office/drawing/2014/main" id="{36E6E772-BBE8-138E-36A3-64A8AB655123}"/>
              </a:ext>
            </a:extLst>
          </p:cNvPr>
          <p:cNvSpPr/>
          <p:nvPr/>
        </p:nvSpPr>
        <p:spPr>
          <a:xfrm>
            <a:off x="875608" y="1956232"/>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Graphic 15" descr="Venn diagram with solid fill">
            <a:extLst>
              <a:ext uri="{FF2B5EF4-FFF2-40B4-BE49-F238E27FC236}">
                <a16:creationId xmlns:a16="http://schemas.microsoft.com/office/drawing/2014/main" id="{2174B54A-C005-6E61-95FD-3BB13AFBB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585" y="1937310"/>
            <a:ext cx="816038" cy="816038"/>
          </a:xfrm>
          <a:prstGeom prst="rect">
            <a:avLst/>
          </a:prstGeom>
        </p:spPr>
      </p:pic>
      <p:pic>
        <p:nvPicPr>
          <p:cNvPr id="4" name="Picture" descr="Overall attendance is 87.2% which is 1.8% less than the national average. Persistent absence is 27.8% which is 2.8% greater than the national average.">
            <a:extLst>
              <a:ext uri="{FF2B5EF4-FFF2-40B4-BE49-F238E27FC236}">
                <a16:creationId xmlns:a16="http://schemas.microsoft.com/office/drawing/2014/main" id="{8A299B4F-F636-9997-72D3-C90E4B5CFA71}"/>
              </a:ext>
            </a:extLst>
          </p:cNvPr>
          <p:cNvPicPr/>
          <p:nvPr/>
        </p:nvPicPr>
        <p:blipFill>
          <a:blip r:embed="rId5"/>
          <a:stretch>
            <a:fillRect/>
          </a:stretch>
        </p:blipFill>
        <p:spPr bwMode="auto">
          <a:xfrm>
            <a:off x="626334" y="2900715"/>
            <a:ext cx="4876619" cy="3804920"/>
          </a:xfrm>
          <a:prstGeom prst="rect">
            <a:avLst/>
          </a:prstGeom>
          <a:noFill/>
          <a:ln w="9525">
            <a:noFill/>
            <a:headEnd/>
            <a:tailEnd/>
          </a:ln>
        </p:spPr>
      </p:pic>
      <p:pic>
        <p:nvPicPr>
          <p:cNvPr id="7" name="Picture">
            <a:extLst>
              <a:ext uri="{FF2B5EF4-FFF2-40B4-BE49-F238E27FC236}">
                <a16:creationId xmlns:a16="http://schemas.microsoft.com/office/drawing/2014/main" id="{3F04A974-EF39-18C2-82A2-F83EA03C5EA8}"/>
              </a:ext>
            </a:extLst>
          </p:cNvPr>
          <p:cNvPicPr/>
          <p:nvPr/>
        </p:nvPicPr>
        <p:blipFill>
          <a:blip r:embed="rId6"/>
          <a:stretch>
            <a:fillRect/>
          </a:stretch>
        </p:blipFill>
        <p:spPr bwMode="auto">
          <a:xfrm>
            <a:off x="6114458" y="2900715"/>
            <a:ext cx="4966335" cy="3804920"/>
          </a:xfrm>
          <a:prstGeom prst="rect">
            <a:avLst/>
          </a:prstGeom>
          <a:noFill/>
          <a:ln w="9525">
            <a:noFill/>
            <a:headEnd/>
            <a:tailEnd/>
          </a:ln>
        </p:spPr>
      </p:pic>
      <p:sp>
        <p:nvSpPr>
          <p:cNvPr id="8" name="TextBox 7">
            <a:extLst>
              <a:ext uri="{FF2B5EF4-FFF2-40B4-BE49-F238E27FC236}">
                <a16:creationId xmlns:a16="http://schemas.microsoft.com/office/drawing/2014/main" id="{6ABFD858-4C49-3B1E-DE8F-6C2C1EB00C22}"/>
              </a:ext>
            </a:extLst>
          </p:cNvPr>
          <p:cNvSpPr txBox="1"/>
          <p:nvPr/>
        </p:nvSpPr>
        <p:spPr>
          <a:xfrm>
            <a:off x="189715" y="6443462"/>
            <a:ext cx="47955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279004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66478-5F49-E04E-A413-EBB09E317050}"/>
            </a:ext>
          </a:extLst>
        </p:cNvPr>
        <p:cNvGrpSpPr/>
        <p:nvPr/>
      </p:nvGrpSpPr>
      <p:grpSpPr>
        <a:xfrm>
          <a:off x="0" y="0"/>
          <a:ext cx="0" cy="0"/>
          <a:chOff x="0" y="0"/>
          <a:chExt cx="0" cy="0"/>
        </a:xfrm>
      </p:grpSpPr>
      <p:sp>
        <p:nvSpPr>
          <p:cNvPr id="43" name="Content Placeholder 1">
            <a:extLst>
              <a:ext uri="{FF2B5EF4-FFF2-40B4-BE49-F238E27FC236}">
                <a16:creationId xmlns:a16="http://schemas.microsoft.com/office/drawing/2014/main" id="{EDA2632B-A8CF-B90D-CD53-EE5F1CD6FFBD}"/>
              </a:ext>
            </a:extLst>
          </p:cNvPr>
          <p:cNvSpPr>
            <a:spLocks noGrp="1"/>
          </p:cNvSpPr>
          <p:nvPr>
            <p:ph idx="1"/>
          </p:nvPr>
        </p:nvSpPr>
        <p:spPr>
          <a:xfrm>
            <a:off x="516267" y="1012328"/>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9231D650-5B5C-B050-09AF-318BC3E2DBF7}"/>
              </a:ext>
            </a:extLst>
          </p:cNvPr>
          <p:cNvSpPr>
            <a:spLocks noGrp="1"/>
          </p:cNvSpPr>
          <p:nvPr>
            <p:ph type="title"/>
          </p:nvPr>
        </p:nvSpPr>
        <p:spPr>
          <a:xfrm>
            <a:off x="516267" y="355412"/>
            <a:ext cx="10956620" cy="512514"/>
          </a:xfrm>
        </p:spPr>
        <p:txBody>
          <a:bodyPr vert="horz" lIns="0" tIns="0" rIns="0" bIns="0" rtlCol="0" anchor="ctr"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9" name="Oval 8">
            <a:extLst>
              <a:ext uri="{FF2B5EF4-FFF2-40B4-BE49-F238E27FC236}">
                <a16:creationId xmlns:a16="http://schemas.microsoft.com/office/drawing/2014/main" id="{4214D65F-D777-72DF-EC5A-FEF93938F29D}"/>
              </a:ext>
            </a:extLst>
          </p:cNvPr>
          <p:cNvSpPr/>
          <p:nvPr/>
        </p:nvSpPr>
        <p:spPr>
          <a:xfrm>
            <a:off x="855173" y="1775950"/>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9EB81DE-71D3-CBBC-877D-82A00224D2E3}"/>
              </a:ext>
            </a:extLst>
          </p:cNvPr>
          <p:cNvSpPr txBox="1"/>
          <p:nvPr/>
        </p:nvSpPr>
        <p:spPr>
          <a:xfrm>
            <a:off x="2050519" y="1804505"/>
            <a:ext cx="7292441"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A week-by-week comparison between your school’s overall attendance and the weekly national average</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pic>
        <p:nvPicPr>
          <p:cNvPr id="19" name="Graphic 18" descr="Clock with solid fill">
            <a:extLst>
              <a:ext uri="{FF2B5EF4-FFF2-40B4-BE49-F238E27FC236}">
                <a16:creationId xmlns:a16="http://schemas.microsoft.com/office/drawing/2014/main" id="{DB8D2DE3-071D-9699-9C8A-676215575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355" y="1784495"/>
            <a:ext cx="817639" cy="817639"/>
          </a:xfrm>
          <a:prstGeom prst="rect">
            <a:avLst/>
          </a:prstGeom>
        </p:spPr>
      </p:pic>
      <p:pic>
        <p:nvPicPr>
          <p:cNvPr id="4" name="Picture">
            <a:extLst>
              <a:ext uri="{FF2B5EF4-FFF2-40B4-BE49-F238E27FC236}">
                <a16:creationId xmlns:a16="http://schemas.microsoft.com/office/drawing/2014/main" id="{E55525EA-D39E-D603-EE4B-08EB235D35D4}"/>
              </a:ext>
            </a:extLst>
          </p:cNvPr>
          <p:cNvPicPr/>
          <p:nvPr/>
        </p:nvPicPr>
        <p:blipFill>
          <a:blip r:embed="rId5"/>
          <a:stretch>
            <a:fillRect/>
          </a:stretch>
        </p:blipFill>
        <p:spPr bwMode="auto">
          <a:xfrm>
            <a:off x="3097882" y="2596664"/>
            <a:ext cx="4699918" cy="3677920"/>
          </a:xfrm>
          <a:prstGeom prst="rect">
            <a:avLst/>
          </a:prstGeom>
          <a:noFill/>
          <a:ln w="9525">
            <a:noFill/>
            <a:headEnd/>
            <a:tailEnd/>
          </a:ln>
        </p:spPr>
      </p:pic>
      <p:sp>
        <p:nvSpPr>
          <p:cNvPr id="7" name="TextBox 6">
            <a:extLst>
              <a:ext uri="{FF2B5EF4-FFF2-40B4-BE49-F238E27FC236}">
                <a16:creationId xmlns:a16="http://schemas.microsoft.com/office/drawing/2014/main" id="{5F105E75-0317-6E60-3194-01FF5CD62C15}"/>
              </a:ext>
            </a:extLst>
          </p:cNvPr>
          <p:cNvSpPr txBox="1"/>
          <p:nvPr/>
        </p:nvSpPr>
        <p:spPr>
          <a:xfrm>
            <a:off x="168082" y="6443795"/>
            <a:ext cx="47955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1176001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E50B-C87D-9079-041E-7DBEA0C6AB76}"/>
            </a:ext>
          </a:extLst>
        </p:cNvPr>
        <p:cNvGrpSpPr/>
        <p:nvPr/>
      </p:nvGrpSpPr>
      <p:grpSpPr>
        <a:xfrm>
          <a:off x="0" y="0"/>
          <a:ext cx="0" cy="0"/>
          <a:chOff x="0" y="0"/>
          <a:chExt cx="0" cy="0"/>
        </a:xfrm>
      </p:grpSpPr>
      <p:sp>
        <p:nvSpPr>
          <p:cNvPr id="26" name="Oval 25">
            <a:extLst>
              <a:ext uri="{FF2B5EF4-FFF2-40B4-BE49-F238E27FC236}">
                <a16:creationId xmlns:a16="http://schemas.microsoft.com/office/drawing/2014/main" id="{FE89CB3D-5D22-A7CB-3695-5AE292EDD87B}"/>
              </a:ext>
            </a:extLst>
          </p:cNvPr>
          <p:cNvSpPr/>
          <p:nvPr/>
        </p:nvSpPr>
        <p:spPr>
          <a:xfrm>
            <a:off x="825912" y="1733913"/>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Content Placeholder 1">
            <a:extLst>
              <a:ext uri="{FF2B5EF4-FFF2-40B4-BE49-F238E27FC236}">
                <a16:creationId xmlns:a16="http://schemas.microsoft.com/office/drawing/2014/main" id="{A1980808-A4D7-865C-2E32-02DF282ECC1F}"/>
              </a:ext>
            </a:extLst>
          </p:cNvPr>
          <p:cNvSpPr>
            <a:spLocks noGrp="1"/>
          </p:cNvSpPr>
          <p:nvPr>
            <p:ph idx="1"/>
          </p:nvPr>
        </p:nvSpPr>
        <p:spPr>
          <a:xfrm>
            <a:off x="626334" y="1181524"/>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FB03D2D8-D4CA-95E7-17A8-03428B3693AA}"/>
              </a:ext>
            </a:extLst>
          </p:cNvPr>
          <p:cNvSpPr>
            <a:spLocks noGrp="1"/>
          </p:cNvSpPr>
          <p:nvPr>
            <p:ph type="title"/>
          </p:nvPr>
        </p:nvSpPr>
        <p:spPr>
          <a:xfrm>
            <a:off x="626334" y="501048"/>
            <a:ext cx="10956620" cy="512514"/>
          </a:xfrm>
        </p:spPr>
        <p:txBody>
          <a:bodyPr vert="horz" lIns="0" tIns="0" rIns="0" bIns="0" rtlCol="0" anchor="ctr"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15" name="TextBox 14">
            <a:extLst>
              <a:ext uri="{FF2B5EF4-FFF2-40B4-BE49-F238E27FC236}">
                <a16:creationId xmlns:a16="http://schemas.microsoft.com/office/drawing/2014/main" id="{57D7F549-C65A-16F8-DF6C-38BF30064D0C}"/>
              </a:ext>
            </a:extLst>
          </p:cNvPr>
          <p:cNvSpPr txBox="1"/>
          <p:nvPr/>
        </p:nvSpPr>
        <p:spPr>
          <a:xfrm>
            <a:off x="2049058" y="1636719"/>
            <a:ext cx="7819121"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Comparison of your school’s overall attendance with the same period in the previous academic year, both overall and split by FSM eligibility and SEN status</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2" name="Graphic 11" descr="Flip calendar with solid fill">
            <a:extLst>
              <a:ext uri="{FF2B5EF4-FFF2-40B4-BE49-F238E27FC236}">
                <a16:creationId xmlns:a16="http://schemas.microsoft.com/office/drawing/2014/main" id="{A4A9C331-2357-EE81-9AC2-992E97974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408" y="1776125"/>
            <a:ext cx="691845" cy="691845"/>
          </a:xfrm>
          <a:prstGeom prst="rect">
            <a:avLst/>
          </a:prstGeom>
        </p:spPr>
      </p:pic>
      <p:pic>
        <p:nvPicPr>
          <p:cNvPr id="4" name="Picture">
            <a:extLst>
              <a:ext uri="{FF2B5EF4-FFF2-40B4-BE49-F238E27FC236}">
                <a16:creationId xmlns:a16="http://schemas.microsoft.com/office/drawing/2014/main" id="{262D77C1-74A2-1ACF-6999-942FDFBEF280}"/>
              </a:ext>
            </a:extLst>
          </p:cNvPr>
          <p:cNvPicPr/>
          <p:nvPr/>
        </p:nvPicPr>
        <p:blipFill>
          <a:blip r:embed="rId5"/>
          <a:stretch>
            <a:fillRect/>
          </a:stretch>
        </p:blipFill>
        <p:spPr bwMode="auto">
          <a:xfrm>
            <a:off x="3298825" y="2790952"/>
            <a:ext cx="5017135" cy="4013708"/>
          </a:xfrm>
          <a:prstGeom prst="rect">
            <a:avLst/>
          </a:prstGeom>
          <a:noFill/>
          <a:ln w="9525">
            <a:noFill/>
            <a:headEnd/>
            <a:tailEnd/>
          </a:ln>
        </p:spPr>
      </p:pic>
      <p:sp>
        <p:nvSpPr>
          <p:cNvPr id="7" name="TextBox 6">
            <a:extLst>
              <a:ext uri="{FF2B5EF4-FFF2-40B4-BE49-F238E27FC236}">
                <a16:creationId xmlns:a16="http://schemas.microsoft.com/office/drawing/2014/main" id="{6A573C92-0670-816A-465D-2A28DAA24D18}"/>
              </a:ext>
            </a:extLst>
          </p:cNvPr>
          <p:cNvSpPr txBox="1"/>
          <p:nvPr/>
        </p:nvSpPr>
        <p:spPr>
          <a:xfrm>
            <a:off x="187960" y="6487160"/>
            <a:ext cx="47955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4022574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BA2E-5966-215C-A76C-D684C8F0B26F}"/>
            </a:ext>
          </a:extLst>
        </p:cNvPr>
        <p:cNvGrpSpPr/>
        <p:nvPr/>
      </p:nvGrpSpPr>
      <p:grpSpPr>
        <a:xfrm>
          <a:off x="0" y="0"/>
          <a:ext cx="0" cy="0"/>
          <a:chOff x="0" y="0"/>
          <a:chExt cx="0" cy="0"/>
        </a:xfrm>
      </p:grpSpPr>
      <p:sp>
        <p:nvSpPr>
          <p:cNvPr id="43" name="Content Placeholder 1">
            <a:extLst>
              <a:ext uri="{FF2B5EF4-FFF2-40B4-BE49-F238E27FC236}">
                <a16:creationId xmlns:a16="http://schemas.microsoft.com/office/drawing/2014/main" id="{F58FD7F5-5FE2-084C-FEE5-BF09607501CC}"/>
              </a:ext>
            </a:extLst>
          </p:cNvPr>
          <p:cNvSpPr>
            <a:spLocks noGrp="1"/>
          </p:cNvSpPr>
          <p:nvPr>
            <p:ph idx="1"/>
          </p:nvPr>
        </p:nvSpPr>
        <p:spPr>
          <a:xfrm>
            <a:off x="694262" y="1078753"/>
            <a:ext cx="9516608" cy="622966"/>
          </a:xfrm>
        </p:spPr>
        <p:txBody>
          <a:bodyPr vert="horz" lIns="0" tIns="0" rIns="0" bIns="0" rtlCol="0" anchor="t">
            <a:normAutofit/>
          </a:bodyPr>
          <a:lstStyle/>
          <a:p>
            <a:pPr marL="0" indent="0">
              <a:buNone/>
            </a:pPr>
            <a:r>
              <a:rPr lang="en-GB" sz="2400" dirty="0">
                <a:latin typeface="Arial"/>
                <a:cs typeface="Arial"/>
              </a:rPr>
              <a:t>Reports will be distributed half-termly and contain:</a:t>
            </a:r>
            <a:endParaRPr lang="en-US" sz="2400" dirty="0"/>
          </a:p>
          <a:p>
            <a:endParaRPr lang="en-GB" sz="2400" dirty="0"/>
          </a:p>
        </p:txBody>
      </p:sp>
      <p:sp>
        <p:nvSpPr>
          <p:cNvPr id="3" name="Title 2">
            <a:extLst>
              <a:ext uri="{FF2B5EF4-FFF2-40B4-BE49-F238E27FC236}">
                <a16:creationId xmlns:a16="http://schemas.microsoft.com/office/drawing/2014/main" id="{43772D0B-04C6-52A6-E222-2446DB4DEB68}"/>
              </a:ext>
            </a:extLst>
          </p:cNvPr>
          <p:cNvSpPr>
            <a:spLocks noGrp="1"/>
          </p:cNvSpPr>
          <p:nvPr>
            <p:ph type="title"/>
          </p:nvPr>
        </p:nvSpPr>
        <p:spPr>
          <a:xfrm>
            <a:off x="626334" y="501048"/>
            <a:ext cx="10956620" cy="512514"/>
          </a:xfrm>
        </p:spPr>
        <p:txBody>
          <a:bodyPr vert="horz" lIns="0" tIns="0" rIns="0" bIns="0" rtlCol="0" anchor="t" anchorCtr="0">
            <a:noAutofit/>
          </a:bodyPr>
          <a:lstStyle/>
          <a:p>
            <a:r>
              <a:rPr lang="en-GB" sz="3200" b="1" dirty="0">
                <a:solidFill>
                  <a:srgbClr val="002060"/>
                </a:solidFill>
                <a:latin typeface="Arial"/>
                <a:cs typeface="Arial"/>
              </a:rPr>
              <a:t>Your Attendance Summary report</a:t>
            </a:r>
            <a:endParaRPr lang="en-US" sz="3200" b="1" dirty="0">
              <a:solidFill>
                <a:srgbClr val="002060"/>
              </a:solidFill>
              <a:latin typeface="Arial"/>
              <a:cs typeface="Arial"/>
            </a:endParaRPr>
          </a:p>
        </p:txBody>
      </p:sp>
      <p:sp>
        <p:nvSpPr>
          <p:cNvPr id="17" name="TextBox 16">
            <a:extLst>
              <a:ext uri="{FF2B5EF4-FFF2-40B4-BE49-F238E27FC236}">
                <a16:creationId xmlns:a16="http://schemas.microsoft.com/office/drawing/2014/main" id="{1E0D2830-7A35-6360-DC2D-3587C6927D85}"/>
              </a:ext>
            </a:extLst>
          </p:cNvPr>
          <p:cNvSpPr txBox="1"/>
          <p:nvPr/>
        </p:nvSpPr>
        <p:spPr>
          <a:xfrm>
            <a:off x="1981130" y="1543590"/>
            <a:ext cx="6927985" cy="41594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Absence banding table split by year group</a:t>
            </a:r>
          </a:p>
        </p:txBody>
      </p:sp>
      <p:sp>
        <p:nvSpPr>
          <p:cNvPr id="2" name="Oval 1">
            <a:extLst>
              <a:ext uri="{FF2B5EF4-FFF2-40B4-BE49-F238E27FC236}">
                <a16:creationId xmlns:a16="http://schemas.microsoft.com/office/drawing/2014/main" id="{168F2E73-A764-EAD2-0507-B9B5CD3FEE98}"/>
              </a:ext>
            </a:extLst>
          </p:cNvPr>
          <p:cNvSpPr/>
          <p:nvPr/>
        </p:nvSpPr>
        <p:spPr>
          <a:xfrm>
            <a:off x="750512" y="1525272"/>
            <a:ext cx="897695" cy="868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Graphic 20" descr="Table with solid fill">
            <a:extLst>
              <a:ext uri="{FF2B5EF4-FFF2-40B4-BE49-F238E27FC236}">
                <a16:creationId xmlns:a16="http://schemas.microsoft.com/office/drawing/2014/main" id="{3E68A419-9A18-631C-E12C-0767DAABE4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642" y="1634814"/>
            <a:ext cx="649437" cy="649437"/>
          </a:xfrm>
          <a:prstGeom prst="rect">
            <a:avLst/>
          </a:prstGeom>
        </p:spPr>
      </p:pic>
      <p:pic>
        <p:nvPicPr>
          <p:cNvPr id="7" name="Picture 6">
            <a:extLst>
              <a:ext uri="{FF2B5EF4-FFF2-40B4-BE49-F238E27FC236}">
                <a16:creationId xmlns:a16="http://schemas.microsoft.com/office/drawing/2014/main" id="{633A2E9F-B68E-D42E-AF81-AF92B5CB2832}"/>
              </a:ext>
            </a:extLst>
          </p:cNvPr>
          <p:cNvPicPr>
            <a:picLocks noChangeAspect="1"/>
          </p:cNvPicPr>
          <p:nvPr/>
        </p:nvPicPr>
        <p:blipFill>
          <a:blip r:embed="rId5"/>
          <a:stretch>
            <a:fillRect/>
          </a:stretch>
        </p:blipFill>
        <p:spPr>
          <a:xfrm>
            <a:off x="1981130" y="1959532"/>
            <a:ext cx="5954625" cy="4583075"/>
          </a:xfrm>
          <a:prstGeom prst="rect">
            <a:avLst/>
          </a:prstGeom>
        </p:spPr>
      </p:pic>
      <p:sp>
        <p:nvSpPr>
          <p:cNvPr id="8" name="TextBox 7">
            <a:extLst>
              <a:ext uri="{FF2B5EF4-FFF2-40B4-BE49-F238E27FC236}">
                <a16:creationId xmlns:a16="http://schemas.microsoft.com/office/drawing/2014/main" id="{224C7C05-2224-8D3D-FC92-A7636677C38B}"/>
              </a:ext>
            </a:extLst>
          </p:cNvPr>
          <p:cNvSpPr txBox="1"/>
          <p:nvPr/>
        </p:nvSpPr>
        <p:spPr>
          <a:xfrm>
            <a:off x="132565" y="6474518"/>
            <a:ext cx="43201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Specimen content – all figures indicative only</a:t>
            </a:r>
          </a:p>
        </p:txBody>
      </p:sp>
    </p:spTree>
    <p:extLst>
      <p:ext uri="{BB962C8B-B14F-4D97-AF65-F5344CB8AC3E}">
        <p14:creationId xmlns:p14="http://schemas.microsoft.com/office/powerpoint/2010/main" val="3037978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21D8-E2D2-7647-85B2-FF8A54916484}"/>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B54B56DF-D200-AE14-546F-8258FF56B645}"/>
              </a:ext>
            </a:extLst>
          </p:cNvPr>
          <p:cNvSpPr/>
          <p:nvPr/>
        </p:nvSpPr>
        <p:spPr>
          <a:xfrm>
            <a:off x="885471" y="2255190"/>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Chat with solid fill">
            <a:extLst>
              <a:ext uri="{FF2B5EF4-FFF2-40B4-BE49-F238E27FC236}">
                <a16:creationId xmlns:a16="http://schemas.microsoft.com/office/drawing/2014/main" id="{D44EC800-AD34-3C26-C60C-E6ACD608C50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64714" y="2370542"/>
            <a:ext cx="622300" cy="622300"/>
          </a:xfrm>
        </p:spPr>
      </p:pic>
      <p:sp>
        <p:nvSpPr>
          <p:cNvPr id="3" name="Title 2">
            <a:extLst>
              <a:ext uri="{FF2B5EF4-FFF2-40B4-BE49-F238E27FC236}">
                <a16:creationId xmlns:a16="http://schemas.microsoft.com/office/drawing/2014/main" id="{F53DC98C-9453-827B-5D2A-3E2BED7954DF}"/>
              </a:ext>
            </a:extLst>
          </p:cNvPr>
          <p:cNvSpPr>
            <a:spLocks noGrp="1"/>
          </p:cNvSpPr>
          <p:nvPr>
            <p:ph type="title"/>
          </p:nvPr>
        </p:nvSpPr>
        <p:spPr>
          <a:xfrm>
            <a:off x="626334" y="501048"/>
            <a:ext cx="10956620" cy="512514"/>
          </a:xfrm>
        </p:spPr>
        <p:txBody>
          <a:bodyPr vert="horz" lIns="0" tIns="0" rIns="0" bIns="0" rtlCol="0" anchor="ctr" anchorCtr="0">
            <a:noAutofit/>
          </a:bodyPr>
          <a:lstStyle/>
          <a:p>
            <a:r>
              <a:rPr lang="en-GB" sz="3200" b="1" dirty="0">
                <a:solidFill>
                  <a:srgbClr val="002060"/>
                </a:solidFill>
                <a:latin typeface="Arial"/>
                <a:cs typeface="Arial"/>
              </a:rPr>
              <a:t>How can I use my Attendance Summary report?</a:t>
            </a:r>
            <a:endParaRPr lang="en-US" sz="3200" b="1" dirty="0">
              <a:solidFill>
                <a:srgbClr val="002060"/>
              </a:solidFill>
              <a:latin typeface="Arial"/>
              <a:cs typeface="Arial"/>
            </a:endParaRPr>
          </a:p>
        </p:txBody>
      </p:sp>
      <p:sp>
        <p:nvSpPr>
          <p:cNvPr id="13" name="TextBox 12">
            <a:extLst>
              <a:ext uri="{FF2B5EF4-FFF2-40B4-BE49-F238E27FC236}">
                <a16:creationId xmlns:a16="http://schemas.microsoft.com/office/drawing/2014/main" id="{056BE897-506B-389F-0A7A-87B7B25DD7B2}"/>
              </a:ext>
            </a:extLst>
          </p:cNvPr>
          <p:cNvSpPr txBox="1"/>
          <p:nvPr/>
        </p:nvSpPr>
        <p:spPr>
          <a:xfrm>
            <a:off x="2249224" y="2318977"/>
            <a:ext cx="7292441"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Share it with governors, your local authority and academy trust as part of conversations on how to improve attendance </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sp>
        <p:nvSpPr>
          <p:cNvPr id="9" name="Oval 8">
            <a:extLst>
              <a:ext uri="{FF2B5EF4-FFF2-40B4-BE49-F238E27FC236}">
                <a16:creationId xmlns:a16="http://schemas.microsoft.com/office/drawing/2014/main" id="{8979A2C5-6279-7317-5E16-E95CE503D4B5}"/>
              </a:ext>
            </a:extLst>
          </p:cNvPr>
          <p:cNvSpPr/>
          <p:nvPr/>
        </p:nvSpPr>
        <p:spPr>
          <a:xfrm>
            <a:off x="885471" y="3975829"/>
            <a:ext cx="841918" cy="8354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0253241-8D46-AA00-AF5B-5ADE8FBB54FB}"/>
              </a:ext>
            </a:extLst>
          </p:cNvPr>
          <p:cNvSpPr txBox="1"/>
          <p:nvPr/>
        </p:nvSpPr>
        <p:spPr>
          <a:xfrm>
            <a:off x="2249224" y="3885727"/>
            <a:ext cx="7292441"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Identify areas to dive further into using other tools in View Your Education Data (the reports contain instructions for how to investigate further) </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a:endParaRPr>
          </a:p>
        </p:txBody>
      </p:sp>
      <p:pic>
        <p:nvPicPr>
          <p:cNvPr id="11" name="Graphic 10" descr="Diving outline">
            <a:extLst>
              <a:ext uri="{FF2B5EF4-FFF2-40B4-BE49-F238E27FC236}">
                <a16:creationId xmlns:a16="http://schemas.microsoft.com/office/drawing/2014/main" id="{DB96AC69-4D01-F6D5-95D6-5834605028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207" y="3921881"/>
            <a:ext cx="914400" cy="914400"/>
          </a:xfrm>
          <a:prstGeom prst="rect">
            <a:avLst/>
          </a:prstGeom>
        </p:spPr>
      </p:pic>
    </p:spTree>
    <p:extLst>
      <p:ext uri="{BB962C8B-B14F-4D97-AF65-F5344CB8AC3E}">
        <p14:creationId xmlns:p14="http://schemas.microsoft.com/office/powerpoint/2010/main" val="16277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5786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400" b="1" dirty="0">
                <a:solidFill>
                  <a:srgbClr val="002060"/>
                </a:solidFill>
                <a:ea typeface="+mj-ea"/>
                <a:cs typeface="+mj-cs"/>
                <a:sym typeface="Calibri"/>
              </a:rPr>
              <a:t>Targeting Support Meetings</a:t>
            </a:r>
          </a:p>
          <a:p>
            <a:pPr marR="0" algn="l" defTabSz="914400" rtl="0" fontAlgn="auto" latinLnBrk="0" hangingPunct="0">
              <a:lnSpc>
                <a:spcPct val="100000"/>
              </a:lnSpc>
              <a:spcBef>
                <a:spcPts val="0"/>
              </a:spcBef>
              <a:spcAft>
                <a:spcPts val="0"/>
              </a:spcAft>
              <a:buClrTx/>
              <a:buSzTx/>
              <a:tabLst/>
            </a:pPr>
            <a:endParaRPr lang="en-GB" sz="1200" dirty="0">
              <a:solidFill>
                <a:srgbClr val="000000"/>
              </a:solidFill>
              <a:latin typeface="+mj-lt"/>
              <a:ea typeface="+mj-ea"/>
              <a:cs typeface="+mj-cs"/>
              <a:sym typeface="Calibri"/>
            </a:endParaRPr>
          </a:p>
          <a:p>
            <a:pPr algn="l" fontAlgn="base"/>
            <a:r>
              <a:rPr lang="en-GB" sz="1400" b="0" i="0" dirty="0">
                <a:solidFill>
                  <a:srgbClr val="000000"/>
                </a:solidFill>
                <a:effectLst/>
                <a:cs typeface="Assistant" pitchFamily="2" charset="-79"/>
              </a:rPr>
              <a:t>Schools are expected to participate in these meetings in line with 'Working together to improve school attendance.' The number of meetings a school is expected to have is outlined within the DfE guidance and depends on the level of the attendance challenges in the school:</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below the national average for your phase, it is expected that you book a TSM for each term</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above national average for that phase, you may if you want only schedule one TSM for the academic year.</a:t>
            </a:r>
          </a:p>
          <a:p>
            <a:pPr algn="l" fontAlgn="base"/>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We would encourage all secondary schools in Norfolk to book a TSM for each term, whether above or below national average. If your setting's attendance rates are above the national average for your phase and you wish to meet with us termly, you are welcome and invited to do so.</a:t>
            </a:r>
          </a:p>
          <a:p>
            <a:pPr algn="l" fontAlgn="base"/>
            <a:endParaRPr lang="en-GB" sz="1400" dirty="0">
              <a:solidFill>
                <a:srgbClr val="000000"/>
              </a:solidFill>
              <a:ea typeface="+mj-ea"/>
              <a:cs typeface="Assistant" pitchFamily="2" charset="-79"/>
              <a:sym typeface="Calibri"/>
            </a:endParaRPr>
          </a:p>
          <a:p>
            <a:pPr algn="l" fontAlgn="base"/>
            <a:r>
              <a:rPr lang="en-GB" sz="1600" b="1" i="0" dirty="0">
                <a:solidFill>
                  <a:srgbClr val="050505"/>
                </a:solidFill>
                <a:effectLst/>
                <a:cs typeface="Assistant" pitchFamily="2" charset="-79"/>
              </a:rPr>
              <a:t>Booking your TSM</a:t>
            </a:r>
          </a:p>
          <a:p>
            <a:pPr algn="l" fontAlgn="base"/>
            <a:r>
              <a:rPr lang="en-GB" sz="1400" b="0" i="0" dirty="0">
                <a:solidFill>
                  <a:srgbClr val="000000"/>
                </a:solidFill>
                <a:effectLst/>
                <a:cs typeface="Assistant" pitchFamily="2" charset="-79"/>
              </a:rPr>
              <a:t>To book your TSMs for the academic year:</a:t>
            </a:r>
          </a:p>
          <a:p>
            <a:pPr algn="l" fontAlgn="base">
              <a:buFont typeface="Arial" panose="020B0604020202020204" pitchFamily="34" charset="0"/>
              <a:buChar char="•"/>
            </a:pPr>
            <a:r>
              <a:rPr lang="en-GB" sz="1400" b="0" i="0" dirty="0">
                <a:solidFill>
                  <a:srgbClr val="000000"/>
                </a:solidFill>
                <a:effectLst/>
                <a:cs typeface="Assistant" pitchFamily="2" charset="-79"/>
              </a:rPr>
              <a:t> Visit the following page: </a:t>
            </a:r>
            <a:r>
              <a:rPr lang="en-GB" sz="1400" b="1" i="0" u="none" strike="noStrike" dirty="0">
                <a:solidFill>
                  <a:srgbClr val="4840E3"/>
                </a:solidFill>
                <a:effectLst/>
                <a:cs typeface="Assistant" pitchFamily="2" charset="-79"/>
                <a:hlinkClick r:id="rId4"/>
              </a:rPr>
              <a:t>NCC Targeting Support Meeting Bookings</a:t>
            </a:r>
            <a:endParaRPr lang="en-GB" sz="1400" b="0" i="0" dirty="0">
              <a:solidFill>
                <a:srgbClr val="000000"/>
              </a:solidFill>
              <a:effectLst/>
              <a:cs typeface="Assistant" pitchFamily="2" charset="-79"/>
            </a:endParaRPr>
          </a:p>
          <a:p>
            <a:pPr algn="l" fontAlgn="base">
              <a:buFont typeface="Arial" panose="020B0604020202020204" pitchFamily="34" charset="0"/>
              <a:buChar char="•"/>
            </a:pPr>
            <a:r>
              <a:rPr lang="en-GB" sz="1400" b="0" i="0" dirty="0">
                <a:solidFill>
                  <a:srgbClr val="000000"/>
                </a:solidFill>
                <a:effectLst/>
                <a:cs typeface="Assistant" pitchFamily="2" charset="-79"/>
              </a:rPr>
              <a:t> Select the meeting type that applies to your school setting.</a:t>
            </a:r>
          </a:p>
          <a:p>
            <a:pPr algn="l" fontAlgn="base">
              <a:buFont typeface="Arial" panose="020B0604020202020204" pitchFamily="34" charset="0"/>
              <a:buChar char="•"/>
            </a:pPr>
            <a:r>
              <a:rPr lang="en-GB" sz="1400" b="0" i="0" dirty="0">
                <a:solidFill>
                  <a:srgbClr val="000000"/>
                </a:solidFill>
                <a:effectLst/>
                <a:cs typeface="Assistant" pitchFamily="2" charset="-79"/>
              </a:rPr>
              <a:t> Select the date you wish to book in the calendar.</a:t>
            </a:r>
          </a:p>
          <a:p>
            <a:pPr algn="l" fontAlgn="base">
              <a:buFont typeface="Arial" panose="020B0604020202020204" pitchFamily="34" charset="0"/>
              <a:buChar char="•"/>
            </a:pPr>
            <a:r>
              <a:rPr lang="en-GB" sz="1400" b="0" i="0" dirty="0">
                <a:solidFill>
                  <a:srgbClr val="000000"/>
                </a:solidFill>
                <a:effectLst/>
                <a:cs typeface="Assistant" pitchFamily="2" charset="-79"/>
              </a:rPr>
              <a:t>Select a time from the available options.</a:t>
            </a:r>
          </a:p>
          <a:p>
            <a:pPr algn="l" fontAlgn="base">
              <a:buFont typeface="Arial" panose="020B0604020202020204" pitchFamily="34" charset="0"/>
              <a:buChar char="•"/>
            </a:pPr>
            <a:r>
              <a:rPr lang="en-GB" sz="1400" b="0" i="0" dirty="0">
                <a:solidFill>
                  <a:srgbClr val="000000"/>
                </a:solidFill>
                <a:effectLst/>
                <a:cs typeface="Assistant" pitchFamily="2" charset="-79"/>
              </a:rPr>
              <a:t> Add your details into the required fields, ensuring to include the name of your school.</a:t>
            </a:r>
          </a:p>
          <a:p>
            <a:pPr algn="l" fontAlgn="base">
              <a:buFont typeface="Arial" panose="020B0604020202020204" pitchFamily="34" charset="0"/>
              <a:buChar char="•"/>
            </a:pPr>
            <a:r>
              <a:rPr lang="en-GB" sz="1400" b="0" i="0" dirty="0">
                <a:solidFill>
                  <a:srgbClr val="000000"/>
                </a:solidFill>
                <a:effectLst/>
                <a:cs typeface="Assistant" pitchFamily="2" charset="-79"/>
              </a:rPr>
              <a:t> Select book and you will receive an email confirmation of your booking.</a:t>
            </a:r>
          </a:p>
          <a:p>
            <a:pPr algn="l" fontAlgn="base"/>
            <a:endParaRPr lang="en-GB" sz="1400" b="1" i="0" dirty="0">
              <a:solidFill>
                <a:srgbClr val="000000"/>
              </a:solidFill>
              <a:effectLst/>
              <a:cs typeface="Assistant" pitchFamily="2" charset="-79"/>
            </a:endParaRPr>
          </a:p>
          <a:p>
            <a:pPr algn="l" fontAlgn="base"/>
            <a:r>
              <a:rPr lang="en-GB" sz="1400" b="1" i="0" dirty="0">
                <a:solidFill>
                  <a:srgbClr val="000000"/>
                </a:solidFill>
                <a:effectLst/>
                <a:cs typeface="Assistant" pitchFamily="2" charset="-79"/>
              </a:rPr>
              <a:t>Please note</a:t>
            </a:r>
            <a:r>
              <a:rPr lang="en-GB" sz="1400" b="0" i="0" dirty="0">
                <a:solidFill>
                  <a:srgbClr val="000000"/>
                </a:solidFill>
                <a:effectLst/>
                <a:cs typeface="Assistant" pitchFamily="2" charset="-79"/>
              </a:rPr>
              <a:t>:</a:t>
            </a:r>
          </a:p>
          <a:p>
            <a:pPr algn="l" fontAlgn="base">
              <a:buFont typeface="Arial" panose="020B0604020202020204" pitchFamily="34" charset="0"/>
              <a:buChar char="•"/>
            </a:pPr>
            <a:r>
              <a:rPr lang="en-GB" sz="1400" b="0" i="0" dirty="0">
                <a:solidFill>
                  <a:srgbClr val="000000"/>
                </a:solidFill>
                <a:effectLst/>
                <a:cs typeface="Assistant" pitchFamily="2" charset="-79"/>
              </a:rPr>
              <a:t> If you wish other colleagues to attend, you can forward the meeting invitation.</a:t>
            </a:r>
          </a:p>
          <a:p>
            <a:pPr algn="l" fontAlgn="base">
              <a:buFont typeface="Arial" panose="020B0604020202020204" pitchFamily="34" charset="0"/>
              <a:buChar char="•"/>
            </a:pPr>
            <a:r>
              <a:rPr lang="en-GB" sz="1400" b="0" i="0" dirty="0">
                <a:solidFill>
                  <a:srgbClr val="000000"/>
                </a:solidFill>
                <a:effectLst/>
                <a:cs typeface="Assistant" pitchFamily="2" charset="-79"/>
              </a:rPr>
              <a:t>When booking a meeting for each term, you will need to repeat this process for each booking.</a:t>
            </a:r>
          </a:p>
          <a:p>
            <a:pPr algn="l" fontAlgn="base">
              <a:buFont typeface="Arial" panose="020B0604020202020204" pitchFamily="34" charset="0"/>
              <a:buChar char="•"/>
            </a:pPr>
            <a:r>
              <a:rPr lang="en-GB" sz="1400" b="0" i="0" dirty="0">
                <a:solidFill>
                  <a:srgbClr val="000000"/>
                </a:solidFill>
                <a:effectLst/>
                <a:cs typeface="Assistant" pitchFamily="2" charset="-79"/>
              </a:rPr>
              <a:t>If a date or time is unavailable that is because the slot is already booked, or the date falls outside of term-time based on the Norfolk calendar.</a:t>
            </a:r>
          </a:p>
          <a:p>
            <a:pPr algn="l" fontAlgn="base"/>
            <a:endParaRPr lang="en-GB" sz="1400" dirty="0">
              <a:solidFill>
                <a:srgbClr val="000000"/>
              </a:solidFill>
              <a:ea typeface="+mj-ea"/>
              <a:cs typeface="+mj-cs"/>
              <a:sym typeface="Calibri"/>
            </a:endParaRP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5"/>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6"/>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7"/>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220331479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3"/>
          <a:stretch>
            <a:fillRect/>
          </a:stretch>
        </p:blipFill>
        <p:spPr>
          <a:xfrm>
            <a:off x="-537525" y="6337976"/>
            <a:ext cx="14141317" cy="516172"/>
          </a:xfrm>
          <a:prstGeom prst="rect">
            <a:avLst/>
          </a:prstGeom>
        </p:spPr>
      </p:pic>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84405" y="6475025"/>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0114" y="652308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51506" y="6466916"/>
            <a:ext cx="666219" cy="258291"/>
          </a:xfrm>
          <a:prstGeom prst="rect">
            <a:avLst/>
          </a:prstGeom>
          <a:ln w="12700">
            <a:miter lim="400000"/>
          </a:ln>
        </p:spPr>
      </p:pic>
      <p:sp>
        <p:nvSpPr>
          <p:cNvPr id="13" name="TextBox 12">
            <a:extLst>
              <a:ext uri="{FF2B5EF4-FFF2-40B4-BE49-F238E27FC236}">
                <a16:creationId xmlns:a16="http://schemas.microsoft.com/office/drawing/2014/main" id="{17494841-0E53-340A-C9B9-3E206A1B3F51}"/>
              </a:ext>
            </a:extLst>
          </p:cNvPr>
          <p:cNvSpPr txBox="1"/>
          <p:nvPr/>
        </p:nvSpPr>
        <p:spPr>
          <a:xfrm>
            <a:off x="-766578" y="132792"/>
            <a:ext cx="630382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4400" b="0" i="0" u="none" strike="noStrike" kern="0" cap="none" spc="0" normalizeH="0" baseline="0" noProof="0" dirty="0">
                <a:ln>
                  <a:noFill/>
                </a:ln>
                <a:solidFill>
                  <a:srgbClr val="FFFFFF"/>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b="0" i="0" u="none" strike="noStrike" kern="0" cap="none" spc="0" normalizeH="0" baseline="0" noProof="0" dirty="0">
              <a:ln>
                <a:noFill/>
              </a:ln>
              <a:solidFill>
                <a:srgbClr val="FFFFFF"/>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29314C"/>
              </a:solidFill>
              <a:effectLst/>
              <a:uLnTx/>
              <a:uFillTx/>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910968" y="474538"/>
            <a:ext cx="4616106" cy="3077404"/>
          </a:xfrm>
          <a:prstGeom prst="rect">
            <a:avLst/>
          </a:prstGeom>
        </p:spPr>
      </p:pic>
      <p:sp>
        <p:nvSpPr>
          <p:cNvPr id="4" name="TextBox 3">
            <a:extLst>
              <a:ext uri="{FF2B5EF4-FFF2-40B4-BE49-F238E27FC236}">
                <a16:creationId xmlns:a16="http://schemas.microsoft.com/office/drawing/2014/main" id="{E202FB8D-F5BA-ABFA-AC86-C500D97C07CE}"/>
              </a:ext>
            </a:extLst>
          </p:cNvPr>
          <p:cNvSpPr txBox="1"/>
          <p:nvPr/>
        </p:nvSpPr>
        <p:spPr>
          <a:xfrm>
            <a:off x="6910968" y="3720824"/>
            <a:ext cx="4616106"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Keep up to date with Attendance news and events via:</a:t>
            </a:r>
          </a:p>
          <a:p>
            <a:pPr marL="0" marR="0" indent="0" algn="l" defTabSz="914400" rtl="0" fontAlgn="auto" latinLnBrk="0" hangingPunct="0">
              <a:lnSpc>
                <a:spcPct val="100000"/>
              </a:lnSpc>
              <a:spcBef>
                <a:spcPts val="0"/>
              </a:spcBef>
              <a:spcAft>
                <a:spcPts val="0"/>
              </a:spcAft>
              <a:buClrTx/>
              <a:buSzTx/>
              <a:buFontTx/>
              <a:buNone/>
              <a:tabLst/>
            </a:pPr>
            <a:r>
              <a:rPr lang="en-GB" dirty="0">
                <a:solidFill>
                  <a:srgbClr val="0000FF"/>
                </a:solidFill>
                <a:ea typeface="+mj-ea"/>
                <a:cs typeface="+mj-cs"/>
                <a:sym typeface="Calibri"/>
                <a:hlinkClick r:id="rId8"/>
              </a:rPr>
              <a:t>Attendance news and events page</a:t>
            </a:r>
            <a:endParaRPr lang="en-GB" dirty="0">
              <a:solidFill>
                <a:srgbClr val="0000FF"/>
              </a:solidFill>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And by </a:t>
            </a:r>
            <a:r>
              <a:rPr lang="en-GB" dirty="0">
                <a:solidFill>
                  <a:schemeClr val="bg1"/>
                </a:solidFill>
                <a:ea typeface="+mj-ea"/>
                <a:cs typeface="+mj-cs"/>
                <a:sym typeface="Calibri"/>
                <a:hlinkClick r:id="rId9"/>
              </a:rPr>
              <a:t>registering</a:t>
            </a:r>
            <a:r>
              <a:rPr lang="en-GB" dirty="0">
                <a:solidFill>
                  <a:schemeClr val="bg1"/>
                </a:solidFill>
                <a:ea typeface="+mj-ea"/>
                <a:cs typeface="+mj-cs"/>
                <a:sym typeface="Calibri"/>
              </a:rPr>
              <a:t> to receive weekly emails and updates from the News for Norfolk Education Providers.</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Webpage for News for Norfolk Education Providers can be found </a:t>
            </a:r>
            <a:r>
              <a:rPr lang="en-GB" dirty="0">
                <a:solidFill>
                  <a:schemeClr val="bg1"/>
                </a:solidFill>
                <a:ea typeface="+mj-ea"/>
                <a:cs typeface="+mj-cs"/>
                <a:sym typeface="Calibri"/>
                <a:hlinkClick r:id="rId10"/>
              </a:rPr>
              <a:t>here</a:t>
            </a:r>
            <a:r>
              <a:rPr lang="en-GB" dirty="0">
                <a:solidFill>
                  <a:schemeClr val="bg1"/>
                </a:solidFill>
                <a:ea typeface="+mj-ea"/>
                <a:cs typeface="+mj-cs"/>
                <a:sym typeface="Calibri"/>
              </a:rPr>
              <a:t>. </a:t>
            </a:r>
            <a:endParaRPr kumimoji="0" lang="en-GB" sz="1800" b="0" i="0" u="none" strike="noStrike" cap="none" spc="0" normalizeH="0" baseline="0" dirty="0">
              <a:ln>
                <a:noFill/>
              </a:ln>
              <a:solidFill>
                <a:schemeClr val="bg1"/>
              </a:solidFill>
              <a:effectLst/>
              <a:uFillTx/>
              <a:ea typeface="+mj-ea"/>
              <a:cs typeface="+mj-cs"/>
              <a:sym typeface="Calibri"/>
            </a:endParaRPr>
          </a:p>
        </p:txBody>
      </p:sp>
      <p:sp>
        <p:nvSpPr>
          <p:cNvPr id="10" name="TextBox 9">
            <a:extLst>
              <a:ext uri="{FF2B5EF4-FFF2-40B4-BE49-F238E27FC236}">
                <a16:creationId xmlns:a16="http://schemas.microsoft.com/office/drawing/2014/main" id="{63A80450-4D4D-5888-8186-75708468B46E}"/>
              </a:ext>
            </a:extLst>
          </p:cNvPr>
          <p:cNvSpPr txBox="1"/>
          <p:nvPr/>
        </p:nvSpPr>
        <p:spPr>
          <a:xfrm>
            <a:off x="479832" y="908236"/>
            <a:ext cx="5839487"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sng" strike="noStrike" cap="none" spc="0" normalizeH="0" baseline="0" dirty="0">
                <a:ln>
                  <a:noFill/>
                </a:ln>
                <a:solidFill>
                  <a:schemeClr val="bg1"/>
                </a:solidFill>
                <a:effectLst/>
                <a:uFillTx/>
                <a:ea typeface="+mj-ea"/>
                <a:cs typeface="+mj-cs"/>
                <a:sym typeface="Calibri"/>
              </a:rPr>
              <a:t>Attendance Spotlight Webinars</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Will be held approximately on the last Thursday of each month. They will begin at 10.30am and can be accessed via the links in the </a:t>
            </a:r>
            <a:r>
              <a:rPr kumimoji="0" lang="en-GB" sz="1800" b="0" i="0" u="none" strike="noStrike" cap="none" spc="0" normalizeH="0" baseline="0" dirty="0">
                <a:ln>
                  <a:noFill/>
                </a:ln>
                <a:solidFill>
                  <a:schemeClr val="bg1"/>
                </a:solidFill>
                <a:effectLst/>
                <a:uFillTx/>
                <a:ea typeface="+mj-ea"/>
                <a:cs typeface="+mj-cs"/>
                <a:sym typeface="Calibri"/>
                <a:hlinkClick r:id="rId11"/>
              </a:rPr>
              <a:t>Upcoming events </a:t>
            </a:r>
            <a:r>
              <a:rPr kumimoji="0" lang="en-GB" sz="1800" b="0" i="0" u="none" strike="noStrike" cap="none" spc="0" normalizeH="0" baseline="0" dirty="0">
                <a:ln>
                  <a:noFill/>
                </a:ln>
                <a:solidFill>
                  <a:schemeClr val="bg1"/>
                </a:solidFill>
                <a:effectLst/>
                <a:uFillTx/>
                <a:ea typeface="+mj-ea"/>
                <a:cs typeface="+mj-cs"/>
                <a:sym typeface="Calibri"/>
              </a:rPr>
              <a:t>section of Attendance news and events page. Autumn Term schedule:</a:t>
            </a:r>
          </a:p>
          <a:p>
            <a:pPr marL="0" marR="0" indent="0" algn="l" defTabSz="914400" rtl="0" fontAlgn="auto" latinLnBrk="0" hangingPunct="0">
              <a:lnSpc>
                <a:spcPct val="100000"/>
              </a:lnSpc>
              <a:spcBef>
                <a:spcPts val="0"/>
              </a:spcBef>
              <a:spcAft>
                <a:spcPts val="0"/>
              </a:spcAft>
              <a:buClrTx/>
              <a:buSzTx/>
              <a:buFontTx/>
              <a:buNone/>
              <a:tabLst/>
            </a:pPr>
            <a:r>
              <a:rPr kumimoji="0" lang="en-GB" sz="1800" i="0" strike="noStrike" cap="none" spc="0" normalizeH="0" baseline="0" dirty="0">
                <a:ln>
                  <a:noFill/>
                </a:ln>
                <a:solidFill>
                  <a:schemeClr val="bg1"/>
                </a:solidFill>
                <a:effectLst/>
                <a:uFillTx/>
                <a:ea typeface="+mj-ea"/>
                <a:cs typeface="+mj-cs"/>
                <a:sym typeface="Calibri"/>
              </a:rPr>
              <a:t>19</a:t>
            </a:r>
            <a:r>
              <a:rPr kumimoji="0" lang="en-GB" sz="1800" i="0" strike="noStrike" cap="none" spc="0" normalizeH="0" baseline="30000" dirty="0">
                <a:ln>
                  <a:noFill/>
                </a:ln>
                <a:solidFill>
                  <a:schemeClr val="bg1"/>
                </a:solidFill>
                <a:effectLst/>
                <a:uFillTx/>
                <a:ea typeface="+mj-ea"/>
                <a:cs typeface="+mj-cs"/>
                <a:sym typeface="Calibri"/>
              </a:rPr>
              <a:t>th</a:t>
            </a:r>
            <a:r>
              <a:rPr kumimoji="0" lang="en-GB" sz="1800" i="0" strike="noStrike" cap="none" spc="0" normalizeH="0" baseline="0" dirty="0">
                <a:ln>
                  <a:noFill/>
                </a:ln>
                <a:solidFill>
                  <a:schemeClr val="bg1"/>
                </a:solidFill>
                <a:effectLst/>
                <a:uFillTx/>
                <a:ea typeface="+mj-ea"/>
                <a:cs typeface="+mj-cs"/>
                <a:sym typeface="Calibri"/>
              </a:rPr>
              <a:t> December 2024</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23</a:t>
            </a:r>
            <a:r>
              <a:rPr lang="en-GB" baseline="30000" dirty="0">
                <a:solidFill>
                  <a:schemeClr val="bg1"/>
                </a:solidFill>
                <a:ea typeface="+mj-ea"/>
                <a:cs typeface="+mj-cs"/>
                <a:sym typeface="Calibri"/>
              </a:rPr>
              <a:t>rd</a:t>
            </a:r>
            <a:r>
              <a:rPr lang="en-GB" dirty="0">
                <a:solidFill>
                  <a:schemeClr val="bg1"/>
                </a:solidFill>
                <a:ea typeface="+mj-ea"/>
                <a:cs typeface="+mj-cs"/>
                <a:sym typeface="Calibri"/>
              </a:rPr>
              <a:t> January 2025</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6</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February 2025</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27</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March 205</a:t>
            </a:r>
          </a:p>
          <a:p>
            <a:pPr marL="0" marR="0" indent="0" algn="l" defTabSz="914400" rtl="0" fontAlgn="auto" latinLnBrk="0" hangingPunct="0">
              <a:lnSpc>
                <a:spcPct val="100000"/>
              </a:lnSpc>
              <a:spcBef>
                <a:spcPts val="0"/>
              </a:spcBef>
              <a:spcAft>
                <a:spcPts val="0"/>
              </a:spcAft>
              <a:buClrTx/>
              <a:buSzTx/>
              <a:buFontTx/>
              <a:buNone/>
              <a:tabLst/>
            </a:pPr>
            <a:r>
              <a:rPr kumimoji="0" lang="en-GB" sz="1800" i="0" strike="noStrike" cap="none" spc="0" normalizeH="0" baseline="0" dirty="0">
                <a:ln>
                  <a:noFill/>
                </a:ln>
                <a:solidFill>
                  <a:schemeClr val="bg1"/>
                </a:solidFill>
                <a:effectLst/>
                <a:uFillTx/>
                <a:ea typeface="+mj-ea"/>
                <a:cs typeface="+mj-cs"/>
                <a:sym typeface="Calibri"/>
              </a:rPr>
              <a:t>24</a:t>
            </a:r>
            <a:r>
              <a:rPr kumimoji="0" lang="en-GB" sz="1800" i="0" strike="noStrike" cap="none" spc="0" normalizeH="0" baseline="30000" dirty="0">
                <a:ln>
                  <a:noFill/>
                </a:ln>
                <a:solidFill>
                  <a:schemeClr val="bg1"/>
                </a:solidFill>
                <a:effectLst/>
                <a:uFillTx/>
                <a:ea typeface="+mj-ea"/>
                <a:cs typeface="+mj-cs"/>
                <a:sym typeface="Calibri"/>
              </a:rPr>
              <a:t>th</a:t>
            </a:r>
            <a:r>
              <a:rPr kumimoji="0" lang="en-GB" sz="1800" i="0" strike="noStrike" cap="none" spc="0" normalizeH="0" baseline="0" dirty="0">
                <a:ln>
                  <a:noFill/>
                </a:ln>
                <a:solidFill>
                  <a:schemeClr val="bg1"/>
                </a:solidFill>
                <a:effectLst/>
                <a:uFillTx/>
                <a:ea typeface="+mj-ea"/>
                <a:cs typeface="+mj-cs"/>
                <a:sym typeface="Calibri"/>
              </a:rPr>
              <a:t> April 2025</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22</a:t>
            </a:r>
            <a:r>
              <a:rPr lang="en-GB" baseline="30000" dirty="0">
                <a:solidFill>
                  <a:schemeClr val="bg1"/>
                </a:solidFill>
                <a:ea typeface="+mj-ea"/>
                <a:cs typeface="+mj-cs"/>
                <a:sym typeface="Calibri"/>
              </a:rPr>
              <a:t>nd</a:t>
            </a:r>
            <a:r>
              <a:rPr lang="en-GB" dirty="0">
                <a:solidFill>
                  <a:schemeClr val="bg1"/>
                </a:solidFill>
                <a:ea typeface="+mj-ea"/>
                <a:cs typeface="+mj-cs"/>
                <a:sym typeface="Calibri"/>
              </a:rPr>
              <a:t> May 2025</a:t>
            </a:r>
          </a:p>
          <a:p>
            <a:pPr marL="0" marR="0" indent="0" algn="l" defTabSz="914400" rtl="0" fontAlgn="auto" latinLnBrk="0" hangingPunct="0">
              <a:lnSpc>
                <a:spcPct val="100000"/>
              </a:lnSpc>
              <a:spcBef>
                <a:spcPts val="0"/>
              </a:spcBef>
              <a:spcAft>
                <a:spcPts val="0"/>
              </a:spcAft>
              <a:buClrTx/>
              <a:buSzTx/>
              <a:buFontTx/>
              <a:buNone/>
              <a:tabLst/>
            </a:pPr>
            <a:r>
              <a:rPr kumimoji="0" lang="en-GB" sz="1800" i="0" strike="noStrike" cap="none" spc="0" normalizeH="0" baseline="0" dirty="0">
                <a:ln>
                  <a:noFill/>
                </a:ln>
                <a:solidFill>
                  <a:schemeClr val="bg1"/>
                </a:solidFill>
                <a:effectLst/>
                <a:uFillTx/>
                <a:ea typeface="+mj-ea"/>
                <a:cs typeface="+mj-cs"/>
                <a:sym typeface="Calibri"/>
              </a:rPr>
              <a:t>3</a:t>
            </a:r>
            <a:r>
              <a:rPr kumimoji="0" lang="en-GB" sz="1800" i="0" strike="noStrike" cap="none" spc="0" normalizeH="0" baseline="30000" dirty="0">
                <a:ln>
                  <a:noFill/>
                </a:ln>
                <a:solidFill>
                  <a:schemeClr val="bg1"/>
                </a:solidFill>
                <a:effectLst/>
                <a:uFillTx/>
                <a:ea typeface="+mj-ea"/>
                <a:cs typeface="+mj-cs"/>
                <a:sym typeface="Calibri"/>
              </a:rPr>
              <a:t>rd</a:t>
            </a:r>
            <a:r>
              <a:rPr kumimoji="0" lang="en-GB" sz="1800" i="0" strike="noStrike" cap="none" spc="0" normalizeH="0" baseline="0" dirty="0">
                <a:ln>
                  <a:noFill/>
                </a:ln>
                <a:solidFill>
                  <a:schemeClr val="bg1"/>
                </a:solidFill>
                <a:effectLst/>
                <a:uFillTx/>
                <a:ea typeface="+mj-ea"/>
                <a:cs typeface="+mj-cs"/>
                <a:sym typeface="Calibri"/>
              </a:rPr>
              <a:t> July 2025</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b="1" u="sng" dirty="0">
                <a:solidFill>
                  <a:schemeClr val="bg1"/>
                </a:solidFill>
                <a:ea typeface="+mj-ea"/>
                <a:cs typeface="+mj-cs"/>
                <a:sym typeface="Calibri"/>
              </a:rPr>
              <a:t>Countywide Attendance Network Meetings</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Spring Network Meeting: Thursday 27</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February </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Summer Network Meeting: Thursday 26</a:t>
            </a:r>
            <a:r>
              <a:rPr kumimoji="0" lang="en-GB" sz="1800" b="0" i="0" u="none" strike="noStrike" cap="none" spc="0" normalizeH="0" baseline="30000" dirty="0">
                <a:ln>
                  <a:noFill/>
                </a:ln>
                <a:solidFill>
                  <a:schemeClr val="bg1"/>
                </a:solidFill>
                <a:effectLst/>
                <a:uFillTx/>
                <a:ea typeface="+mj-ea"/>
                <a:cs typeface="+mj-cs"/>
                <a:sym typeface="Calibri"/>
              </a:rPr>
              <a:t>th</a:t>
            </a:r>
            <a:r>
              <a:rPr kumimoji="0" lang="en-GB" sz="1800" b="0" i="0" u="none" strike="noStrike" cap="none" spc="0" normalizeH="0" baseline="0" dirty="0">
                <a:ln>
                  <a:noFill/>
                </a:ln>
                <a:solidFill>
                  <a:schemeClr val="bg1"/>
                </a:solidFill>
                <a:effectLst/>
                <a:uFillTx/>
                <a:ea typeface="+mj-ea"/>
                <a:cs typeface="+mj-cs"/>
                <a:sym typeface="Calibri"/>
              </a:rPr>
              <a:t> June </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All held in person at The Inspiration Teaching Hub. </a:t>
            </a: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 </a:t>
            </a:r>
          </a:p>
        </p:txBody>
      </p:sp>
    </p:spTree>
    <p:extLst>
      <p:ext uri="{BB962C8B-B14F-4D97-AF65-F5344CB8AC3E}">
        <p14:creationId xmlns:p14="http://schemas.microsoft.com/office/powerpoint/2010/main" val="15350259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rgbClr val="FFFFFF"/>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rgbClr val="FFFFFF"/>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7465037">
            <a:off x="10668804" y="-786778"/>
            <a:ext cx="4204156" cy="3171042"/>
          </a:xfrm>
          <a:prstGeom prst="rect">
            <a:avLst/>
          </a:prstGeom>
        </p:spPr>
      </p:pic>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3803332">
            <a:off x="-2481244" y="4505751"/>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a:solidFill>
                <a:srgbClr val="29314C"/>
              </a:solidFill>
              <a:highlight>
                <a:srgbClr val="FFFFFF"/>
              </a:highlight>
              <a:latin typeface="Helvetica" panose="020B0604020202020204" pitchFamily="34" charset="0"/>
              <a:cs typeface="Helvetica" panose="020B0604020202020204" pitchFamily="34" charset="0"/>
            </a:endParaRPr>
          </a:p>
          <a:p>
            <a:endParaRPr lang="en-GB" sz="2400">
              <a:solidFill>
                <a:srgbClr val="29314C"/>
              </a:solidFill>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7ADECC84-BDBA-1026-6E15-FCCC0FFE645F}"/>
              </a:ext>
            </a:extLst>
          </p:cNvPr>
          <p:cNvSpPr txBox="1"/>
          <p:nvPr/>
        </p:nvSpPr>
        <p:spPr>
          <a:xfrm>
            <a:off x="944171" y="172374"/>
            <a:ext cx="10463348" cy="6247864"/>
          </a:xfrm>
          <a:prstGeom prst="rect">
            <a:avLst/>
          </a:prstGeom>
          <a:solidFill>
            <a:schemeClr val="bg1"/>
          </a:solid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1. What is the statutory definition of a child missing education? </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 child who is severely absent from school</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 child of statutory school age that is not on a school roll or receiving a suitable education other than at a school</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 child on a reduced timetable</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All of the above</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2. Can you give 3 common reasons a child may become missing from education?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3. How many Norfolk children are registered as CME?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4. How many Norfolk children who are CME have an EHCP?</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5. Which scenario describes a legal pupil deletion from a school roll?</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Child has stopped attending and parent is refusing to engage with school staff</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 new school has been named in a child’s EHCP</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 child is medically unfit for school and unlikely to return before the end of Year 11</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 mainstream school has received written notification from a parent that they wish to remove their child from the school roll to home educate. </a:t>
            </a:r>
          </a:p>
          <a:p>
            <a:pPr marL="457200" marR="0" lvl="0" indent="-457200" algn="l" defTabSz="914400" rtl="0" eaLnBrk="1" fontAlgn="base" latinLnBrk="0" hangingPunct="1">
              <a:lnSpc>
                <a:spcPct val="100000"/>
              </a:lnSpc>
              <a:spcBef>
                <a:spcPts val="0"/>
              </a:spcBef>
              <a:spcAft>
                <a:spcPts val="0"/>
              </a:spcAft>
              <a:buClrTx/>
              <a:buSzTx/>
              <a:buFontTx/>
              <a:buAutoNum type="alphaLcParenR"/>
              <a:tabLst/>
              <a:defRPr/>
            </a:pPr>
            <a:endParaRPr kumimoji="0" lang="en-GB" sz="2000" b="1" i="0" u="none" strike="noStrike" kern="1200" cap="none" spc="0" normalizeH="0" baseline="0" noProof="0" dirty="0">
              <a:ln>
                <a:noFill/>
              </a:ln>
              <a:solidFill>
                <a:srgbClr val="002060"/>
              </a:solidFill>
              <a:effectLst/>
              <a:highlight>
                <a:srgbClr val="FFFFFF"/>
              </a:highlight>
              <a:uLnTx/>
              <a:uFillTx/>
              <a:latin typeface="Aptos"/>
              <a:ea typeface="+mn-ea"/>
              <a:cs typeface="Helvetica"/>
            </a:endParaRPr>
          </a:p>
        </p:txBody>
      </p:sp>
    </p:spTree>
    <p:extLst>
      <p:ext uri="{BB962C8B-B14F-4D97-AF65-F5344CB8AC3E}">
        <p14:creationId xmlns:p14="http://schemas.microsoft.com/office/powerpoint/2010/main" val="4104394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11192762" y="5272480"/>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1670936" y="135468"/>
            <a:ext cx="8188929" cy="795865"/>
          </a:xfrm>
        </p:spPr>
        <p:txBody>
          <a:bodyPr>
            <a:noAutofit/>
          </a:bodyPr>
          <a:lstStyle/>
          <a:p>
            <a:r>
              <a:rPr lang="en-GB" sz="2800" b="1" dirty="0">
                <a:solidFill>
                  <a:srgbClr val="002060"/>
                </a:solidFill>
                <a:latin typeface="Helvetica" panose="020B0604020202020204" pitchFamily="34" charset="0"/>
                <a:cs typeface="Helvetica" panose="020B0604020202020204" pitchFamily="34" charset="0"/>
              </a:rPr>
              <a:t>Children at particular risk of missing education</a:t>
            </a:r>
            <a:br>
              <a:rPr lang="en-GB" sz="1600" dirty="0"/>
            </a:br>
            <a:endParaRPr lang="en-GB" sz="20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20550322">
            <a:off x="-2238605" y="-317178"/>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045029" y="626533"/>
            <a:ext cx="11025051" cy="6095999"/>
          </a:xfrm>
          <a:solidFill>
            <a:schemeClr val="bg1"/>
          </a:solidFill>
        </p:spPr>
        <p:txBody>
          <a:bodyPr vert="horz" lIns="91440" tIns="45720" rIns="91440" bIns="45720" rtlCol="0" anchor="t">
            <a:noAutofit/>
          </a:bodyPr>
          <a:lstStyle/>
          <a:p>
            <a:pPr algn="l"/>
            <a:r>
              <a:rPr lang="en-GB" b="1"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There are many circumstances where a child may become missing from education, so it is vital that the Children Missing Education team are made aware of any child without delay. Although not exhaustive, the list below presents some of the circumstances.</a:t>
            </a:r>
            <a:endParaRPr lang="en-GB" sz="1400" b="1" dirty="0">
              <a:solidFill>
                <a:srgbClr val="002060"/>
              </a:solidFill>
              <a:effectLst/>
              <a:latin typeface="Helvetica" panose="020B0604020202020204" pitchFamily="34" charset="0"/>
              <a:ea typeface="Arial" panose="020B0604020202020204" pitchFamily="34" charset="0"/>
              <a:cs typeface="Helvetica" panose="020B0604020202020204" pitchFamily="34" charset="0"/>
            </a:endParaRP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Failure to start school at age 5 and hence never entering the system</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Pupils at risk of harm/neglect</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Illegal exclusion from school </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Withdrawal from school by a parent </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Failure to return after school holiday or period of illness </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Children of Gypsy, Roma and Traveller (GRT) families</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Children of Service Personnel</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Missing children and runaways</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Children and young people by the Youth Justice Service</a:t>
            </a:r>
          </a:p>
          <a:p>
            <a:pPr marL="71755" lvl="0" indent="-342900" algn="l">
              <a:spcAft>
                <a:spcPts val="10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Children who cease to attend school</a:t>
            </a:r>
          </a:p>
          <a:p>
            <a:pPr marL="71755" lvl="0" indent="-342900" algn="l">
              <a:spcAft>
                <a:spcPts val="800"/>
              </a:spcAft>
              <a:buClr>
                <a:srgbClr val="000066"/>
              </a:buClr>
              <a:buFont typeface="Wingdings" panose="05000000000000000000" pitchFamily="2" charset="2"/>
              <a:buChar char="§"/>
            </a:pPr>
            <a:r>
              <a:rPr lang="en-GB" dirty="0">
                <a:solidFill>
                  <a:srgbClr val="002060"/>
                </a:solidFill>
                <a:effectLst/>
                <a:latin typeface="Helvetica" panose="020B0604020202020204" pitchFamily="34" charset="0"/>
                <a:ea typeface="Arial" panose="020B0604020202020204" pitchFamily="34" charset="0"/>
                <a:cs typeface="Helvetica" panose="020B0604020202020204" pitchFamily="34" charset="0"/>
              </a:rPr>
              <a:t>Children of new migrant families</a:t>
            </a:r>
          </a:p>
          <a:p>
            <a:pPr algn="l"/>
            <a:endParaRPr lang="en-GB" sz="2400" dirty="0">
              <a:solidFill>
                <a:srgbClr val="29314C"/>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0368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7B3FA-B7CC-9B69-8C33-06EF4EB195CC}"/>
              </a:ext>
            </a:extLst>
          </p:cNvPr>
          <p:cNvPicPr>
            <a:picLocks noChangeAspect="1"/>
          </p:cNvPicPr>
          <p:nvPr/>
        </p:nvPicPr>
        <p:blipFill>
          <a:blip r:embed="rId3"/>
          <a:stretch>
            <a:fillRect/>
          </a:stretch>
        </p:blipFill>
        <p:spPr>
          <a:xfrm rot="3072043">
            <a:off x="10531171" y="4475203"/>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505205" y="6334830"/>
            <a:ext cx="8797447" cy="690050"/>
          </a:xfrm>
        </p:spPr>
        <p:txBody>
          <a:bodyPr>
            <a:noAutofit/>
          </a:bodyPr>
          <a:lstStyle/>
          <a:p>
            <a:pPr algn="r">
              <a:lnSpc>
                <a:spcPct val="120000"/>
              </a:lnSpc>
            </a:pPr>
            <a:r>
              <a:rPr lang="en-GB" sz="1800" b="1" dirty="0">
                <a:solidFill>
                  <a:srgbClr val="003763"/>
                </a:solidFill>
                <a:latin typeface="Rockwell" panose="02060603020205020403" pitchFamily="18" charset="0"/>
                <a:cs typeface="Arial"/>
                <a:hlinkClick r:id="rId4"/>
              </a:rPr>
              <a:t>Working Together to Improve School Attendance (2024)</a:t>
            </a:r>
            <a:br>
              <a:rPr lang="en-GB" sz="1800" b="1" dirty="0">
                <a:solidFill>
                  <a:srgbClr val="003763"/>
                </a:solidFill>
                <a:latin typeface="Rockwell" panose="02060603020205020403" pitchFamily="18" charset="0"/>
                <a:cs typeface="Arial"/>
                <a:hlinkClick r:id="rId4"/>
              </a:rPr>
            </a:br>
            <a:endParaRPr lang="en-GB" sz="1800" b="1" dirty="0">
              <a:solidFill>
                <a:srgbClr val="003763"/>
              </a:solidFill>
              <a:latin typeface="Rockwell" panose="02060603020205020403" pitchFamily="18" charset="0"/>
              <a:cs typeface="Arial"/>
            </a:endParaRP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2360764" y="742518"/>
            <a:ext cx="7883329" cy="5263448"/>
          </a:xfrm>
          <a:prstGeom prst="roundRect">
            <a:avLst>
              <a:gd name="adj" fmla="val 7991"/>
            </a:avLst>
          </a:prstGeom>
          <a:solidFill>
            <a:srgbClr val="002060"/>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3400" b="1" i="0" u="none" strike="noStrike" kern="1200" cap="none" spc="0" normalizeH="0" baseline="0" noProof="0" dirty="0">
              <a:ln>
                <a:noFill/>
              </a:ln>
              <a:solidFill>
                <a:srgbClr val="FFFFFF"/>
              </a:solidFill>
              <a:effectLst/>
              <a:uLnTx/>
              <a:uFillTx/>
              <a:latin typeface="Rockwell" panose="02060603020205020403" pitchFamily="18"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FFFFFF"/>
                </a:solidFill>
                <a:effectLst/>
                <a:uLnTx/>
                <a:uFillTx/>
                <a:latin typeface="Rockwell" panose="02060603020205020403" pitchFamily="18" charset="0"/>
                <a:cs typeface="Arial" panose="020B0604020202020204" pitchFamily="34" charset="0"/>
              </a:rPr>
              <a:t>Expectations of Schools</a:t>
            </a:r>
          </a:p>
          <a:p>
            <a:pPr lvl="0" algn="ctr" defTabSz="685800">
              <a:spcAft>
                <a:spcPts val="450"/>
              </a:spcAft>
              <a:defRPr/>
            </a:pPr>
            <a:r>
              <a:rPr lang="en-GB" sz="2400" dirty="0">
                <a:solidFill>
                  <a:srgbClr val="FFFFFF"/>
                </a:solidFill>
                <a:latin typeface="Rockwell" panose="02060603020205020403" pitchFamily="18" charset="0"/>
                <a:cs typeface="Arial" panose="020B0604020202020204" pitchFamily="34" charset="0"/>
              </a:rPr>
              <a:t>The law requires all schools including independent schools to have an admission register and, except for schools where all pupils are boarders, an attendance register. These registers must be kept electronically. All pupils (regardless of their age) must be placed on the admission register and have their attendance recorded in the attendance register. The proprietor of a school who fails to comply with these regulations is guilty of an offence and can be fined.</a:t>
            </a:r>
          </a:p>
          <a:p>
            <a:pPr lvl="0" algn="ctr" defTabSz="685800">
              <a:spcAft>
                <a:spcPts val="450"/>
              </a:spcAft>
              <a:defRPr/>
            </a:pPr>
            <a:endParaRPr kumimoji="0" lang="en-GB"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4C23D7-13EB-D026-8B52-B29B88801906}"/>
              </a:ext>
            </a:extLst>
          </p:cNvPr>
          <p:cNvPicPr>
            <a:picLocks noChangeAspect="1"/>
          </p:cNvPicPr>
          <p:nvPr/>
        </p:nvPicPr>
        <p:blipFill>
          <a:blip r:embed="rId3"/>
          <a:stretch>
            <a:fillRect/>
          </a:stretch>
        </p:blipFill>
        <p:spPr>
          <a:xfrm rot="3072043">
            <a:off x="-1843916" y="-440336"/>
            <a:ext cx="4204156" cy="3171042"/>
          </a:xfrm>
          <a:prstGeom prst="rect">
            <a:avLst/>
          </a:prstGeom>
        </p:spPr>
      </p:pic>
    </p:spTree>
    <p:extLst>
      <p:ext uri="{BB962C8B-B14F-4D97-AF65-F5344CB8AC3E}">
        <p14:creationId xmlns:p14="http://schemas.microsoft.com/office/powerpoint/2010/main" val="23146270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0" y="466101"/>
            <a:ext cx="8188929" cy="647997"/>
          </a:xfrm>
        </p:spPr>
        <p:txBody>
          <a:bodyPr>
            <a:noAutofit/>
          </a:bodyPr>
          <a:lstStyle/>
          <a:p>
            <a:r>
              <a:rPr lang="en-GB" sz="3200" b="1" dirty="0">
                <a:solidFill>
                  <a:srgbClr val="002060"/>
                </a:solidFill>
                <a:latin typeface="+mj-lt"/>
                <a:cs typeface="Arial"/>
              </a:rPr>
              <a:t>Contents of the admission register ‘the school roll’</a:t>
            </a:r>
            <a:endParaRPr lang="en-GB" sz="2000" b="1" dirty="0">
              <a:solidFill>
                <a:srgbClr val="002060"/>
              </a:solidFill>
              <a:latin typeface="+mj-lt"/>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389883" y="1057839"/>
            <a:ext cx="9412225" cy="5632311"/>
          </a:xfrm>
          <a:prstGeom prst="rect">
            <a:avLst/>
          </a:prstGeom>
          <a:solidFill>
            <a:schemeClr val="bg1"/>
          </a:solid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The school admission register, sometimes known as the ‘the school roll’, must be kept in accordance with the School Attendance (Pupil Registration) (England) Regulations 2024. Regulation 8 sets out the contents of the admission register. </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The names of all pupils (both compulsory and non-compulsory school age) must be entered on the admission register.  </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Schools are expected to use an electronic management information system to keep their attendance and admission registers to improve accuracy, speed up the process of sharing and analysing information, and make returns to local authorities and DfE easier. </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Registers are legal records, and all schools must preserve every entry in the attendance or admission register for 6 years from the date the data was entered.</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It is vital that the admission register is kept up to date. Schools should encourage parents to inform them of any changes whenever they occur and must ensure the admission register is amended as soon as possible.</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endParaRPr lang="en-GB" sz="2000" dirty="0">
              <a:solidFill>
                <a:srgbClr val="002060"/>
              </a:solidFill>
              <a:highlight>
                <a:srgbClr val="FFFFFF"/>
              </a:highlight>
              <a:latin typeface="Helvetica" panose="020B0604020202020204" pitchFamily="34" charset="0"/>
              <a:cs typeface="Helvetica"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257212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10415733" y="5018479"/>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1829007" y="410494"/>
            <a:ext cx="8188929" cy="524224"/>
          </a:xfrm>
        </p:spPr>
        <p:txBody>
          <a:bodyPr>
            <a:noAutofit/>
          </a:bodyPr>
          <a:lstStyle/>
          <a:p>
            <a:br>
              <a:rPr lang="en-GB" sz="4000" b="1" dirty="0">
                <a:latin typeface="Aptos" panose="020B0004020202020204" pitchFamily="34" charset="0"/>
                <a:cs typeface="Arial" panose="020B0604020202020204" pitchFamily="34" charset="0"/>
              </a:rPr>
            </a:br>
            <a:br>
              <a:rPr lang="en-GB" sz="4000" b="1" dirty="0">
                <a:latin typeface="Aptos" panose="020B0004020202020204" pitchFamily="34" charset="0"/>
                <a:cs typeface="Arial" panose="020B0604020202020204" pitchFamily="34" charset="0"/>
              </a:rPr>
            </a:br>
            <a:br>
              <a:rPr lang="en-GB" sz="4000" b="1" dirty="0">
                <a:latin typeface="Aptos" panose="020B0004020202020204" pitchFamily="34" charset="0"/>
                <a:cs typeface="Arial" panose="020B0604020202020204" pitchFamily="34" charset="0"/>
              </a:rPr>
            </a:br>
            <a:r>
              <a:rPr lang="en-GB" sz="3200" b="1" dirty="0">
                <a:solidFill>
                  <a:srgbClr val="002060"/>
                </a:solidFill>
                <a:latin typeface="Helvetica" panose="020B0604020202020204" pitchFamily="34" charset="0"/>
                <a:cs typeface="Helvetica" panose="020B0604020202020204" pitchFamily="34" charset="0"/>
              </a:rPr>
              <a:t>Schools Responsibilities</a:t>
            </a:r>
            <a:endParaRPr lang="en-GB" sz="4000" b="1" dirty="0">
              <a:solidFill>
                <a:srgbClr val="002060"/>
              </a:solidFill>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611344" y="-348405"/>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a:solidFill>
                <a:srgbClr val="29314C"/>
              </a:solidFill>
              <a:highlight>
                <a:srgbClr val="FFFFFF"/>
              </a:highlight>
              <a:latin typeface="Helvetica" panose="020B0604020202020204" pitchFamily="34" charset="0"/>
              <a:cs typeface="Helvetica" panose="020B0604020202020204" pitchFamily="34" charset="0"/>
            </a:endParaRPr>
          </a:p>
          <a:p>
            <a:endParaRPr lang="en-GB" sz="2400">
              <a:solidFill>
                <a:srgbClr val="29314C"/>
              </a:solidFill>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52341D64-ECD6-B2FF-3ECA-4016731A4AB2}"/>
              </a:ext>
            </a:extLst>
          </p:cNvPr>
          <p:cNvSpPr txBox="1"/>
          <p:nvPr/>
        </p:nvSpPr>
        <p:spPr>
          <a:xfrm>
            <a:off x="4724400" y="3200400"/>
            <a:ext cx="2743200" cy="9694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The law requires all schools including independent schools to have an admission register and, except for schools where all pupils are boarders, an attendance register. These registers must be kept electronically. All pupils (regardless of their age) must be placed on the admission register and have their attendance recorded in the attendance register. The proprietor of a school who fails to comply with these regulations is guilty of an offence and can be fined.</a:t>
            </a:r>
          </a:p>
        </p:txBody>
      </p:sp>
      <p:sp>
        <p:nvSpPr>
          <p:cNvPr id="8" name="TextBox 7">
            <a:extLst>
              <a:ext uri="{FF2B5EF4-FFF2-40B4-BE49-F238E27FC236}">
                <a16:creationId xmlns:a16="http://schemas.microsoft.com/office/drawing/2014/main" id="{7BB899C6-1D88-9A52-7FBC-49A38188B114}"/>
              </a:ext>
            </a:extLst>
          </p:cNvPr>
          <p:cNvSpPr txBox="1"/>
          <p:nvPr/>
        </p:nvSpPr>
        <p:spPr>
          <a:xfrm>
            <a:off x="1647647" y="1043798"/>
            <a:ext cx="8551650"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1600" b="0" i="0" u="none" strike="noStrike" kern="1200" cap="none" spc="0" normalizeH="0" baseline="0" noProof="0" dirty="0">
              <a:ln>
                <a:noFill/>
              </a:ln>
              <a:solidFill>
                <a:srgbClr val="1E2A5A"/>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1E2A5A"/>
                </a:solidFill>
                <a:effectLst/>
                <a:uLnTx/>
                <a:uFillTx/>
                <a:latin typeface="Helvetica" panose="020B0604020202020204" pitchFamily="34" charset="0"/>
                <a:ea typeface="Calibri"/>
                <a:cs typeface="Helvetica" panose="020B0604020202020204" pitchFamily="34" charset="0"/>
              </a:rPr>
              <a:t>All schools are required to notify the local authority </a:t>
            </a:r>
            <a:r>
              <a:rPr kumimoji="0" lang="en-GB" sz="2000" b="1" i="0" u="none" strike="noStrike" kern="1200" cap="none" spc="0" normalizeH="0" baseline="0" noProof="0" dirty="0">
                <a:ln>
                  <a:noFill/>
                </a:ln>
                <a:solidFill>
                  <a:srgbClr val="1E2A5A"/>
                </a:solidFill>
                <a:effectLst/>
                <a:uLnTx/>
                <a:uFillTx/>
                <a:latin typeface="Helvetica" panose="020B0604020202020204" pitchFamily="34" charset="0"/>
                <a:ea typeface="Calibri"/>
                <a:cs typeface="Helvetica" panose="020B0604020202020204" pitchFamily="34" charset="0"/>
              </a:rPr>
              <a:t>within five days </a:t>
            </a:r>
            <a:r>
              <a:rPr kumimoji="0" lang="en-GB" sz="2000" b="0" i="0" u="none" strike="noStrike" kern="1200" cap="none" spc="0" normalizeH="0" baseline="0" noProof="0" dirty="0">
                <a:ln>
                  <a:noFill/>
                </a:ln>
                <a:solidFill>
                  <a:srgbClr val="1E2A5A"/>
                </a:solidFill>
                <a:effectLst/>
                <a:uLnTx/>
                <a:uFillTx/>
                <a:latin typeface="Helvetica" panose="020B0604020202020204" pitchFamily="34" charset="0"/>
                <a:ea typeface="Calibri"/>
                <a:cs typeface="Helvetica" panose="020B0604020202020204" pitchFamily="34" charset="0"/>
              </a:rPr>
              <a:t>when a pupil’s name is added to the admission register at a non-standard transition point. Schools will need to provide the local authority with all the information held within the admission register about the pupil. Norfolk schools are expected to submit a </a:t>
            </a:r>
            <a:r>
              <a:rPr kumimoji="0" lang="en-GB" sz="2000" b="1" i="0" u="none" strike="noStrike" kern="1200" cap="none" spc="0" normalizeH="0" baseline="0" noProof="0" dirty="0">
                <a:ln>
                  <a:noFill/>
                </a:ln>
                <a:solidFill>
                  <a:srgbClr val="29314C"/>
                </a:solidFill>
                <a:effectLst/>
                <a:uLnTx/>
                <a:uFillTx/>
                <a:latin typeface="Helvetica" panose="020B0604020202020204" pitchFamily="34" charset="0"/>
                <a:ea typeface="Calibri"/>
                <a:cs typeface="Helvetica" panose="020B0604020202020204" pitchFamily="34" charset="0"/>
                <a:hlinkClick r:id="rId4"/>
              </a:rPr>
              <a:t>New Pupil Return</a:t>
            </a:r>
            <a:r>
              <a:rPr kumimoji="0" lang="en-GB" sz="2000" b="0" i="0" u="none" strike="noStrike" kern="1200" cap="none" spc="0" normalizeH="0" baseline="0" noProof="0" dirty="0">
                <a:ln>
                  <a:noFill/>
                </a:ln>
                <a:solidFill>
                  <a:srgbClr val="29314C"/>
                </a:solidFill>
                <a:effectLst/>
                <a:uLnTx/>
                <a:uFillTx/>
                <a:latin typeface="Helvetica" panose="020B0604020202020204" pitchFamily="34" charset="0"/>
                <a:ea typeface="Calibri"/>
                <a:cs typeface="Helvetica"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29314C"/>
              </a:solidFill>
              <a:effectLst/>
              <a:uLnTx/>
              <a:uFillTx/>
              <a:latin typeface="Helvetica" panose="020B0604020202020204" pitchFamily="34" charset="0"/>
              <a:ea typeface="+mn-lt"/>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1E2A5A"/>
                </a:solidFill>
                <a:effectLst/>
                <a:uLnTx/>
                <a:uFillTx/>
                <a:latin typeface="Helvetica" panose="020B0604020202020204" pitchFamily="34" charset="0"/>
                <a:ea typeface="Calibri"/>
                <a:cs typeface="Helvetica" panose="020B0604020202020204" pitchFamily="34" charset="0"/>
              </a:rPr>
              <a:t>Schools must notify the local authority when a pupil’s name is to be removed from the admission register at a non-standard transition point under any of the fifteen grounds set out in the regulations, as soon as the ground for removal is met and no later than the time the pupil’s name is removed from the register. In Norfolk schools are expected to submit a </a:t>
            </a:r>
            <a:r>
              <a:rPr kumimoji="0" lang="en-GB" sz="2000" b="1" i="0" u="none" strike="noStrike" kern="1200" cap="none" spc="0" normalizeH="0" baseline="0" noProof="0" dirty="0">
                <a:ln>
                  <a:noFill/>
                </a:ln>
                <a:solidFill>
                  <a:srgbClr val="0070C0"/>
                </a:solidFill>
                <a:effectLst/>
                <a:uLnTx/>
                <a:uFillTx/>
                <a:latin typeface="Helvetica" panose="020B0604020202020204" pitchFamily="34" charset="0"/>
                <a:ea typeface="+mn-lt"/>
                <a:cs typeface="Helvetica" panose="020B0604020202020204" pitchFamily="34" charset="0"/>
                <a:hlinkClick r:id="rId5">
                  <a:extLst>
                    <a:ext uri="{A12FA001-AC4F-418D-AE19-62706E023703}">
                      <ahyp:hlinkClr xmlns:ahyp="http://schemas.microsoft.com/office/drawing/2018/hyperlinkcolor" val="tx"/>
                    </a:ext>
                  </a:extLst>
                </a:hlinkClick>
              </a:rPr>
              <a:t>Deletion Return Form </a:t>
            </a:r>
            <a:endParaRPr kumimoji="0" lang="en-GB" sz="2000" b="1" i="0" u="none" strike="noStrike" kern="1200" cap="none" spc="0" normalizeH="0" baseline="0" noProof="0" dirty="0">
              <a:ln>
                <a:noFill/>
              </a:ln>
              <a:solidFill>
                <a:srgbClr val="00B0F0"/>
              </a:solidFill>
              <a:effectLst/>
              <a:uLnTx/>
              <a:uFillTx/>
              <a:latin typeface="Helvetica" panose="020B0604020202020204" pitchFamily="34" charset="0"/>
              <a:ea typeface="Calibri"/>
              <a:cs typeface="Helvetica" panose="020B0604020202020204" pitchFamily="34" charset="0"/>
              <a:hlinkClick r:id="rId5">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a:ea typeface="Calibri"/>
              <a:cs typeface="Calibri"/>
            </a:endParaRPr>
          </a:p>
        </p:txBody>
      </p:sp>
    </p:spTree>
    <p:extLst>
      <p:ext uri="{BB962C8B-B14F-4D97-AF65-F5344CB8AC3E}">
        <p14:creationId xmlns:p14="http://schemas.microsoft.com/office/powerpoint/2010/main" val="2843699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369829" y="317059"/>
            <a:ext cx="4228959" cy="647997"/>
          </a:xfrm>
          <a:solidFill>
            <a:schemeClr val="bg1"/>
          </a:solidFill>
        </p:spPr>
        <p:txBody>
          <a:bodyPr>
            <a:noAutofit/>
          </a:bodyPr>
          <a:lstStyle/>
          <a:p>
            <a:pPr algn="l"/>
            <a:br>
              <a:rPr lang="en-GB" sz="4400" b="1" dirty="0">
                <a:solidFill>
                  <a:srgbClr val="FCD054"/>
                </a:solidFill>
                <a:latin typeface="Rockwell" panose="02060603020205020403" pitchFamily="18" charset="0"/>
              </a:rPr>
            </a:br>
            <a:r>
              <a:rPr lang="en-GB" sz="3200" b="1" dirty="0">
                <a:solidFill>
                  <a:srgbClr val="002060"/>
                </a:solidFill>
                <a:latin typeface="Helvetica" panose="020B0604020202020204" pitchFamily="34" charset="0"/>
                <a:cs typeface="Helvetica" panose="020B0604020202020204" pitchFamily="34" charset="0"/>
              </a:rPr>
              <a:t>Deletion returns</a:t>
            </a:r>
            <a:endParaRPr lang="en-GB" sz="2400" b="1" dirty="0">
              <a:solidFill>
                <a:srgbClr val="002060"/>
              </a:solidFill>
              <a:latin typeface="Helvetica" panose="020B0604020202020204" pitchFamily="34" charset="0"/>
              <a:cs typeface="Helvetica" panose="020B0604020202020204" pitchFamily="34" charset="0"/>
            </a:endParaRPr>
          </a:p>
        </p:txBody>
      </p:sp>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a:solidFill>
                <a:srgbClr val="29314C"/>
              </a:solidFill>
              <a:highlight>
                <a:srgbClr val="FFFFFF"/>
              </a:highlight>
              <a:latin typeface="Helvetica" panose="020B0604020202020204" pitchFamily="34" charset="0"/>
              <a:cs typeface="Helvetica" panose="020B0604020202020204" pitchFamily="34" charset="0"/>
            </a:endParaRPr>
          </a:p>
          <a:p>
            <a:endParaRPr lang="en-GB" sz="240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412032" y="1280892"/>
            <a:ext cx="8778431"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highlight>
                <a:srgbClr val="FFFFFF"/>
              </a:highlight>
              <a:uLnTx/>
              <a:uFillTx/>
              <a:latin typeface="Helvetica" panose="020B0604020202020204" pitchFamily="34" charset="0"/>
              <a:ea typeface="+mn-ea"/>
              <a:cs typeface="Helvetica" panose="020B0604020202020204" pitchFamily="34" charset="0"/>
            </a:endParaRPr>
          </a:p>
        </p:txBody>
      </p:sp>
      <p:sp>
        <p:nvSpPr>
          <p:cNvPr id="8" name="TextBox 7">
            <a:extLst>
              <a:ext uri="{FF2B5EF4-FFF2-40B4-BE49-F238E27FC236}">
                <a16:creationId xmlns:a16="http://schemas.microsoft.com/office/drawing/2014/main" id="{13A093A9-4DFA-AFBF-667C-9491289F6BF9}"/>
              </a:ext>
            </a:extLst>
          </p:cNvPr>
          <p:cNvSpPr txBox="1"/>
          <p:nvPr/>
        </p:nvSpPr>
        <p:spPr>
          <a:xfrm>
            <a:off x="369829" y="936009"/>
            <a:ext cx="4396325" cy="498598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GB" sz="1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All schools must make a return to the local authority when a pupil’s name is deleted from the admission register (a Deletion Return). </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A pupil’s name can only be deleted from the admission register for a reason set out in regulation 9 of the School Attendance (Pupil Registration) (England) Regulations 2024. </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Schools cannot retrospectively delete a pupil’s name from the admission register or attendance register.</a:t>
            </a:r>
          </a:p>
        </p:txBody>
      </p:sp>
      <p:graphicFrame>
        <p:nvGraphicFramePr>
          <p:cNvPr id="5" name="Table 4">
            <a:extLst>
              <a:ext uri="{FF2B5EF4-FFF2-40B4-BE49-F238E27FC236}">
                <a16:creationId xmlns:a16="http://schemas.microsoft.com/office/drawing/2014/main" id="{A74DEB86-D871-6A8D-8744-DE7FF97642DF}"/>
              </a:ext>
            </a:extLst>
          </p:cNvPr>
          <p:cNvGraphicFramePr>
            <a:graphicFrameLocks noGrp="1"/>
          </p:cNvGraphicFramePr>
          <p:nvPr>
            <p:extLst>
              <p:ext uri="{D42A27DB-BD31-4B8C-83A1-F6EECF244321}">
                <p14:modId xmlns:p14="http://schemas.microsoft.com/office/powerpoint/2010/main" val="82343717"/>
              </p:ext>
            </p:extLst>
          </p:nvPr>
        </p:nvGraphicFramePr>
        <p:xfrm>
          <a:off x="5012675" y="103492"/>
          <a:ext cx="6911058" cy="6651014"/>
        </p:xfrm>
        <a:graphic>
          <a:graphicData uri="http://schemas.openxmlformats.org/drawingml/2006/table">
            <a:tbl>
              <a:tblPr firstRow="1" firstCol="1" bandRow="1"/>
              <a:tblGrid>
                <a:gridCol w="459084">
                  <a:extLst>
                    <a:ext uri="{9D8B030D-6E8A-4147-A177-3AD203B41FA5}">
                      <a16:colId xmlns:a16="http://schemas.microsoft.com/office/drawing/2014/main" val="2247603117"/>
                    </a:ext>
                  </a:extLst>
                </a:gridCol>
                <a:gridCol w="6451974">
                  <a:extLst>
                    <a:ext uri="{9D8B030D-6E8A-4147-A177-3AD203B41FA5}">
                      <a16:colId xmlns:a16="http://schemas.microsoft.com/office/drawing/2014/main" val="3594252108"/>
                    </a:ext>
                  </a:extLst>
                </a:gridCol>
              </a:tblGrid>
              <a:tr h="240626">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a:ea typeface="Aptos" panose="020B0004020202020204" pitchFamily="34" charset="0"/>
                          <a:cs typeface="Helvetica"/>
                        </a:rPr>
                        <a:t>A </a:t>
                      </a:r>
                      <a:endPar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 is registered at another school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971326"/>
                  </a:ext>
                </a:extLst>
              </a:tr>
              <a:tr h="240626">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a:ea typeface="Aptos" panose="020B0004020202020204" pitchFamily="34" charset="0"/>
                          <a:cs typeface="Helvetica"/>
                        </a:rPr>
                        <a:t>B </a:t>
                      </a:r>
                      <a:endPar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 was enrolled in Nursery but not enrolled into Year 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6934645"/>
                  </a:ext>
                </a:extLst>
              </a:tr>
              <a:tr h="240626">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a:solidFill>
                            <a:srgbClr val="002060"/>
                          </a:solidFill>
                          <a:effectLst/>
                          <a:latin typeface="Helvetica"/>
                          <a:ea typeface="Aptos" panose="020B0004020202020204" pitchFamily="34" charset="0"/>
                          <a:cs typeface="Helvetica"/>
                        </a:rPr>
                        <a:t>C </a:t>
                      </a:r>
                      <a:endParaRPr lang="en-GB" sz="1200" b="1" kern="10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Ceasing of dual registration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813424"/>
                  </a:ext>
                </a:extLst>
              </a:tr>
              <a:tr h="721879">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a:solidFill>
                            <a:srgbClr val="002060"/>
                          </a:solidFill>
                          <a:effectLst/>
                          <a:latin typeface="Helvetica"/>
                          <a:ea typeface="Aptos" panose="020B0004020202020204" pitchFamily="34" charset="0"/>
                          <a:cs typeface="Helvetica"/>
                        </a:rPr>
                        <a:t>D </a:t>
                      </a:r>
                      <a:endParaRPr lang="en-GB" sz="1200" b="1" kern="10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200" dirty="0">
                          <a:solidFill>
                            <a:srgbClr val="002060"/>
                          </a:solidFill>
                          <a:effectLst/>
                          <a:latin typeface="Helvetica" panose="020B0604020202020204" pitchFamily="34" charset="0"/>
                          <a:ea typeface="+mn-ea"/>
                          <a:cs typeface="Helvetica" panose="020B0604020202020204" pitchFamily="34" charset="0"/>
                        </a:rPr>
                        <a:t>A school attendance order relating to the pupil and formerly naming the school has  been amended by the relevant local authority to substitute the name of the school with that of another school </a:t>
                      </a:r>
                      <a:endPar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3264171"/>
                  </a:ext>
                </a:extLst>
              </a:tr>
              <a:tr h="721879">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a:solidFill>
                            <a:srgbClr val="002060"/>
                          </a:solidFill>
                          <a:effectLst/>
                          <a:latin typeface="Helvetica"/>
                          <a:ea typeface="Aptos" panose="020B0004020202020204" pitchFamily="34" charset="0"/>
                          <a:cs typeface="Helvetica"/>
                        </a:rPr>
                        <a:t>E </a:t>
                      </a:r>
                      <a:endParaRPr lang="en-GB" sz="1200" b="1" kern="10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200" dirty="0">
                          <a:solidFill>
                            <a:srgbClr val="002060"/>
                          </a:solidFill>
                          <a:effectLst/>
                          <a:latin typeface="Helvetica" panose="020B0604020202020204" pitchFamily="34" charset="0"/>
                          <a:ea typeface="+mn-ea"/>
                          <a:cs typeface="Helvetica" panose="020B0604020202020204" pitchFamily="34" charset="0"/>
                        </a:rPr>
                        <a:t>A school attendance order relating to the pupil and naming the school has been revoked by the relevant local authority on the ground that arrangements have been made for the pupil to receive suitable education otherwise than at school </a:t>
                      </a:r>
                      <a:endPar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0070478"/>
                  </a:ext>
                </a:extLst>
              </a:tr>
              <a:tr h="302305">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a:solidFill>
                            <a:srgbClr val="002060"/>
                          </a:solidFill>
                          <a:effectLst/>
                          <a:latin typeface="Helvetica"/>
                          <a:ea typeface="Aptos" panose="020B0004020202020204" pitchFamily="34" charset="0"/>
                          <a:cs typeface="Helvetica"/>
                        </a:rPr>
                        <a:t>F </a:t>
                      </a:r>
                      <a:endParaRPr lang="en-GB" sz="1200" b="1" kern="10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Elective home education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668242"/>
                  </a:ext>
                </a:extLst>
              </a:tr>
              <a:tr h="481253">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a:solidFill>
                            <a:srgbClr val="002060"/>
                          </a:solidFill>
                          <a:effectLst/>
                          <a:latin typeface="Helvetica"/>
                          <a:ea typeface="Aptos" panose="020B0004020202020204" pitchFamily="34" charset="0"/>
                          <a:cs typeface="Helvetica"/>
                        </a:rPr>
                        <a:t>G </a:t>
                      </a:r>
                      <a:endParaRPr lang="en-GB" sz="1200" b="1" kern="10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 has moved ceased to attend and the new address is beyond reasonable distance from registered school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9198951"/>
                  </a:ext>
                </a:extLst>
              </a:tr>
              <a:tr h="481253">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 has failed to return within 10 days of expected return from agreed leave of absence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112347"/>
                  </a:ext>
                </a:extLst>
              </a:tr>
              <a:tr h="334895">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Pupil’s whereabouts are unknown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3187215"/>
                  </a:ext>
                </a:extLst>
              </a:tr>
              <a:tr h="385205">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J</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 is in custody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8486055"/>
                  </a:ext>
                </a:extLst>
              </a:tr>
              <a:tr h="341523">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 is deceased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935752"/>
                  </a:ext>
                </a:extLst>
              </a:tr>
              <a:tr h="332435">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Pupil will cease to be of compulsory school age before start of next academic year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831993"/>
                  </a:ext>
                </a:extLst>
              </a:tr>
              <a:tr h="481253">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a:ea typeface="Aptos" panose="020B0004020202020204" pitchFamily="34" charset="0"/>
                          <a:cs typeface="Helvetica"/>
                        </a:rPr>
                        <a:t>Pupil is a boarder, and fees remain outstanding at end of school term to which they apply</a:t>
                      </a:r>
                      <a:endPar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8759798"/>
                  </a:ext>
                </a:extLst>
              </a:tr>
              <a:tr h="315451">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 Pupil’s name has been removed from roll of independent school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2638760"/>
                  </a:ext>
                </a:extLst>
              </a:tr>
              <a:tr h="288643">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O</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Permanent exclusion and appeal process has complete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375011"/>
                  </a:ext>
                </a:extLst>
              </a:tr>
              <a:tr h="481253">
                <a:tc>
                  <a:txBody>
                    <a:body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Calibri" panose="020F0502020204030204"/>
                          <a:sym typeface="Calibri"/>
                        </a:defRPr>
                      </a:lvl9pPr>
                    </a:lstStyle>
                    <a:p>
                      <a:pPr algn="l"/>
                      <a:r>
                        <a:rPr lang="en-GB" sz="1200" b="1" kern="100" dirty="0">
                          <a:solidFill>
                            <a:srgbClr val="002060"/>
                          </a:solidFill>
                          <a:effectLst/>
                          <a:latin typeface="Helvetica" panose="020B0604020202020204" pitchFamily="34" charset="0"/>
                          <a:ea typeface="Aptos" panose="020B0004020202020204" pitchFamily="34" charset="0"/>
                          <a:cs typeface="Helvetica" panose="020B0604020202020204" pitchFamily="34" charset="0"/>
                        </a:rPr>
                        <a:t>End of school phase and pupil is not transferring via NCC admissions arranged school place (Yr2 state funded infant schools Yr6 state funded junior and primary schools)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3061241"/>
                  </a:ext>
                </a:extLst>
              </a:tr>
            </a:tbl>
          </a:graphicData>
        </a:graphic>
      </p:graphicFrame>
    </p:spTree>
    <p:extLst>
      <p:ext uri="{BB962C8B-B14F-4D97-AF65-F5344CB8AC3E}">
        <p14:creationId xmlns:p14="http://schemas.microsoft.com/office/powerpoint/2010/main" val="54511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611172" y="28707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3" y="522513"/>
            <a:ext cx="8188929" cy="847177"/>
          </a:xfrm>
        </p:spPr>
        <p:txBody>
          <a:bodyPr>
            <a:noAutofit/>
          </a:bodyPr>
          <a:lstStyle/>
          <a:p>
            <a:r>
              <a:rPr lang="en-GB" sz="3200" b="1" dirty="0">
                <a:solidFill>
                  <a:srgbClr val="002060"/>
                </a:solidFill>
                <a:latin typeface="Helvetica" panose="020B0604020202020204" pitchFamily="34" charset="0"/>
                <a:cs typeface="Helvetica" panose="020B0604020202020204" pitchFamily="34" charset="0"/>
              </a:rPr>
              <a:t>What happens if a parent does not accept the school place offered?</a:t>
            </a: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2029524" y="1417174"/>
            <a:ext cx="8132946" cy="4623471"/>
          </a:xfrm>
          <a:solidFill>
            <a:schemeClr val="bg1"/>
          </a:solidFill>
        </p:spPr>
        <p:txBody>
          <a:bodyPr>
            <a:noAutofit/>
          </a:bodyPr>
          <a:lstStyle/>
          <a:p>
            <a:pPr algn="l"/>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pPr marL="342900" indent="-342900" algn="l">
              <a:buClr>
                <a:srgbClr val="002060"/>
              </a:buClr>
              <a:buFont typeface="Wingdings" panose="05000000000000000000" pitchFamily="2" charset="2"/>
              <a:buChar char="Ø"/>
            </a:pPr>
            <a:r>
              <a:rPr lang="en-GB" sz="2000" dirty="0">
                <a:solidFill>
                  <a:srgbClr val="002060"/>
                </a:solidFill>
                <a:highlight>
                  <a:srgbClr val="FFFFFF"/>
                </a:highlight>
                <a:latin typeface="Helvetica" panose="020B0604020202020204" pitchFamily="34" charset="0"/>
                <a:cs typeface="Helvetica" panose="020B0604020202020204" pitchFamily="34" charset="0"/>
              </a:rPr>
              <a:t>The Admissions Team and CME Team will work with parent to gain an understanding of why the parent does not want to accept the place.</a:t>
            </a:r>
          </a:p>
          <a:p>
            <a:pPr marL="342900" indent="-342900" algn="l">
              <a:buClr>
                <a:srgbClr val="002060"/>
              </a:buClr>
              <a:buFont typeface="Wingdings" panose="05000000000000000000" pitchFamily="2" charset="2"/>
              <a:buChar char="Ø"/>
            </a:pPr>
            <a:endParaRPr lang="en-GB" sz="2000" dirty="0">
              <a:solidFill>
                <a:srgbClr val="002060"/>
              </a:solidFill>
              <a:highlight>
                <a:srgbClr val="FFFFFF"/>
              </a:highlight>
              <a:latin typeface="Helvetica" panose="020B0604020202020204" pitchFamily="34" charset="0"/>
              <a:cs typeface="Helvetica" panose="020B0604020202020204" pitchFamily="34" charset="0"/>
            </a:endParaRPr>
          </a:p>
          <a:p>
            <a:pPr marL="342900" indent="-342900" algn="l">
              <a:buClr>
                <a:srgbClr val="002060"/>
              </a:buClr>
              <a:buFont typeface="Wingdings" panose="05000000000000000000" pitchFamily="2" charset="2"/>
              <a:buChar char="Ø"/>
            </a:pPr>
            <a:r>
              <a:rPr lang="en-GB" sz="2000" dirty="0">
                <a:solidFill>
                  <a:srgbClr val="002060"/>
                </a:solidFill>
                <a:highlight>
                  <a:srgbClr val="FFFFFF"/>
                </a:highlight>
                <a:latin typeface="Helvetica" panose="020B0604020202020204" pitchFamily="34" charset="0"/>
                <a:cs typeface="Helvetica" panose="020B0604020202020204" pitchFamily="34" charset="0"/>
              </a:rPr>
              <a:t>If this is the only offer the LA can make, the parent will be made aware of their options. They can appeal the decision via appeals process, or the LA will look to initiate the School Attendance Order process. </a:t>
            </a:r>
          </a:p>
          <a:p>
            <a:pPr marL="342900" indent="-342900" algn="l">
              <a:buClr>
                <a:srgbClr val="002060"/>
              </a:buClr>
              <a:buFont typeface="Wingdings" panose="05000000000000000000" pitchFamily="2" charset="2"/>
              <a:buChar char="Ø"/>
            </a:pPr>
            <a:endParaRPr lang="en-GB" sz="2000" dirty="0">
              <a:solidFill>
                <a:srgbClr val="002060"/>
              </a:solidFill>
              <a:highlight>
                <a:srgbClr val="FFFFFF"/>
              </a:highlight>
              <a:latin typeface="Helvetica" panose="020B0604020202020204" pitchFamily="34" charset="0"/>
              <a:cs typeface="Helvetica" panose="020B0604020202020204" pitchFamily="34" charset="0"/>
            </a:endParaRPr>
          </a:p>
          <a:p>
            <a:pPr marL="342900" indent="-342900" algn="l">
              <a:buClr>
                <a:srgbClr val="002060"/>
              </a:buClr>
              <a:buFont typeface="Wingdings" panose="05000000000000000000" pitchFamily="2" charset="2"/>
              <a:buChar char="Ø"/>
            </a:pPr>
            <a:r>
              <a:rPr lang="en-GB" sz="2000" dirty="0">
                <a:solidFill>
                  <a:srgbClr val="002060"/>
                </a:solidFill>
                <a:highlight>
                  <a:srgbClr val="FFFFFF"/>
                </a:highlight>
                <a:latin typeface="Helvetica" panose="020B0604020202020204" pitchFamily="34" charset="0"/>
                <a:cs typeface="Helvetica" panose="020B0604020202020204" pitchFamily="34" charset="0"/>
              </a:rPr>
              <a:t>The school that has been offered will be named in a School Attendance Order. Parents could be prosecuted if they are found to be in breach of an order. </a:t>
            </a:r>
          </a:p>
          <a:p>
            <a:endParaRPr lang="en-GB" sz="2400" dirty="0">
              <a:solidFill>
                <a:srgbClr val="29314C"/>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42033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5FK31KZRewCcGRq0m9CS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3397a1a6747fe39f23a997e379af2466">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aa5c05f42307138c91b8169ad1064c9c"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C26A6-A493-4A85-9671-90C726210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5105f7c9-16e7-413d-8dca-fb2fac04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9669EB-02EF-4E90-A1AF-A66324060DFC}">
  <ds:schemaRefs>
    <ds:schemaRef ds:uri="http://schemas.microsoft.com/office/2006/documentManagement/types"/>
    <ds:schemaRef ds:uri="http://schemas.microsoft.com/office/2006/metadata/properties"/>
    <ds:schemaRef ds:uri="9dfb9529-c787-4dab-a577-1685260ec822"/>
    <ds:schemaRef ds:uri="http://purl.org/dc/elements/1.1/"/>
    <ds:schemaRef ds:uri="http://schemas.openxmlformats.org/package/2006/metadata/core-properties"/>
    <ds:schemaRef ds:uri="5105f7c9-16e7-413d-8dca-fb2fac040af8"/>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2AE29B1-4FB6-4811-B36C-8D0B9A43A3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3102</TotalTime>
  <Words>3669</Words>
  <Application>Microsoft Office PowerPoint</Application>
  <PresentationFormat>Widescreen</PresentationFormat>
  <Paragraphs>283</Paragraphs>
  <Slides>28</Slides>
  <Notes>28</Notes>
  <HiddenSlides>0</HiddenSlides>
  <MMClips>2</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28</vt:i4>
      </vt:variant>
    </vt:vector>
  </HeadingPairs>
  <TitlesOfParts>
    <vt:vector size="45" baseType="lpstr">
      <vt:lpstr>Aptos</vt:lpstr>
      <vt:lpstr>Aptos Display</vt:lpstr>
      <vt:lpstr>Arial</vt:lpstr>
      <vt:lpstr>Assistant</vt:lpstr>
      <vt:lpstr>Calibri</vt:lpstr>
      <vt:lpstr>Calibri Light</vt:lpstr>
      <vt:lpstr>Helvetica</vt:lpstr>
      <vt:lpstr>Rockwell</vt:lpstr>
      <vt:lpstr>Trebuchet MS</vt:lpstr>
      <vt:lpstr>Wingdings</vt:lpstr>
      <vt:lpstr>Office Theme</vt:lpstr>
      <vt:lpstr>5_Office Theme</vt:lpstr>
      <vt:lpstr>1_Office Theme</vt:lpstr>
      <vt:lpstr>2_Office Theme</vt:lpstr>
      <vt:lpstr>7_Office Theme</vt:lpstr>
      <vt:lpstr>3_Office Theme</vt:lpstr>
      <vt:lpstr>think-cell Slide</vt:lpstr>
      <vt:lpstr>PowerPoint Presentation</vt:lpstr>
      <vt:lpstr>PowerPoint Presentation</vt:lpstr>
      <vt:lpstr>PowerPoint Presentation</vt:lpstr>
      <vt:lpstr>Children at particular risk of missing education </vt:lpstr>
      <vt:lpstr>Working Together to Improve School Attendance (2024) </vt:lpstr>
      <vt:lpstr>Contents of the admission register ‘the school roll’</vt:lpstr>
      <vt:lpstr>   Schools Responsibilities</vt:lpstr>
      <vt:lpstr> Deletion returns</vt:lpstr>
      <vt:lpstr>What happens if a parent does not accept the school place offered?</vt:lpstr>
      <vt:lpstr>School Attendance Order (SAO)</vt:lpstr>
      <vt:lpstr>When would a School Attendance Order be considered? </vt:lpstr>
      <vt:lpstr>Identifying a school to be named in a School Attendance Order</vt:lpstr>
      <vt:lpstr>SAO Formal Consultation</vt:lpstr>
      <vt:lpstr>School admission register: deletion from the school roll</vt:lpstr>
      <vt:lpstr>FAQ – School attendance and admission registers</vt:lpstr>
      <vt:lpstr>Attendance News &amp; Current Events</vt:lpstr>
      <vt:lpstr>Implementing the National Framework for Attendance – November 2024 </vt:lpstr>
      <vt:lpstr>PowerPoint Presentation</vt:lpstr>
      <vt:lpstr>PowerPoint Presentation</vt:lpstr>
      <vt:lpstr>PowerPoint Presentation</vt:lpstr>
      <vt:lpstr>Your Attendance Summary report</vt:lpstr>
      <vt:lpstr>Your Attendance Summary report</vt:lpstr>
      <vt:lpstr>Your Attendance Summary report</vt:lpstr>
      <vt:lpstr>Your Attendance Summary report</vt:lpstr>
      <vt:lpstr>How can I use my Attendance Summary report?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Griffiths</dc:creator>
  <cp:lastModifiedBy>Katie Griffiths</cp:lastModifiedBy>
  <cp:revision>3</cp:revision>
  <dcterms:created xsi:type="dcterms:W3CDTF">2024-09-12T08:05:00Z</dcterms:created>
  <dcterms:modified xsi:type="dcterms:W3CDTF">2024-11-28T12:04:20Z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ies>
</file>