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3" r:id="rId6"/>
    <p:sldMasterId id="2147483695" r:id="rId7"/>
    <p:sldMasterId id="2147483719" r:id="rId8"/>
  </p:sldMasterIdLst>
  <p:notesMasterIdLst>
    <p:notesMasterId r:id="rId47"/>
  </p:notesMasterIdLst>
  <p:sldIdLst>
    <p:sldId id="670" r:id="rId9"/>
    <p:sldId id="2476" r:id="rId10"/>
    <p:sldId id="289" r:id="rId11"/>
    <p:sldId id="1873" r:id="rId12"/>
    <p:sldId id="1756" r:id="rId13"/>
    <p:sldId id="320" r:id="rId14"/>
    <p:sldId id="1868" r:id="rId15"/>
    <p:sldId id="1870" r:id="rId16"/>
    <p:sldId id="322" r:id="rId17"/>
    <p:sldId id="739" r:id="rId18"/>
    <p:sldId id="749" r:id="rId19"/>
    <p:sldId id="740" r:id="rId20"/>
    <p:sldId id="750" r:id="rId21"/>
    <p:sldId id="754" r:id="rId22"/>
    <p:sldId id="1560" r:id="rId23"/>
    <p:sldId id="1440" r:id="rId24"/>
    <p:sldId id="1777" r:id="rId25"/>
    <p:sldId id="1709" r:id="rId26"/>
    <p:sldId id="1869" r:id="rId27"/>
    <p:sldId id="1871" r:id="rId28"/>
    <p:sldId id="1859" r:id="rId29"/>
    <p:sldId id="1799" r:id="rId30"/>
    <p:sldId id="1867" r:id="rId31"/>
    <p:sldId id="1866" r:id="rId32"/>
    <p:sldId id="1749" r:id="rId33"/>
    <p:sldId id="2456" r:id="rId34"/>
    <p:sldId id="2501" r:id="rId35"/>
    <p:sldId id="2147472871" r:id="rId36"/>
    <p:sldId id="2478" r:id="rId37"/>
    <p:sldId id="2146847744" r:id="rId38"/>
    <p:sldId id="2146847748" r:id="rId39"/>
    <p:sldId id="2146847750" r:id="rId40"/>
    <p:sldId id="2146847752" r:id="rId41"/>
    <p:sldId id="2146847751" r:id="rId42"/>
    <p:sldId id="2146847749" r:id="rId43"/>
    <p:sldId id="2479" r:id="rId44"/>
    <p:sldId id="2453" r:id="rId45"/>
    <p:sldId id="243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641989-9031-402E-96C8-8DB9B0DEAF37}" v="23" dt="2024-12-19T08:12:11.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259" autoAdjust="0"/>
  </p:normalViewPr>
  <p:slideViewPr>
    <p:cSldViewPr snapToGrid="0">
      <p:cViewPr varScale="1">
        <p:scale>
          <a:sx n="85" d="100"/>
          <a:sy n="85" d="100"/>
        </p:scale>
        <p:origin x="145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FA641989-9031-402E-96C8-8DB9B0DEAF37}"/>
    <pc:docChg chg="custSel addSld delSld modSld delMainMaster">
      <pc:chgData name="Katie Griffiths" userId="8052fe13-d8ea-46d2-ae6a-a71c37f0d8fb" providerId="ADAL" clId="{FA641989-9031-402E-96C8-8DB9B0DEAF37}" dt="2024-12-19T08:12:11.160" v="60"/>
      <pc:docMkLst>
        <pc:docMk/>
      </pc:docMkLst>
      <pc:sldChg chg="add">
        <pc:chgData name="Katie Griffiths" userId="8052fe13-d8ea-46d2-ae6a-a71c37f0d8fb" providerId="ADAL" clId="{FA641989-9031-402E-96C8-8DB9B0DEAF37}" dt="2024-12-19T08:09:38.261" v="37"/>
        <pc:sldMkLst>
          <pc:docMk/>
          <pc:sldMk cId="383012585" sldId="289"/>
        </pc:sldMkLst>
      </pc:sldChg>
      <pc:sldChg chg="add">
        <pc:chgData name="Katie Griffiths" userId="8052fe13-d8ea-46d2-ae6a-a71c37f0d8fb" providerId="ADAL" clId="{FA641989-9031-402E-96C8-8DB9B0DEAF37}" dt="2024-12-19T08:09:53.880" v="40"/>
        <pc:sldMkLst>
          <pc:docMk/>
          <pc:sldMk cId="1214417449" sldId="320"/>
        </pc:sldMkLst>
      </pc:sldChg>
      <pc:sldChg chg="add">
        <pc:chgData name="Katie Griffiths" userId="8052fe13-d8ea-46d2-ae6a-a71c37f0d8fb" providerId="ADAL" clId="{FA641989-9031-402E-96C8-8DB9B0DEAF37}" dt="2024-12-19T08:10:10.963" v="43"/>
        <pc:sldMkLst>
          <pc:docMk/>
          <pc:sldMk cId="3220040476" sldId="322"/>
        </pc:sldMkLst>
      </pc:sldChg>
      <pc:sldChg chg="add">
        <pc:chgData name="Katie Griffiths" userId="8052fe13-d8ea-46d2-ae6a-a71c37f0d8fb" providerId="ADAL" clId="{FA641989-9031-402E-96C8-8DB9B0DEAF37}" dt="2024-12-19T08:10:17.055" v="44"/>
        <pc:sldMkLst>
          <pc:docMk/>
          <pc:sldMk cId="2989367919" sldId="739"/>
        </pc:sldMkLst>
      </pc:sldChg>
      <pc:sldChg chg="add">
        <pc:chgData name="Katie Griffiths" userId="8052fe13-d8ea-46d2-ae6a-a71c37f0d8fb" providerId="ADAL" clId="{FA641989-9031-402E-96C8-8DB9B0DEAF37}" dt="2024-12-19T08:10:28.409" v="46"/>
        <pc:sldMkLst>
          <pc:docMk/>
          <pc:sldMk cId="1806525244" sldId="740"/>
        </pc:sldMkLst>
      </pc:sldChg>
      <pc:sldChg chg="add">
        <pc:chgData name="Katie Griffiths" userId="8052fe13-d8ea-46d2-ae6a-a71c37f0d8fb" providerId="ADAL" clId="{FA641989-9031-402E-96C8-8DB9B0DEAF37}" dt="2024-12-19T08:10:22.223" v="45"/>
        <pc:sldMkLst>
          <pc:docMk/>
          <pc:sldMk cId="194911548" sldId="749"/>
        </pc:sldMkLst>
      </pc:sldChg>
      <pc:sldChg chg="add">
        <pc:chgData name="Katie Griffiths" userId="8052fe13-d8ea-46d2-ae6a-a71c37f0d8fb" providerId="ADAL" clId="{FA641989-9031-402E-96C8-8DB9B0DEAF37}" dt="2024-12-19T08:10:32.777" v="47"/>
        <pc:sldMkLst>
          <pc:docMk/>
          <pc:sldMk cId="2997197048" sldId="750"/>
        </pc:sldMkLst>
      </pc:sldChg>
      <pc:sldChg chg="add">
        <pc:chgData name="Katie Griffiths" userId="8052fe13-d8ea-46d2-ae6a-a71c37f0d8fb" providerId="ADAL" clId="{FA641989-9031-402E-96C8-8DB9B0DEAF37}" dt="2024-12-19T08:10:37.986" v="48"/>
        <pc:sldMkLst>
          <pc:docMk/>
          <pc:sldMk cId="921112185" sldId="754"/>
        </pc:sldMkLst>
      </pc:sldChg>
      <pc:sldChg chg="add">
        <pc:chgData name="Katie Griffiths" userId="8052fe13-d8ea-46d2-ae6a-a71c37f0d8fb" providerId="ADAL" clId="{FA641989-9031-402E-96C8-8DB9B0DEAF37}" dt="2024-12-19T08:10:47.301" v="50"/>
        <pc:sldMkLst>
          <pc:docMk/>
          <pc:sldMk cId="4270292260" sldId="1440"/>
        </pc:sldMkLst>
      </pc:sldChg>
      <pc:sldChg chg="add">
        <pc:chgData name="Katie Griffiths" userId="8052fe13-d8ea-46d2-ae6a-a71c37f0d8fb" providerId="ADAL" clId="{FA641989-9031-402E-96C8-8DB9B0DEAF37}" dt="2024-12-19T08:10:42.269" v="49"/>
        <pc:sldMkLst>
          <pc:docMk/>
          <pc:sldMk cId="2510125635" sldId="1560"/>
        </pc:sldMkLst>
      </pc:sldChg>
      <pc:sldChg chg="add">
        <pc:chgData name="Katie Griffiths" userId="8052fe13-d8ea-46d2-ae6a-a71c37f0d8fb" providerId="ADAL" clId="{FA641989-9031-402E-96C8-8DB9B0DEAF37}" dt="2024-12-19T08:10:57.651" v="52"/>
        <pc:sldMkLst>
          <pc:docMk/>
          <pc:sldMk cId="2695157024" sldId="1709"/>
        </pc:sldMkLst>
      </pc:sldChg>
      <pc:sldChg chg="add">
        <pc:chgData name="Katie Griffiths" userId="8052fe13-d8ea-46d2-ae6a-a71c37f0d8fb" providerId="ADAL" clId="{FA641989-9031-402E-96C8-8DB9B0DEAF37}" dt="2024-12-19T08:12:11.160" v="60"/>
        <pc:sldMkLst>
          <pc:docMk/>
          <pc:sldMk cId="3330350465" sldId="1749"/>
        </pc:sldMkLst>
      </pc:sldChg>
      <pc:sldChg chg="add">
        <pc:chgData name="Katie Griffiths" userId="8052fe13-d8ea-46d2-ae6a-a71c37f0d8fb" providerId="ADAL" clId="{FA641989-9031-402E-96C8-8DB9B0DEAF37}" dt="2024-12-19T08:09:47.689" v="39"/>
        <pc:sldMkLst>
          <pc:docMk/>
          <pc:sldMk cId="2686768045" sldId="1756"/>
        </pc:sldMkLst>
      </pc:sldChg>
      <pc:sldChg chg="add">
        <pc:chgData name="Katie Griffiths" userId="8052fe13-d8ea-46d2-ae6a-a71c37f0d8fb" providerId="ADAL" clId="{FA641989-9031-402E-96C8-8DB9B0DEAF37}" dt="2024-12-19T08:10:52.810" v="51"/>
        <pc:sldMkLst>
          <pc:docMk/>
          <pc:sldMk cId="2938066643" sldId="1777"/>
        </pc:sldMkLst>
      </pc:sldChg>
      <pc:sldChg chg="modSp add mod">
        <pc:chgData name="Katie Griffiths" userId="8052fe13-d8ea-46d2-ae6a-a71c37f0d8fb" providerId="ADAL" clId="{FA641989-9031-402E-96C8-8DB9B0DEAF37}" dt="2024-12-19T08:11:15.507" v="57" actId="27636"/>
        <pc:sldMkLst>
          <pc:docMk/>
          <pc:sldMk cId="1829498583" sldId="1799"/>
        </pc:sldMkLst>
        <pc:spChg chg="mod">
          <ac:chgData name="Katie Griffiths" userId="8052fe13-d8ea-46d2-ae6a-a71c37f0d8fb" providerId="ADAL" clId="{FA641989-9031-402E-96C8-8DB9B0DEAF37}" dt="2024-12-19T08:11:15.507" v="57" actId="27636"/>
          <ac:spMkLst>
            <pc:docMk/>
            <pc:sldMk cId="1829498583" sldId="1799"/>
            <ac:spMk id="6" creationId="{7C6A75B2-F915-12E2-6383-53FCB14D1D5C}"/>
          </ac:spMkLst>
        </pc:spChg>
      </pc:sldChg>
      <pc:sldChg chg="add">
        <pc:chgData name="Katie Griffiths" userId="8052fe13-d8ea-46d2-ae6a-a71c37f0d8fb" providerId="ADAL" clId="{FA641989-9031-402E-96C8-8DB9B0DEAF37}" dt="2024-12-19T08:11:10.880" v="55"/>
        <pc:sldMkLst>
          <pc:docMk/>
          <pc:sldMk cId="533348248" sldId="1859"/>
        </pc:sldMkLst>
      </pc:sldChg>
      <pc:sldChg chg="add">
        <pc:chgData name="Katie Griffiths" userId="8052fe13-d8ea-46d2-ae6a-a71c37f0d8fb" providerId="ADAL" clId="{FA641989-9031-402E-96C8-8DB9B0DEAF37}" dt="2024-12-19T08:11:34.680" v="59"/>
        <pc:sldMkLst>
          <pc:docMk/>
          <pc:sldMk cId="2265992680" sldId="1866"/>
        </pc:sldMkLst>
      </pc:sldChg>
      <pc:sldChg chg="add">
        <pc:chgData name="Katie Griffiths" userId="8052fe13-d8ea-46d2-ae6a-a71c37f0d8fb" providerId="ADAL" clId="{FA641989-9031-402E-96C8-8DB9B0DEAF37}" dt="2024-12-19T08:11:21.298" v="58"/>
        <pc:sldMkLst>
          <pc:docMk/>
          <pc:sldMk cId="2171288293" sldId="1867"/>
        </pc:sldMkLst>
      </pc:sldChg>
      <pc:sldChg chg="add">
        <pc:chgData name="Katie Griffiths" userId="8052fe13-d8ea-46d2-ae6a-a71c37f0d8fb" providerId="ADAL" clId="{FA641989-9031-402E-96C8-8DB9B0DEAF37}" dt="2024-12-19T08:09:59.811" v="41"/>
        <pc:sldMkLst>
          <pc:docMk/>
          <pc:sldMk cId="3630945994" sldId="1868"/>
        </pc:sldMkLst>
      </pc:sldChg>
      <pc:sldChg chg="add">
        <pc:chgData name="Katie Griffiths" userId="8052fe13-d8ea-46d2-ae6a-a71c37f0d8fb" providerId="ADAL" clId="{FA641989-9031-402E-96C8-8DB9B0DEAF37}" dt="2024-12-19T08:11:02.140" v="53"/>
        <pc:sldMkLst>
          <pc:docMk/>
          <pc:sldMk cId="3993538597" sldId="1869"/>
        </pc:sldMkLst>
      </pc:sldChg>
      <pc:sldChg chg="add">
        <pc:chgData name="Katie Griffiths" userId="8052fe13-d8ea-46d2-ae6a-a71c37f0d8fb" providerId="ADAL" clId="{FA641989-9031-402E-96C8-8DB9B0DEAF37}" dt="2024-12-19T08:10:05.434" v="42"/>
        <pc:sldMkLst>
          <pc:docMk/>
          <pc:sldMk cId="3731438654" sldId="1870"/>
        </pc:sldMkLst>
      </pc:sldChg>
      <pc:sldChg chg="add">
        <pc:chgData name="Katie Griffiths" userId="8052fe13-d8ea-46d2-ae6a-a71c37f0d8fb" providerId="ADAL" clId="{FA641989-9031-402E-96C8-8DB9B0DEAF37}" dt="2024-12-19T08:11:06.536" v="54"/>
        <pc:sldMkLst>
          <pc:docMk/>
          <pc:sldMk cId="2581256798" sldId="1871"/>
        </pc:sldMkLst>
      </pc:sldChg>
      <pc:sldChg chg="add">
        <pc:chgData name="Katie Griffiths" userId="8052fe13-d8ea-46d2-ae6a-a71c37f0d8fb" providerId="ADAL" clId="{FA641989-9031-402E-96C8-8DB9B0DEAF37}" dt="2024-12-19T08:09:43.478" v="38"/>
        <pc:sldMkLst>
          <pc:docMk/>
          <pc:sldMk cId="709200118" sldId="1873"/>
        </pc:sldMkLst>
      </pc:sldChg>
      <pc:sldChg chg="modSp mod">
        <pc:chgData name="Katie Griffiths" userId="8052fe13-d8ea-46d2-ae6a-a71c37f0d8fb" providerId="ADAL" clId="{FA641989-9031-402E-96C8-8DB9B0DEAF37}" dt="2024-12-19T08:06:15.906" v="36" actId="6549"/>
        <pc:sldMkLst>
          <pc:docMk/>
          <pc:sldMk cId="1535025974" sldId="2453"/>
        </pc:sldMkLst>
        <pc:spChg chg="mod">
          <ac:chgData name="Katie Griffiths" userId="8052fe13-d8ea-46d2-ae6a-a71c37f0d8fb" providerId="ADAL" clId="{FA641989-9031-402E-96C8-8DB9B0DEAF37}" dt="2024-12-19T08:06:15.906" v="36" actId="6549"/>
          <ac:spMkLst>
            <pc:docMk/>
            <pc:sldMk cId="1535025974" sldId="2453"/>
            <ac:spMk id="10" creationId="{63A80450-4D4D-5888-8186-75708468B46E}"/>
          </ac:spMkLst>
        </pc:spChg>
      </pc:sldChg>
      <pc:sldChg chg="modSp mod">
        <pc:chgData name="Katie Griffiths" userId="8052fe13-d8ea-46d2-ae6a-a71c37f0d8fb" providerId="ADAL" clId="{FA641989-9031-402E-96C8-8DB9B0DEAF37}" dt="2024-12-19T08:05:34.035" v="4" actId="20577"/>
        <pc:sldMkLst>
          <pc:docMk/>
          <pc:sldMk cId="1908853143" sldId="2476"/>
        </pc:sldMkLst>
        <pc:spChg chg="mod">
          <ac:chgData name="Katie Griffiths" userId="8052fe13-d8ea-46d2-ae6a-a71c37f0d8fb" providerId="ADAL" clId="{FA641989-9031-402E-96C8-8DB9B0DEAF37}" dt="2024-12-19T08:05:34.035" v="4" actId="20577"/>
          <ac:spMkLst>
            <pc:docMk/>
            <pc:sldMk cId="1908853143" sldId="2476"/>
            <ac:spMk id="2" creationId="{F0D77D3F-A2DE-D237-4657-E1FEB4CA2DAB}"/>
          </ac:spMkLst>
        </pc:spChg>
      </pc:sldChg>
      <pc:sldChg chg="del">
        <pc:chgData name="Katie Griffiths" userId="8052fe13-d8ea-46d2-ae6a-a71c37f0d8fb" providerId="ADAL" clId="{FA641989-9031-402E-96C8-8DB9B0DEAF37}" dt="2024-12-19T08:05:41.086" v="10" actId="47"/>
        <pc:sldMkLst>
          <pc:docMk/>
          <pc:sldMk cId="545118300" sldId="2477"/>
        </pc:sldMkLst>
      </pc:sldChg>
      <pc:sldChg chg="del">
        <pc:chgData name="Katie Griffiths" userId="8052fe13-d8ea-46d2-ae6a-a71c37f0d8fb" providerId="ADAL" clId="{FA641989-9031-402E-96C8-8DB9B0DEAF37}" dt="2024-12-19T08:05:40.453" v="9" actId="47"/>
        <pc:sldMkLst>
          <pc:docMk/>
          <pc:sldMk cId="2843699747" sldId="2480"/>
        </pc:sldMkLst>
      </pc:sldChg>
      <pc:sldChg chg="del">
        <pc:chgData name="Katie Griffiths" userId="8052fe13-d8ea-46d2-ae6a-a71c37f0d8fb" providerId="ADAL" clId="{FA641989-9031-402E-96C8-8DB9B0DEAF37}" dt="2024-12-19T08:05:37.475" v="5" actId="47"/>
        <pc:sldMkLst>
          <pc:docMk/>
          <pc:sldMk cId="4104394480" sldId="2483"/>
        </pc:sldMkLst>
      </pc:sldChg>
      <pc:sldChg chg="del">
        <pc:chgData name="Katie Griffiths" userId="8052fe13-d8ea-46d2-ae6a-a71c37f0d8fb" providerId="ADAL" clId="{FA641989-9031-402E-96C8-8DB9B0DEAF37}" dt="2024-12-19T08:05:41.672" v="11" actId="47"/>
        <pc:sldMkLst>
          <pc:docMk/>
          <pc:sldMk cId="74203315" sldId="2485"/>
        </pc:sldMkLst>
      </pc:sldChg>
      <pc:sldChg chg="del">
        <pc:chgData name="Katie Griffiths" userId="8052fe13-d8ea-46d2-ae6a-a71c37f0d8fb" providerId="ADAL" clId="{FA641989-9031-402E-96C8-8DB9B0DEAF37}" dt="2024-12-19T08:05:46.569" v="17" actId="47"/>
        <pc:sldMkLst>
          <pc:docMk/>
          <pc:sldMk cId="1503375255" sldId="2487"/>
        </pc:sldMkLst>
      </pc:sldChg>
      <pc:sldChg chg="del">
        <pc:chgData name="Katie Griffiths" userId="8052fe13-d8ea-46d2-ae6a-a71c37f0d8fb" providerId="ADAL" clId="{FA641989-9031-402E-96C8-8DB9B0DEAF37}" dt="2024-12-19T08:05:39.117" v="7" actId="47"/>
        <pc:sldMkLst>
          <pc:docMk/>
          <pc:sldMk cId="2314627036" sldId="2494"/>
        </pc:sldMkLst>
      </pc:sldChg>
      <pc:sldChg chg="del">
        <pc:chgData name="Katie Griffiths" userId="8052fe13-d8ea-46d2-ae6a-a71c37f0d8fb" providerId="ADAL" clId="{FA641989-9031-402E-96C8-8DB9B0DEAF37}" dt="2024-12-19T08:05:39.851" v="8" actId="47"/>
        <pc:sldMkLst>
          <pc:docMk/>
          <pc:sldMk cId="2625721231" sldId="2495"/>
        </pc:sldMkLst>
      </pc:sldChg>
      <pc:sldChg chg="del">
        <pc:chgData name="Katie Griffiths" userId="8052fe13-d8ea-46d2-ae6a-a71c37f0d8fb" providerId="ADAL" clId="{FA641989-9031-402E-96C8-8DB9B0DEAF37}" dt="2024-12-19T08:05:45.598" v="16" actId="47"/>
        <pc:sldMkLst>
          <pc:docMk/>
          <pc:sldMk cId="3210674985" sldId="2496"/>
        </pc:sldMkLst>
      </pc:sldChg>
      <pc:sldChg chg="del">
        <pc:chgData name="Katie Griffiths" userId="8052fe13-d8ea-46d2-ae6a-a71c37f0d8fb" providerId="ADAL" clId="{FA641989-9031-402E-96C8-8DB9B0DEAF37}" dt="2024-12-19T08:05:44.008" v="15" actId="47"/>
        <pc:sldMkLst>
          <pc:docMk/>
          <pc:sldMk cId="1244701825" sldId="2145706318"/>
        </pc:sldMkLst>
      </pc:sldChg>
      <pc:sldChg chg="del">
        <pc:chgData name="Katie Griffiths" userId="8052fe13-d8ea-46d2-ae6a-a71c37f0d8fb" providerId="ADAL" clId="{FA641989-9031-402E-96C8-8DB9B0DEAF37}" dt="2024-12-19T08:05:43.376" v="14" actId="47"/>
        <pc:sldMkLst>
          <pc:docMk/>
          <pc:sldMk cId="957662836" sldId="2145706321"/>
        </pc:sldMkLst>
      </pc:sldChg>
      <pc:sldChg chg="del">
        <pc:chgData name="Katie Griffiths" userId="8052fe13-d8ea-46d2-ae6a-a71c37f0d8fb" providerId="ADAL" clId="{FA641989-9031-402E-96C8-8DB9B0DEAF37}" dt="2024-12-19T08:05:42.242" v="12" actId="47"/>
        <pc:sldMkLst>
          <pc:docMk/>
          <pc:sldMk cId="3643239456" sldId="2145706322"/>
        </pc:sldMkLst>
      </pc:sldChg>
      <pc:sldChg chg="del">
        <pc:chgData name="Katie Griffiths" userId="8052fe13-d8ea-46d2-ae6a-a71c37f0d8fb" providerId="ADAL" clId="{FA641989-9031-402E-96C8-8DB9B0DEAF37}" dt="2024-12-19T08:05:42.828" v="13" actId="47"/>
        <pc:sldMkLst>
          <pc:docMk/>
          <pc:sldMk cId="1965102368" sldId="2145706323"/>
        </pc:sldMkLst>
      </pc:sldChg>
      <pc:sldChg chg="del">
        <pc:chgData name="Katie Griffiths" userId="8052fe13-d8ea-46d2-ae6a-a71c37f0d8fb" providerId="ADAL" clId="{FA641989-9031-402E-96C8-8DB9B0DEAF37}" dt="2024-12-19T08:05:38.215" v="6" actId="47"/>
        <pc:sldMkLst>
          <pc:docMk/>
          <pc:sldMk cId="4203681753" sldId="2147472872"/>
        </pc:sldMkLst>
      </pc:sldChg>
      <pc:sldMasterChg chg="delSldLayout">
        <pc:chgData name="Katie Griffiths" userId="8052fe13-d8ea-46d2-ae6a-a71c37f0d8fb" providerId="ADAL" clId="{FA641989-9031-402E-96C8-8DB9B0DEAF37}" dt="2024-12-19T08:05:46.569" v="17" actId="47"/>
        <pc:sldMasterMkLst>
          <pc:docMk/>
          <pc:sldMasterMk cId="2261915860" sldId="2147483661"/>
        </pc:sldMasterMkLst>
        <pc:sldLayoutChg chg="del">
          <pc:chgData name="Katie Griffiths" userId="8052fe13-d8ea-46d2-ae6a-a71c37f0d8fb" providerId="ADAL" clId="{FA641989-9031-402E-96C8-8DB9B0DEAF37}" dt="2024-12-19T08:05:46.569" v="17" actId="47"/>
          <pc:sldLayoutMkLst>
            <pc:docMk/>
            <pc:sldMasterMk cId="2261915860" sldId="2147483661"/>
            <pc:sldLayoutMk cId="3586017764" sldId="2147483666"/>
          </pc:sldLayoutMkLst>
        </pc:sldLayoutChg>
      </pc:sldMasterChg>
      <pc:sldMasterChg chg="del delSldLayout">
        <pc:chgData name="Katie Griffiths" userId="8052fe13-d8ea-46d2-ae6a-a71c37f0d8fb" providerId="ADAL" clId="{FA641989-9031-402E-96C8-8DB9B0DEAF37}" dt="2024-12-19T08:05:44.008" v="15" actId="47"/>
        <pc:sldMasterMkLst>
          <pc:docMk/>
          <pc:sldMasterMk cId="62305144" sldId="2147483707"/>
        </pc:sldMasterMkLst>
        <pc:sldLayoutChg chg="del">
          <pc:chgData name="Katie Griffiths" userId="8052fe13-d8ea-46d2-ae6a-a71c37f0d8fb" providerId="ADAL" clId="{FA641989-9031-402E-96C8-8DB9B0DEAF37}" dt="2024-12-19T08:05:44.008" v="15" actId="47"/>
          <pc:sldLayoutMkLst>
            <pc:docMk/>
            <pc:sldMasterMk cId="62305144" sldId="2147483707"/>
            <pc:sldLayoutMk cId="2834231230" sldId="2147483708"/>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3351530752" sldId="2147483709"/>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4257001558" sldId="2147483710"/>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1258939002" sldId="2147483711"/>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3081478243" sldId="2147483712"/>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2072674110" sldId="2147483713"/>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4231320315" sldId="2147483714"/>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10260215" sldId="2147483715"/>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1634302954" sldId="2147483716"/>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2172284302" sldId="2147483717"/>
          </pc:sldLayoutMkLst>
        </pc:sldLayoutChg>
        <pc:sldLayoutChg chg="del">
          <pc:chgData name="Katie Griffiths" userId="8052fe13-d8ea-46d2-ae6a-a71c37f0d8fb" providerId="ADAL" clId="{FA641989-9031-402E-96C8-8DB9B0DEAF37}" dt="2024-12-19T08:05:44.008" v="15" actId="47"/>
          <pc:sldLayoutMkLst>
            <pc:docMk/>
            <pc:sldMasterMk cId="62305144" sldId="2147483707"/>
            <pc:sldLayoutMk cId="942294095" sldId="214748371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BA243-0C4A-4E9D-A557-A226DF675667}" type="datetimeFigureOut">
              <a:rPr lang="en-GB" smtClean="0"/>
              <a:t>19/12/2024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39DD0-891F-4E1C-A733-E04EDF273BBB}" type="slidenum">
              <a:rPr lang="en-GB" smtClean="0"/>
              <a:t>‹#›</a:t>
            </a:fld>
            <a:endParaRPr lang="en-GB"/>
          </a:p>
        </p:txBody>
      </p:sp>
    </p:spTree>
    <p:extLst>
      <p:ext uri="{BB962C8B-B14F-4D97-AF65-F5344CB8AC3E}">
        <p14:creationId xmlns:p14="http://schemas.microsoft.com/office/powerpoint/2010/main" val="127406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ttendancetoolkit.blob.core.windows.net/toolkit-doc/Attendance%20toolkit%20for%20schools.pdf?utm_medium=email&amp;utm_source=govdeliver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gov.uk/guidance/attendance-hubs?utm_medium=email&amp;utm_source=govdelivery"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sapps.norfolk.gov.uk/csshared/ecourier2/misheet.asp?previewmisheetid=6808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emphasises the link between experiences, feelings and behaviour.</a:t>
            </a:r>
          </a:p>
        </p:txBody>
      </p:sp>
      <p:sp>
        <p:nvSpPr>
          <p:cNvPr id="4" name="Slide Number Placeholder 3"/>
          <p:cNvSpPr>
            <a:spLocks noGrp="1"/>
          </p:cNvSpPr>
          <p:nvPr>
            <p:ph type="sldNum" sz="quarter" idx="5"/>
          </p:nvPr>
        </p:nvSpPr>
        <p:spPr/>
        <p:txBody>
          <a:bodyPr/>
          <a:lstStyle/>
          <a:p>
            <a:fld id="{8610194C-BCE9-47EE-A1FC-A411D134C74E}" type="slidenum">
              <a:rPr lang="en-GB" smtClean="0"/>
              <a:t>15</a:t>
            </a:fld>
            <a:endParaRPr lang="en-GB"/>
          </a:p>
        </p:txBody>
      </p:sp>
    </p:spTree>
    <p:extLst>
      <p:ext uri="{BB962C8B-B14F-4D97-AF65-F5344CB8AC3E}">
        <p14:creationId xmlns:p14="http://schemas.microsoft.com/office/powerpoint/2010/main" val="202121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presented as a generic version – colleagues can discuss and complete</a:t>
            </a:r>
          </a:p>
          <a:p>
            <a:r>
              <a:rPr lang="en-GB" dirty="0"/>
              <a:t>You may wish to present this as an activity around specific children.  Staff can be grouped to do this.  Ensure you have a copy of a blank plan available for </a:t>
            </a:r>
            <a:r>
              <a:rPr lang="en-GB" dirty="0" err="1"/>
              <a:t>ech</a:t>
            </a:r>
            <a:r>
              <a:rPr lang="en-GB" dirty="0"/>
              <a:t> of the CYP being discussed.</a:t>
            </a:r>
          </a:p>
        </p:txBody>
      </p:sp>
      <p:sp>
        <p:nvSpPr>
          <p:cNvPr id="4" name="Slide Number Placeholder 3"/>
          <p:cNvSpPr>
            <a:spLocks noGrp="1"/>
          </p:cNvSpPr>
          <p:nvPr>
            <p:ph type="sldNum" sz="quarter" idx="5"/>
          </p:nvPr>
        </p:nvSpPr>
        <p:spPr/>
        <p:txBody>
          <a:bodyPr/>
          <a:lstStyle/>
          <a:p>
            <a:fld id="{8610194C-BCE9-47EE-A1FC-A411D134C74E}" type="slidenum">
              <a:rPr lang="en-GB" smtClean="0"/>
              <a:t>16</a:t>
            </a:fld>
            <a:endParaRPr lang="en-GB"/>
          </a:p>
        </p:txBody>
      </p:sp>
    </p:spTree>
    <p:extLst>
      <p:ext uri="{BB962C8B-B14F-4D97-AF65-F5344CB8AC3E}">
        <p14:creationId xmlns:p14="http://schemas.microsoft.com/office/powerpoint/2010/main" val="23809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a:t>
            </a:r>
          </a:p>
        </p:txBody>
      </p:sp>
      <p:sp>
        <p:nvSpPr>
          <p:cNvPr id="4" name="Slide Number Placeholder 3"/>
          <p:cNvSpPr>
            <a:spLocks noGrp="1"/>
          </p:cNvSpPr>
          <p:nvPr>
            <p:ph type="sldNum" sz="quarter" idx="5"/>
          </p:nvPr>
        </p:nvSpPr>
        <p:spPr/>
        <p:txBody>
          <a:bodyPr/>
          <a:lstStyle/>
          <a:p>
            <a:fld id="{9EC62851-0209-4526-BEDA-5769ACC2273E}" type="slidenum">
              <a:rPr lang="en-GB" smtClean="0"/>
              <a:t>17</a:t>
            </a:fld>
            <a:endParaRPr lang="en-GB"/>
          </a:p>
        </p:txBody>
      </p:sp>
    </p:spTree>
    <p:extLst>
      <p:ext uri="{BB962C8B-B14F-4D97-AF65-F5344CB8AC3E}">
        <p14:creationId xmlns:p14="http://schemas.microsoft.com/office/powerpoint/2010/main" val="253470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10194C-BCE9-47EE-A1FC-A411D134C74E}" type="slidenum">
              <a:rPr lang="en-GB" smtClean="0"/>
              <a:t>18</a:t>
            </a:fld>
            <a:endParaRPr lang="en-GB"/>
          </a:p>
        </p:txBody>
      </p:sp>
    </p:spTree>
    <p:extLst>
      <p:ext uri="{BB962C8B-B14F-4D97-AF65-F5344CB8AC3E}">
        <p14:creationId xmlns:p14="http://schemas.microsoft.com/office/powerpoint/2010/main" val="2264905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documents are important guidance  - SOLPs need to ensure that guidance relevant to their school/setting is also presented and discussed as necessary.</a:t>
            </a:r>
          </a:p>
          <a:p>
            <a:endParaRPr lang="en-GB" dirty="0"/>
          </a:p>
          <a:p>
            <a:r>
              <a:rPr lang="en-GB" dirty="0"/>
              <a:t>SOLPs may decide to remove some of the examples given above and insert images of the guidance they wish/need to include.</a:t>
            </a:r>
          </a:p>
        </p:txBody>
      </p:sp>
      <p:sp>
        <p:nvSpPr>
          <p:cNvPr id="4" name="Slide Number Placeholder 3"/>
          <p:cNvSpPr>
            <a:spLocks noGrp="1"/>
          </p:cNvSpPr>
          <p:nvPr>
            <p:ph type="sldNum" sz="quarter" idx="5"/>
          </p:nvPr>
        </p:nvSpPr>
        <p:spPr/>
        <p:txBody>
          <a:bodyPr/>
          <a:lstStyle/>
          <a:p>
            <a:fld id="{8EC94E32-F1A2-4588-86F5-C2FEC852CF53}" type="slidenum">
              <a:rPr lang="en-GB" smtClean="0"/>
              <a:t>25</a:t>
            </a:fld>
            <a:endParaRPr lang="en-GB"/>
          </a:p>
        </p:txBody>
      </p:sp>
    </p:spTree>
    <p:extLst>
      <p:ext uri="{BB962C8B-B14F-4D97-AF65-F5344CB8AC3E}">
        <p14:creationId xmlns:p14="http://schemas.microsoft.com/office/powerpoint/2010/main" val="285746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26</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325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CB12-D7E5-6ADA-2759-1AA877F74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6C3BE-8921-2837-17D9-0E536C328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C17C8-1434-9ADF-E2E2-176D4402BB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Helvetica" panose="020B0604020202020204" pitchFamily="34" charset="0"/>
                <a:cs typeface="Helvetica" panose="020B0604020202020204" pitchFamily="34" charset="0"/>
              </a:rPr>
              <a:t>Schools can now access an </a:t>
            </a:r>
            <a:r>
              <a:rPr lang="en-GB" sz="1200" dirty="0">
                <a:solidFill>
                  <a:srgbClr val="002060"/>
                </a:solidFill>
                <a:latin typeface="Helvetica" panose="020B0604020202020204" pitchFamily="34" charset="0"/>
                <a:cs typeface="Helvetica" panose="020B0604020202020204" pitchFamily="34" charset="0"/>
                <a:hlinkClick r:id="rId3"/>
              </a:rPr>
              <a:t>attendance toolkit </a:t>
            </a:r>
            <a:r>
              <a:rPr lang="en-GB" sz="1200" dirty="0">
                <a:solidFill>
                  <a:srgbClr val="002060"/>
                </a:solidFill>
                <a:latin typeface="Helvetica" panose="020B0604020202020204" pitchFamily="34" charset="0"/>
                <a:cs typeface="Helvetica" panose="020B0604020202020204" pitchFamily="34" charset="0"/>
              </a:rPr>
              <a:t>developed in collaboration with Rob Tarn, National Attendance Ambassador, and </a:t>
            </a:r>
            <a:r>
              <a:rPr lang="en-GB" sz="1200" dirty="0">
                <a:solidFill>
                  <a:srgbClr val="002060"/>
                </a:solidFill>
                <a:latin typeface="Helvetica" panose="020B0604020202020204" pitchFamily="34" charset="0"/>
                <a:cs typeface="Helvetica" panose="020B0604020202020204" pitchFamily="34" charset="0"/>
                <a:hlinkClick r:id="rId4"/>
              </a:rPr>
              <a:t>attendance hub </a:t>
            </a:r>
            <a:r>
              <a:rPr lang="en-GB" sz="1200" dirty="0">
                <a:solidFill>
                  <a:srgbClr val="002060"/>
                </a:solidFill>
                <a:latin typeface="Helvetica" panose="020B0604020202020204" pitchFamily="34" charset="0"/>
                <a:cs typeface="Helvetica" panose="020B0604020202020204" pitchFamily="34" charset="0"/>
              </a:rPr>
              <a:t>leads. It helps schools identify drivers of absence and adopt effective practice to improve attendance. It provides practical resources across six areas; data and targeted support, culture, people, processes and systems, relationships and communications.</a:t>
            </a:r>
          </a:p>
          <a:p>
            <a:endParaRPr lang="en-GB" dirty="0"/>
          </a:p>
        </p:txBody>
      </p:sp>
      <p:sp>
        <p:nvSpPr>
          <p:cNvPr id="4" name="Slide Number Placeholder 3">
            <a:extLst>
              <a:ext uri="{FF2B5EF4-FFF2-40B4-BE49-F238E27FC236}">
                <a16:creationId xmlns:a16="http://schemas.microsoft.com/office/drawing/2014/main" id="{ECED4AC4-D4EA-FEBE-3979-EE25AE35B3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E4A9C-5746-4F06-808B-3267937FED1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8537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ssistant" pitchFamily="2" charset="-79"/>
                <a:cs typeface="Assistant" pitchFamily="2" charset="-79"/>
              </a:rPr>
              <a:t>As an LA, we want to reduce the administrative burden placed on schools as well as support them to meet with national requirements. As a result, we need schools to engage with both our </a:t>
            </a:r>
            <a:r>
              <a:rPr lang="en-GB" sz="1200" b="1" i="0" u="none" strike="noStrike" dirty="0">
                <a:solidFill>
                  <a:srgbClr val="4840E3"/>
                </a:solidFill>
                <a:effectLst/>
                <a:latin typeface="Assistant" pitchFamily="2" charset="-79"/>
                <a:cs typeface="Assistant" pitchFamily="2" charset="-79"/>
                <a:hlinkClick r:id="rId3"/>
              </a:rPr>
              <a:t>local attendance data arrangements</a:t>
            </a:r>
            <a:r>
              <a:rPr lang="en-GB" sz="1200" b="0" i="0" dirty="0">
                <a:solidFill>
                  <a:srgbClr val="000000"/>
                </a:solidFill>
                <a:effectLst/>
                <a:latin typeface="Assistant" pitchFamily="2" charset="-79"/>
                <a:cs typeface="Assistant" pitchFamily="2" charset="-79"/>
              </a:rPr>
              <a:t> as well as the DfE collection of attendance data. This is because the DfE does not currently provide the facility to export data relating to sessional attendance codes which are required for the purpose of the sickness and attendance returns. As the DfE systems develop, we envisage that we will be able to cease the local collection of data and are providing feedback on proposed future development of the national system. Engaging with both systems simultaneously will not add to schools workloads nor compromise information security.</a:t>
            </a:r>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7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819C8-8AE5-476A-A823-ED495E8453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935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8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B3ED-5C5D-5A60-8F5E-BEABF1B8E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293FE-3604-6315-B97C-0979049EA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16609-F0D9-A0F3-799A-F39493B2B2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305576-243E-9156-3658-3F5D53120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463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8CCA-3D97-F91D-CD16-87D76F895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34A59-61FE-1936-0DC1-02AFE87DD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44504-25B0-FFF0-B45A-F4E2D112DF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F79872-274A-339C-88AF-AD3D7D2AA5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8344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16CC1-541B-D669-41BF-433D641CC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BA35F-0163-2F86-9004-ADB1ED778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6694B-F7DE-46C2-2210-DA9D9E2C59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8F20C8-F689-2A65-CEA3-4A21586DA0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3583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01786-DDF7-99B0-70B8-C6FB0B51D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B8BD6-935E-7FB8-9DE4-4BEE42415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158AD-E03D-DF0F-2DB7-C178EC15FD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FFED-787B-F620-E9E5-C68EAAA0EB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81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B31CB-8DF0-5321-0451-5C752543E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1B447-0FC5-45ED-07E0-5F0A68A8E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98B51-FC54-0F46-B1D5-AA9AFCF0E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046E3-9583-1C48-DDA2-CAA154A6A7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62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ssistant" pitchFamily="2" charset="-79"/>
                <a:cs typeface="Assistant" pitchFamily="2" charset="-79"/>
              </a:rPr>
              <a:t>Targeting Support Meetings (TSMs) are essential for early identification and support of pupils with habitual attendance issues, requiring collaboration between schools, local authorities, and partners. Local authorities are expected to organise these meetings regularly with each school to build strong relationships, discuss overall trends and emerging trends in the school's attendance data, identify and agree on action plans for severely absent pupils, and discuss approaches for persistently absent pupils needing multi-agency responses.</a:t>
            </a:r>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39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1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63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9EC62851-0209-4526-BEDA-5769ACC2273E}" type="slidenum">
              <a:rPr lang="en-GB" smtClean="0"/>
              <a:t>3</a:t>
            </a:fld>
            <a:endParaRPr lang="en-GB"/>
          </a:p>
        </p:txBody>
      </p:sp>
    </p:spTree>
    <p:extLst>
      <p:ext uri="{BB962C8B-B14F-4D97-AF65-F5344CB8AC3E}">
        <p14:creationId xmlns:p14="http://schemas.microsoft.com/office/powerpoint/2010/main" val="312656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C62851-0209-4526-BEDA-5769ACC2273E}" type="slidenum">
              <a:rPr lang="en-GB" smtClean="0"/>
              <a:t>6</a:t>
            </a:fld>
            <a:endParaRPr lang="en-GB"/>
          </a:p>
        </p:txBody>
      </p:sp>
    </p:spTree>
    <p:extLst>
      <p:ext uri="{BB962C8B-B14F-4D97-AF65-F5344CB8AC3E}">
        <p14:creationId xmlns:p14="http://schemas.microsoft.com/office/powerpoint/2010/main" val="2223275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C62851-0209-4526-BEDA-5769ACC2273E}" type="slidenum">
              <a:rPr lang="en-GB" smtClean="0"/>
              <a:t>9</a:t>
            </a:fld>
            <a:endParaRPr lang="en-GB"/>
          </a:p>
        </p:txBody>
      </p:sp>
    </p:spTree>
    <p:extLst>
      <p:ext uri="{BB962C8B-B14F-4D97-AF65-F5344CB8AC3E}">
        <p14:creationId xmlns:p14="http://schemas.microsoft.com/office/powerpoint/2010/main" val="372147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FF788-0A54-4B10-9E42-720D3CBED6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59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FF788-0A54-4B10-9E42-720D3CBED6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4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FF788-0A54-4B10-9E42-720D3CBED6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97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stress bucket can be useful to help understand how some children may become overwhelmed by a build up of stressors.  CYP who have had traumatic experiences may have smaller buckets, which can lead to their buckets ‘over-flowing’ much more quickly.  We can help alleviate these stressors  through planning and providing positive experiences.</a:t>
            </a:r>
          </a:p>
          <a:p>
            <a:endParaRPr lang="en-GB"/>
          </a:p>
        </p:txBody>
      </p:sp>
      <p:sp>
        <p:nvSpPr>
          <p:cNvPr id="4" name="Slide Number Placeholder 3"/>
          <p:cNvSpPr>
            <a:spLocks noGrp="1"/>
          </p:cNvSpPr>
          <p:nvPr>
            <p:ph type="sldNum" sz="quarter" idx="5"/>
          </p:nvPr>
        </p:nvSpPr>
        <p:spPr/>
        <p:txBody>
          <a:bodyPr/>
          <a:lstStyle/>
          <a:p>
            <a:fld id="{8610194C-BCE9-47EE-A1FC-A411D134C74E}" type="slidenum">
              <a:rPr lang="en-GB" smtClean="0"/>
              <a:t>14</a:t>
            </a:fld>
            <a:endParaRPr lang="en-GB"/>
          </a:p>
        </p:txBody>
      </p:sp>
    </p:spTree>
    <p:extLst>
      <p:ext uri="{BB962C8B-B14F-4D97-AF65-F5344CB8AC3E}">
        <p14:creationId xmlns:p14="http://schemas.microsoft.com/office/powerpoint/2010/main" val="334934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4E17-C37D-3F65-6978-1DCE60F37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E06D3E-EEE6-D24C-5ABE-57DC73DAC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455801-7155-BA09-0D52-E9AC3A14337B}"/>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5" name="Footer Placeholder 4">
            <a:extLst>
              <a:ext uri="{FF2B5EF4-FFF2-40B4-BE49-F238E27FC236}">
                <a16:creationId xmlns:a16="http://schemas.microsoft.com/office/drawing/2014/main" id="{E5FD58EF-15A1-90A5-3036-F18602B8D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210522-3905-B44A-620F-4F0A92F5541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89995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8696-8371-6C98-6257-B3FDEBC240A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B2C70E-889F-BA94-284E-E16D559D0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2722A5-F0E1-EE66-C73C-A5FE67513112}"/>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5" name="Footer Placeholder 4">
            <a:extLst>
              <a:ext uri="{FF2B5EF4-FFF2-40B4-BE49-F238E27FC236}">
                <a16:creationId xmlns:a16="http://schemas.microsoft.com/office/drawing/2014/main" id="{94360C49-EDF0-7E65-3D4D-6D7B61A7F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8D6E5E-827E-8A1E-1440-42356AED6086}"/>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23477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8E01E-A62B-1D76-D582-741B0EF606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E75EE1-33E7-7802-BFBC-4BB7AF35E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612C21-9981-7229-EE62-204762FECD09}"/>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5" name="Footer Placeholder 4">
            <a:extLst>
              <a:ext uri="{FF2B5EF4-FFF2-40B4-BE49-F238E27FC236}">
                <a16:creationId xmlns:a16="http://schemas.microsoft.com/office/drawing/2014/main" id="{26F333E6-077F-DD72-D1D1-724D4A2103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D0FBA-D439-D6AA-FF00-2901155253BC}"/>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0090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59965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72051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70190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614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136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8937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2712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77821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72C4-4D14-D3E8-0611-CDC6C6F60E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E9D43-BF04-4154-AEA3-C1D50FC22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EE19A-E984-2522-C0C3-00E246D56EF4}"/>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5" name="Footer Placeholder 4">
            <a:extLst>
              <a:ext uri="{FF2B5EF4-FFF2-40B4-BE49-F238E27FC236}">
                <a16:creationId xmlns:a16="http://schemas.microsoft.com/office/drawing/2014/main" id="{7C034246-1F80-D234-DB85-8614F151CC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6BC520-BB99-934A-4150-7A38C94320F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85531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4109061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162774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238233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798956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41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895722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833481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95015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8860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68673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2100-1D07-9B1D-13BB-DFDED43C3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69B94C-84C8-033D-9539-9995923B19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A6211-8D30-5D0F-1D75-7EA366FABDC7}"/>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5" name="Footer Placeholder 4">
            <a:extLst>
              <a:ext uri="{FF2B5EF4-FFF2-40B4-BE49-F238E27FC236}">
                <a16:creationId xmlns:a16="http://schemas.microsoft.com/office/drawing/2014/main" id="{A5B4EF89-034C-2128-5369-4A8E5B872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51036B-23D2-D992-F42D-A3DBD321B66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12070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411059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17014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44613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61112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1412368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27038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467168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931107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247786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9251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5EFE-5A4E-AF6D-01E6-FEA5F56CCA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19C28-8AB9-A35E-79C9-9FD0B3E95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C24799-6C28-0A37-D76C-7415F5823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086548-B40F-7680-9E2F-16BD7BA97E93}"/>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6" name="Footer Placeholder 5">
            <a:extLst>
              <a:ext uri="{FF2B5EF4-FFF2-40B4-BE49-F238E27FC236}">
                <a16:creationId xmlns:a16="http://schemas.microsoft.com/office/drawing/2014/main" id="{E49E43E5-D1E3-CBDB-3A29-8458D305A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768C6-4CAB-4977-1985-E638BC90D283}"/>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18601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055533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58890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797261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825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44268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12466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794831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075043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E9E3-DC5D-B069-F44A-ED9342478F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8809724-9E44-2643-E21E-3EB35DC083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F1EEDEC-37D2-98C4-3827-4D32BE4B21CD}"/>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5" name="Footer Placeholder 4">
            <a:extLst>
              <a:ext uri="{FF2B5EF4-FFF2-40B4-BE49-F238E27FC236}">
                <a16:creationId xmlns:a16="http://schemas.microsoft.com/office/drawing/2014/main" id="{960948B8-7854-9A37-1ECD-773DFE591A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3EBE33-5EF5-C644-2E14-2D82DFA008D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216988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C3-293B-A4B2-7D07-CAAB87B6E9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11C6BFB-CA01-4CC9-FE22-3CAF1CEC07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2AD03B-4C26-585C-D8F5-E2AD518877CB}"/>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5" name="Footer Placeholder 4">
            <a:extLst>
              <a:ext uri="{FF2B5EF4-FFF2-40B4-BE49-F238E27FC236}">
                <a16:creationId xmlns:a16="http://schemas.microsoft.com/office/drawing/2014/main" id="{E857F8E4-D3D6-F538-D59A-82136EFC8C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DFA336-D1A6-4E1B-14C1-75AEDF2A758E}"/>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139450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C559-4B72-894D-2095-9637C412A1D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164BD1-51DE-DE43-3BE3-F42912548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ABE738-F521-E07A-6712-80712E28C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6A113A-289A-29C0-B325-042EC0D0F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AF486-2B62-8254-C460-AA81F7C5F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6EDBFC-3FA1-96F3-4D2A-BBAE3F506D6C}"/>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8" name="Footer Placeholder 7">
            <a:extLst>
              <a:ext uri="{FF2B5EF4-FFF2-40B4-BE49-F238E27FC236}">
                <a16:creationId xmlns:a16="http://schemas.microsoft.com/office/drawing/2014/main" id="{171D0BA7-CC0A-1847-92C1-1E00F71FD6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EA25E5-CD2A-166F-9C29-BFF6A508F114}"/>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3223387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C1E3-E9B4-A897-C4E8-697658B7B3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3ECA5E4-C96F-4986-85F3-315623F5C4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DC8E09-4FEE-BDE3-1748-2DF00AF97227}"/>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5" name="Footer Placeholder 4">
            <a:extLst>
              <a:ext uri="{FF2B5EF4-FFF2-40B4-BE49-F238E27FC236}">
                <a16:creationId xmlns:a16="http://schemas.microsoft.com/office/drawing/2014/main" id="{D681FCDD-D9CD-A1C5-A5D8-7B65A90F16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B54E29-FFA6-3C32-EC76-1AD133B9469C}"/>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2697874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DDD3-5FFD-580A-C065-FB6A15358D7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C67B35-C9EF-FF10-67C0-8D1377DBED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179252E-A028-5ECD-F392-BBEE22E44A0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9D1E041-D24B-3A17-D3D6-F4FF71FEDD55}"/>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6" name="Footer Placeholder 5">
            <a:extLst>
              <a:ext uri="{FF2B5EF4-FFF2-40B4-BE49-F238E27FC236}">
                <a16:creationId xmlns:a16="http://schemas.microsoft.com/office/drawing/2014/main" id="{F98D6ABE-7099-13E3-FC24-6D065002AA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B9500-3C25-7A28-74DD-722B01AEF3B8}"/>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520963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1EF9-A95C-F5C6-BC11-B20F94F260E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3605B2F-9D4B-FE70-882E-FF108BD0C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5B3FDA-94F5-F863-5236-3EFA1BA593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493510F-6BDF-2D03-B379-DFB5216F5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BEBF5C-3468-F33E-E4BF-4B35504F4BB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41D9257-B4A8-0FA9-3B1D-EB10ADA8909C}"/>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8" name="Footer Placeholder 7">
            <a:extLst>
              <a:ext uri="{FF2B5EF4-FFF2-40B4-BE49-F238E27FC236}">
                <a16:creationId xmlns:a16="http://schemas.microsoft.com/office/drawing/2014/main" id="{F8979677-5849-0F89-8DDB-A28C72856B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39FF3E-F9A0-9DBC-6FD8-18D1575D1DE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2385165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A7F3-D604-9429-60C7-B321366268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99B886A-2366-F9FD-1655-18AAC475E671}"/>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4" name="Footer Placeholder 3">
            <a:extLst>
              <a:ext uri="{FF2B5EF4-FFF2-40B4-BE49-F238E27FC236}">
                <a16:creationId xmlns:a16="http://schemas.microsoft.com/office/drawing/2014/main" id="{63BF7BC0-4A1D-B939-BE80-AF6004C6C5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729A2B-A755-6866-15E9-51A82D826B17}"/>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448687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B7B24-4386-850B-6F71-B7BB3B196B9E}"/>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3" name="Footer Placeholder 2">
            <a:extLst>
              <a:ext uri="{FF2B5EF4-FFF2-40B4-BE49-F238E27FC236}">
                <a16:creationId xmlns:a16="http://schemas.microsoft.com/office/drawing/2014/main" id="{C3C038FB-B146-5D4B-6C58-C97BB37F9F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3C08BD-83B7-A4EC-EB8B-EE902D1C5DCD}"/>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4053864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8960-0784-7F39-CF41-CF48C3C5EF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27915B9-A6AE-E874-C5F8-66EC8B9C4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5ED6538-3BF2-445A-6E56-B5660C626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759EAE-20EF-1348-D6DE-8E6F3EEEA9EB}"/>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6" name="Footer Placeholder 5">
            <a:extLst>
              <a:ext uri="{FF2B5EF4-FFF2-40B4-BE49-F238E27FC236}">
                <a16:creationId xmlns:a16="http://schemas.microsoft.com/office/drawing/2014/main" id="{8D9080D9-60AA-84BB-552B-046006A647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1C2305-D9FB-7D28-8E25-795377BD6997}"/>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1408684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2CB1-622E-859F-286B-2364C1566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AD1F287-0EDD-0BDF-B55A-D3F290081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878D24-EC5B-AB94-A89D-DB991766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B619A2-39BF-FAA8-B18C-9E450ADD2217}"/>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6" name="Footer Placeholder 5">
            <a:extLst>
              <a:ext uri="{FF2B5EF4-FFF2-40B4-BE49-F238E27FC236}">
                <a16:creationId xmlns:a16="http://schemas.microsoft.com/office/drawing/2014/main" id="{DD6E6C5C-4CDA-88EC-75E4-0551F6D22F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19B8F1-9C04-E61A-F9CF-3B45D5CE80C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768041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6B5A-A2C1-8E43-A73D-A37C009F67A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76E01F9-58ED-1DFA-65B4-4F7B7F1A9C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C5E0A1-70AD-E51A-7594-43BF6507915F}"/>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5" name="Footer Placeholder 4">
            <a:extLst>
              <a:ext uri="{FF2B5EF4-FFF2-40B4-BE49-F238E27FC236}">
                <a16:creationId xmlns:a16="http://schemas.microsoft.com/office/drawing/2014/main" id="{50CE69E7-F441-3274-7F93-FA7957478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BD7841-2D8D-6C95-98BC-94DD1C764B8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2952319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21EE6-81ED-C7FF-3DB7-AA5CB030C5B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0F4FD82-455F-4DD0-A35C-66F7F731E1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10E5F7-CD9C-7B78-51A6-E7410F5BD02E}"/>
              </a:ext>
            </a:extLst>
          </p:cNvPr>
          <p:cNvSpPr>
            <a:spLocks noGrp="1"/>
          </p:cNvSpPr>
          <p:nvPr>
            <p:ph type="dt" sz="half" idx="10"/>
          </p:nvPr>
        </p:nvSpPr>
        <p:spPr/>
        <p:txBody>
          <a:bodyPr/>
          <a:lstStyle/>
          <a:p>
            <a:fld id="{D2FB941A-972E-412B-BBCC-A2510121E329}" type="datetimeFigureOut">
              <a:rPr lang="en-GB" smtClean="0"/>
              <a:t>19/12/2024</a:t>
            </a:fld>
            <a:endParaRPr lang="en-GB"/>
          </a:p>
        </p:txBody>
      </p:sp>
      <p:sp>
        <p:nvSpPr>
          <p:cNvPr id="5" name="Footer Placeholder 4">
            <a:extLst>
              <a:ext uri="{FF2B5EF4-FFF2-40B4-BE49-F238E27FC236}">
                <a16:creationId xmlns:a16="http://schemas.microsoft.com/office/drawing/2014/main" id="{9E5764BA-26BE-6EAA-6C55-9E14FF2955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293B00-2504-ADC6-AEB1-909984C6EA5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276741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Department for Education">
            <a:extLst>
              <a:ext uri="{FF2B5EF4-FFF2-40B4-BE49-F238E27FC236}">
                <a16:creationId xmlns:a16="http://schemas.microsoft.com/office/drawing/2014/main" id="{5F290C33-4E3D-48B5-9792-BE113CB1BE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76867" y="1754910"/>
            <a:ext cx="7296081" cy="1357746"/>
          </a:xfrm>
        </p:spPr>
        <p:txBody>
          <a:bodyPr lIns="0" tIns="0" rIns="0" bIns="0" anchor="b" anchorCtr="0">
            <a:noAutofit/>
          </a:bodyPr>
          <a:lstStyle>
            <a:lvl1pPr algn="l">
              <a:lnSpc>
                <a:spcPct val="85000"/>
              </a:lnSpc>
              <a:defRPr sz="4000" b="1" cap="none" baseline="0">
                <a:solidFill>
                  <a:schemeClr val="tx1"/>
                </a:solidFill>
                <a:latin typeface="+mj-lt"/>
              </a:defRPr>
            </a:lvl1pPr>
          </a:lstStyle>
          <a:p>
            <a:r>
              <a:rPr lang="en-GB" noProof="0"/>
              <a:t>Click to edit Master title style</a:t>
            </a:r>
          </a:p>
        </p:txBody>
      </p:sp>
      <p:sp>
        <p:nvSpPr>
          <p:cNvPr id="6" name="Text Placeholder 5">
            <a:extLst>
              <a:ext uri="{FF2B5EF4-FFF2-40B4-BE49-F238E27FC236}">
                <a16:creationId xmlns:a16="http://schemas.microsoft.com/office/drawing/2014/main" id="{9CD4B75E-DBEF-4869-8866-2D0CD8203D7F}"/>
              </a:ext>
            </a:extLst>
          </p:cNvPr>
          <p:cNvSpPr>
            <a:spLocks noGrp="1"/>
          </p:cNvSpPr>
          <p:nvPr>
            <p:ph type="body" sz="quarter" idx="10" hasCustomPrompt="1"/>
          </p:nvPr>
        </p:nvSpPr>
        <p:spPr>
          <a:xfrm>
            <a:off x="676867" y="6253382"/>
            <a:ext cx="3229663" cy="374650"/>
          </a:xfrm>
        </p:spPr>
        <p:txBody>
          <a:bodyPr lIns="0" tIns="0" rIns="0" bIns="0">
            <a:noAutofit/>
          </a:bodyPr>
          <a:lstStyle>
            <a:lvl1pPr marL="0" indent="0" algn="l">
              <a:buNone/>
              <a:defRPr sz="1200">
                <a:solidFill>
                  <a:schemeClr val="tx1"/>
                </a:solidFill>
              </a:defRPr>
            </a:lvl1pPr>
            <a:lvl5pPr marL="744101" indent="0" algn="l">
              <a:buNone/>
              <a:defRPr/>
            </a:lvl5pPr>
          </a:lstStyle>
          <a:p>
            <a:pPr lvl="0"/>
            <a:r>
              <a:rPr lang="en-GB"/>
              <a:t>Month </a:t>
            </a:r>
            <a:r>
              <a:rPr lang="en-GB" noProof="0"/>
              <a:t>YYYY</a:t>
            </a:r>
          </a:p>
        </p:txBody>
      </p:sp>
      <p:sp>
        <p:nvSpPr>
          <p:cNvPr id="4" name="Text Placeholder 3">
            <a:extLst>
              <a:ext uri="{FF2B5EF4-FFF2-40B4-BE49-F238E27FC236}">
                <a16:creationId xmlns:a16="http://schemas.microsoft.com/office/drawing/2014/main" id="{310D9DD1-0B8F-492B-872E-711A3C7027DC}"/>
              </a:ext>
            </a:extLst>
          </p:cNvPr>
          <p:cNvSpPr>
            <a:spLocks noGrp="1"/>
          </p:cNvSpPr>
          <p:nvPr>
            <p:ph type="body" sz="quarter" idx="11"/>
          </p:nvPr>
        </p:nvSpPr>
        <p:spPr>
          <a:xfrm>
            <a:off x="676867" y="3191521"/>
            <a:ext cx="7296081" cy="857250"/>
          </a:xfrm>
        </p:spPr>
        <p:txBody>
          <a:bodyPr lIns="0" tIns="0" rIns="0" bIns="0">
            <a:noAutofit/>
          </a:bodyPr>
          <a:lstStyle>
            <a:lvl1pPr>
              <a:defRPr sz="3200" b="0">
                <a:solidFill>
                  <a:schemeClr val="tx1"/>
                </a:solidFill>
              </a:defRPr>
            </a:lvl1pPr>
          </a:lstStyle>
          <a:p>
            <a:pPr lvl="0"/>
            <a:r>
              <a:rPr lang="en-GB" noProof="0"/>
              <a:t>Click to edit Master text styles</a:t>
            </a:r>
          </a:p>
        </p:txBody>
      </p:sp>
    </p:spTree>
    <p:extLst>
      <p:ext uri="{BB962C8B-B14F-4D97-AF65-F5344CB8AC3E}">
        <p14:creationId xmlns:p14="http://schemas.microsoft.com/office/powerpoint/2010/main" val="348515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4A72-C544-FBA8-5C6F-AE4F965452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BAF42-4AED-0494-B0B8-3717BEF5F44C}"/>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4" name="Footer Placeholder 3">
            <a:extLst>
              <a:ext uri="{FF2B5EF4-FFF2-40B4-BE49-F238E27FC236}">
                <a16:creationId xmlns:a16="http://schemas.microsoft.com/office/drawing/2014/main" id="{870FF2CA-7EDA-529B-3F3C-180F5A3FFC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993991-4439-E823-4387-1229E9E6B45A}"/>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291597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slide ">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46" y="1361856"/>
            <a:ext cx="10956797" cy="46933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
        <p:nvSpPr>
          <p:cNvPr id="4" name="Footer Placeholder 3">
            <a:extLst>
              <a:ext uri="{FF2B5EF4-FFF2-40B4-BE49-F238E27FC236}">
                <a16:creationId xmlns:a16="http://schemas.microsoft.com/office/drawing/2014/main" id="{E763F045-6FE1-4010-B19A-965F3782071A}"/>
              </a:ext>
            </a:extLst>
          </p:cNvPr>
          <p:cNvSpPr>
            <a:spLocks noGrp="1"/>
          </p:cNvSpPr>
          <p:nvPr>
            <p:ph type="ftr" sz="quarter" idx="10"/>
          </p:nvPr>
        </p:nvSpPr>
        <p:spPr/>
        <p:txBody>
          <a:bodyPr/>
          <a:lstStyle/>
          <a:p>
            <a:r>
              <a:rPr lang="en-GB"/>
              <a:t>On the Insert ribbon select Header and Footer to edit this holding text</a:t>
            </a:r>
            <a:endParaRPr lang="en-US"/>
          </a:p>
        </p:txBody>
      </p:sp>
      <p:sp>
        <p:nvSpPr>
          <p:cNvPr id="5" name="Slide Number Placeholder 4">
            <a:extLst>
              <a:ext uri="{FF2B5EF4-FFF2-40B4-BE49-F238E27FC236}">
                <a16:creationId xmlns:a16="http://schemas.microsoft.com/office/drawing/2014/main" id="{9980D8CA-E46C-483D-8651-178424FBAAFC}"/>
              </a:ext>
            </a:extLst>
          </p:cNvPr>
          <p:cNvSpPr>
            <a:spLocks noGrp="1"/>
          </p:cNvSpPr>
          <p:nvPr>
            <p:ph type="sldNum" sz="quarter" idx="11"/>
          </p:nvPr>
        </p:nvSpPr>
        <p:spPr/>
        <p:txBody>
          <a:bodyPr/>
          <a:lstStyle/>
          <a:p>
            <a:fld id="{4FAB73BC-B049-4115-A692-8D63A059BFB8}" type="slidenum">
              <a:rPr lang="en-GB" smtClean="0"/>
              <a:pPr/>
              <a:t>‹#›</a:t>
            </a:fld>
            <a:endParaRPr lang="en-GB"/>
          </a:p>
        </p:txBody>
      </p:sp>
    </p:spTree>
    <p:extLst>
      <p:ext uri="{BB962C8B-B14F-4D97-AF65-F5344CB8AC3E}">
        <p14:creationId xmlns:p14="http://schemas.microsoft.com/office/powerpoint/2010/main" val="14541690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A4E23-FCBE-46E9-AF92-F481572D77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38586" y="2836677"/>
            <a:ext cx="7492777" cy="1630088"/>
          </a:xfrm>
        </p:spPr>
        <p:txBody>
          <a:bodyPr anchor="t" anchorCtr="0">
            <a:normAutofit/>
          </a:bodyPr>
          <a:lstStyle>
            <a:lvl1pPr algn="l">
              <a:lnSpc>
                <a:spcPct val="85000"/>
              </a:lnSpc>
              <a:defRPr sz="3600" b="1" cap="none" baseline="0">
                <a:solidFill>
                  <a:schemeClr val="tx1"/>
                </a:solidFill>
              </a:defRPr>
            </a:lvl1pPr>
          </a:lstStyle>
          <a:p>
            <a:r>
              <a:rPr lang="en-US"/>
              <a:t>Section title</a:t>
            </a:r>
          </a:p>
        </p:txBody>
      </p:sp>
    </p:spTree>
    <p:extLst>
      <p:ext uri="{BB962C8B-B14F-4D97-AF65-F5344CB8AC3E}">
        <p14:creationId xmlns:p14="http://schemas.microsoft.com/office/powerpoint/2010/main" val="3975724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6DB07B-09C9-453F-B765-54897D475D93}"/>
              </a:ext>
            </a:extLst>
          </p:cNvPr>
          <p:cNvSpPr>
            <a:spLocks noGrp="1"/>
          </p:cNvSpPr>
          <p:nvPr>
            <p:ph sz="quarter" idx="14"/>
          </p:nvPr>
        </p:nvSpPr>
        <p:spPr>
          <a:xfrm>
            <a:off x="6096000" y="1361856"/>
            <a:ext cx="5508625" cy="4661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idx="1"/>
          </p:nvPr>
        </p:nvSpPr>
        <p:spPr>
          <a:xfrm>
            <a:off x="647546" y="1361856"/>
            <a:ext cx="5288033" cy="4660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
        <p:nvSpPr>
          <p:cNvPr id="15" name="Footer Placeholder 14">
            <a:extLst>
              <a:ext uri="{FF2B5EF4-FFF2-40B4-BE49-F238E27FC236}">
                <a16:creationId xmlns:a16="http://schemas.microsoft.com/office/drawing/2014/main" id="{25D7DA47-9A89-48CB-829C-3D9A4879EB16}"/>
              </a:ext>
            </a:extLst>
          </p:cNvPr>
          <p:cNvSpPr>
            <a:spLocks noGrp="1"/>
          </p:cNvSpPr>
          <p:nvPr>
            <p:ph type="ftr" sz="quarter" idx="10"/>
          </p:nvPr>
        </p:nvSpPr>
        <p:spPr/>
        <p:txBody>
          <a:bodyPr/>
          <a:lstStyle/>
          <a:p>
            <a:r>
              <a:rPr lang="en-GB"/>
              <a:t>On the Insert ribbon select Header and Footer to edit this holding text</a:t>
            </a:r>
            <a:endParaRPr lang="en-US"/>
          </a:p>
        </p:txBody>
      </p:sp>
      <p:sp>
        <p:nvSpPr>
          <p:cNvPr id="16" name="Slide Number Placeholder 15">
            <a:extLst>
              <a:ext uri="{FF2B5EF4-FFF2-40B4-BE49-F238E27FC236}">
                <a16:creationId xmlns:a16="http://schemas.microsoft.com/office/drawing/2014/main" id="{E0539D99-764F-4E3A-A750-F4EE808509D6}"/>
              </a:ext>
            </a:extLst>
          </p:cNvPr>
          <p:cNvSpPr>
            <a:spLocks noGrp="1"/>
          </p:cNvSpPr>
          <p:nvPr>
            <p:ph type="sldNum" sz="quarter" idx="11"/>
          </p:nvPr>
        </p:nvSpPr>
        <p:spPr/>
        <p:txBody>
          <a:bodyPr/>
          <a:lstStyle/>
          <a:p>
            <a:fld id="{4FAB73BC-B049-4115-A692-8D63A059BFB8}" type="slidenum">
              <a:rPr lang="en-GB" smtClean="0"/>
              <a:pPr/>
              <a:t>‹#›</a:t>
            </a:fld>
            <a:endParaRPr lang="en-GB"/>
          </a:p>
        </p:txBody>
      </p:sp>
    </p:spTree>
    <p:extLst>
      <p:ext uri="{BB962C8B-B14F-4D97-AF65-F5344CB8AC3E}">
        <p14:creationId xmlns:p14="http://schemas.microsoft.com/office/powerpoint/2010/main" val="3256650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Rear Cover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39FA2-65DE-4E96-9C1B-DA718C41665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1183695-5B41-4020-8AEA-8FE559E32813}"/>
              </a:ext>
            </a:extLst>
          </p:cNvPr>
          <p:cNvSpPr>
            <a:spLocks noGrp="1"/>
          </p:cNvSpPr>
          <p:nvPr>
            <p:ph type="title" hasCustomPrompt="1"/>
          </p:nvPr>
        </p:nvSpPr>
        <p:spPr>
          <a:xfrm>
            <a:off x="1260000" y="5775074"/>
            <a:ext cx="2973917" cy="946149"/>
          </a:xfrm>
        </p:spPr>
        <p:txBody>
          <a:bodyPr/>
          <a:lstStyle>
            <a:lvl1pPr marL="0" marR="0" indent="0" algn="l" defTabSz="685783" rtl="0" eaLnBrk="1" fontAlgn="auto" latinLnBrk="0" hangingPunct="1">
              <a:lnSpc>
                <a:spcPct val="90000"/>
              </a:lnSpc>
              <a:spcBef>
                <a:spcPct val="0"/>
              </a:spcBef>
              <a:spcAft>
                <a:spcPts val="0"/>
              </a:spcAft>
              <a:buClrTx/>
              <a:buSzTx/>
              <a:buFontTx/>
              <a:buNone/>
              <a:tabLst/>
              <a:defRPr sz="1100">
                <a:solidFill>
                  <a:schemeClr val="tx1"/>
                </a:solidFill>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lang="en-GB" noProof="0"/>
              <a:t>Department for Education</a:t>
            </a:r>
          </a:p>
        </p:txBody>
      </p:sp>
    </p:spTree>
    <p:extLst>
      <p:ext uri="{BB962C8B-B14F-4D97-AF65-F5344CB8AC3E}">
        <p14:creationId xmlns:p14="http://schemas.microsoft.com/office/powerpoint/2010/main" val="2342986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6DB07B-09C9-453F-B765-54897D475D93}"/>
              </a:ext>
            </a:extLst>
          </p:cNvPr>
          <p:cNvSpPr>
            <a:spLocks noGrp="1"/>
          </p:cNvSpPr>
          <p:nvPr>
            <p:ph sz="quarter" idx="14"/>
          </p:nvPr>
        </p:nvSpPr>
        <p:spPr>
          <a:xfrm>
            <a:off x="6096000" y="1361856"/>
            <a:ext cx="5508625" cy="46611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Content Placeholder 2"/>
          <p:cNvSpPr>
            <a:spLocks noGrp="1"/>
          </p:cNvSpPr>
          <p:nvPr>
            <p:ph idx="1"/>
          </p:nvPr>
        </p:nvSpPr>
        <p:spPr>
          <a:xfrm>
            <a:off x="647546" y="1361856"/>
            <a:ext cx="5288033" cy="4660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
        <p:nvSpPr>
          <p:cNvPr id="15" name="Footer Placeholder 14">
            <a:extLst>
              <a:ext uri="{FF2B5EF4-FFF2-40B4-BE49-F238E27FC236}">
                <a16:creationId xmlns:a16="http://schemas.microsoft.com/office/drawing/2014/main" id="{25D7DA47-9A89-48CB-829C-3D9A4879EB16}"/>
              </a:ext>
            </a:extLst>
          </p:cNvPr>
          <p:cNvSpPr>
            <a:spLocks noGrp="1"/>
          </p:cNvSpPr>
          <p:nvPr>
            <p:ph type="ftr" sz="quarter" idx="10"/>
          </p:nvPr>
        </p:nvSpPr>
        <p:spPr/>
        <p:txBody>
          <a:bodyPr/>
          <a:lstStyle/>
          <a:p>
            <a:r>
              <a:rPr lang="en-GB"/>
              <a:t>On the Insert ribbon select Header and Footer to edit this holding text</a:t>
            </a:r>
            <a:endParaRPr lang="en-US"/>
          </a:p>
        </p:txBody>
      </p:sp>
      <p:sp>
        <p:nvSpPr>
          <p:cNvPr id="16" name="Slide Number Placeholder 15">
            <a:extLst>
              <a:ext uri="{FF2B5EF4-FFF2-40B4-BE49-F238E27FC236}">
                <a16:creationId xmlns:a16="http://schemas.microsoft.com/office/drawing/2014/main" id="{E0539D99-764F-4E3A-A750-F4EE808509D6}"/>
              </a:ext>
            </a:extLst>
          </p:cNvPr>
          <p:cNvSpPr>
            <a:spLocks noGrp="1"/>
          </p:cNvSpPr>
          <p:nvPr>
            <p:ph type="sldNum" sz="quarter" idx="11"/>
          </p:nvPr>
        </p:nvSpPr>
        <p:spPr/>
        <p:txBody>
          <a:bodyPr/>
          <a:lstStyle/>
          <a:p>
            <a:fld id="{4FAB73BC-B049-4115-A692-8D63A059BFB8}" type="slidenum">
              <a:rPr lang="en-GB" smtClean="0"/>
              <a:pPr/>
              <a:t>‹#›</a:t>
            </a:fld>
            <a:endParaRPr lang="en-GB"/>
          </a:p>
        </p:txBody>
      </p:sp>
    </p:spTree>
    <p:extLst>
      <p:ext uri="{BB962C8B-B14F-4D97-AF65-F5344CB8AC3E}">
        <p14:creationId xmlns:p14="http://schemas.microsoft.com/office/powerpoint/2010/main" val="42884383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pic>
        <p:nvPicPr>
          <p:cNvPr id="10" name="Picture 9">
            <a:extLst>
              <a:ext uri="{FF2B5EF4-FFF2-40B4-BE49-F238E27FC236}">
                <a16:creationId xmlns:a16="http://schemas.microsoft.com/office/drawing/2014/main" id="{FE748177-78A8-4891-AB39-20E0D566229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9704"/>
            <a:ext cx="7696583" cy="6877407"/>
          </a:xfrm>
          <a:prstGeom prst="rect">
            <a:avLst/>
          </a:prstGeom>
        </p:spPr>
      </p:pic>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Tree>
    <p:extLst>
      <p:ext uri="{BB962C8B-B14F-4D97-AF65-F5344CB8AC3E}">
        <p14:creationId xmlns:p14="http://schemas.microsoft.com/office/powerpoint/2010/main" val="2324805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78E0C5-FB8F-4FBE-9EDF-F8DFE163D222}"/>
              </a:ext>
            </a:extLst>
          </p:cNvPr>
          <p:cNvGraphicFramePr>
            <a:graphicFrameLocks noChangeAspect="1"/>
          </p:cNvGraphicFramePr>
          <p:nvPr userDrawn="1">
            <p:custDataLst>
              <p:tags r:id="rId1"/>
            </p:custData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5" name="Object 4" hidden="1">
                        <a:extLst>
                          <a:ext uri="{FF2B5EF4-FFF2-40B4-BE49-F238E27FC236}">
                            <a16:creationId xmlns:a16="http://schemas.microsoft.com/office/drawing/2014/main" id="{1678E0C5-FB8F-4FBE-9EDF-F8DFE163D22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372551F-F98A-4888-982D-352DE41C9315}"/>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1650" b="0" i="0" baseline="0">
              <a:latin typeface="Trebuchet MS" panose="020B0603020202020204" pitchFamily="34" charset="0"/>
              <a:ea typeface="+mj-ea"/>
              <a:cs typeface="Arial" panose="020B0604020202020204" pitchFamily="34" charset="0"/>
              <a:sym typeface="Trebuchet MS" panose="020B0603020202020204" pitchFamily="34" charset="0"/>
            </a:endParaRPr>
          </a:p>
        </p:txBody>
      </p:sp>
      <p:sp>
        <p:nvSpPr>
          <p:cNvPr id="11" name="Title 1">
            <a:extLst>
              <a:ext uri="{FF2B5EF4-FFF2-40B4-BE49-F238E27FC236}">
                <a16:creationId xmlns:a16="http://schemas.microsoft.com/office/drawing/2014/main" id="{1368B10A-604C-4FB6-8C54-0A936EC1C802}"/>
              </a:ext>
            </a:extLst>
          </p:cNvPr>
          <p:cNvSpPr>
            <a:spLocks noGrp="1"/>
          </p:cNvSpPr>
          <p:nvPr>
            <p:ph type="title" hasCustomPrompt="1"/>
          </p:nvPr>
        </p:nvSpPr>
        <p:spPr>
          <a:xfrm>
            <a:off x="522494" y="303441"/>
            <a:ext cx="11162649" cy="656173"/>
          </a:xfrm>
        </p:spPr>
        <p:txBody>
          <a:bodyPr lIns="36000" rIns="36000" bIns="0"/>
          <a:lstStyle>
            <a:lvl1pPr>
              <a:defRPr lang="en-GB" sz="1800" b="0" dirty="0">
                <a:solidFill>
                  <a:schemeClr val="tx2"/>
                </a:solidFill>
                <a:latin typeface="Trebuchet MS" panose="020B0603020202020204" pitchFamily="34" charset="0"/>
                <a:ea typeface="+mj-ea"/>
                <a:cs typeface="Arial" panose="020B0604020202020204" pitchFamily="34" charset="0"/>
              </a:defRPr>
            </a:lvl1pPr>
          </a:lstStyle>
          <a:p>
            <a:r>
              <a:rPr lang="en-GB">
                <a:solidFill>
                  <a:schemeClr val="accent3">
                    <a:lumMod val="60000"/>
                    <a:lumOff val="40000"/>
                  </a:schemeClr>
                </a:solidFill>
              </a:rPr>
              <a:t>[key word]: </a:t>
            </a:r>
            <a:r>
              <a:rPr lang="en-GB"/>
              <a:t>[key message]</a:t>
            </a:r>
          </a:p>
        </p:txBody>
      </p:sp>
      <p:sp>
        <p:nvSpPr>
          <p:cNvPr id="2" name="Slide Number Placeholder 5">
            <a:extLst>
              <a:ext uri="{FF2B5EF4-FFF2-40B4-BE49-F238E27FC236}">
                <a16:creationId xmlns:a16="http://schemas.microsoft.com/office/drawing/2014/main" id="{1BC7527C-CD6F-825E-9A22-F48017CF0D33}"/>
              </a:ext>
            </a:extLst>
          </p:cNvPr>
          <p:cNvSpPr>
            <a:spLocks noGrp="1"/>
          </p:cNvSpPr>
          <p:nvPr>
            <p:ph type="sldNum" sz="quarter" idx="12"/>
          </p:nvPr>
        </p:nvSpPr>
        <p:spPr>
          <a:xfrm>
            <a:off x="11676031" y="6691946"/>
            <a:ext cx="478367" cy="155496"/>
          </a:xfrm>
          <a:prstGeom prst="rect">
            <a:avLst/>
          </a:prstGeom>
        </p:spPr>
        <p:txBody>
          <a:bodyPr anchor="ctr"/>
          <a:lstStyle>
            <a:lvl1pPr algn="ctr">
              <a:defRPr sz="1000"/>
            </a:lvl1pPr>
          </a:lstStyle>
          <a:p>
            <a:fld id="{5D5369AF-0EB7-4BAF-8B64-14FFB1E0C7EA}" type="slidenum">
              <a:rPr lang="en-GB" smtClean="0"/>
              <a:pPr/>
              <a:t>‹#›</a:t>
            </a:fld>
            <a:endParaRPr lang="en-GB"/>
          </a:p>
        </p:txBody>
      </p:sp>
    </p:spTree>
    <p:extLst>
      <p:ext uri="{BB962C8B-B14F-4D97-AF65-F5344CB8AC3E}">
        <p14:creationId xmlns:p14="http://schemas.microsoft.com/office/powerpoint/2010/main" val="78437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2D199-9F40-7B8B-EBE9-4650F5CFE257}"/>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3" name="Footer Placeholder 2">
            <a:extLst>
              <a:ext uri="{FF2B5EF4-FFF2-40B4-BE49-F238E27FC236}">
                <a16:creationId xmlns:a16="http://schemas.microsoft.com/office/drawing/2014/main" id="{08331DD5-805A-0976-3A0D-E9AA7FD655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D954AF-EF35-AFB1-5E2F-BFF09DAB792D}"/>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5411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370-F23A-952B-6895-3BA04D15D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086DA1-01BD-CC3C-E133-B0895AF87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0AEF3C-A98C-593A-78A2-A6E69FE06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53DF2-8326-1BAD-0F04-038233641DA1}"/>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6" name="Footer Placeholder 5">
            <a:extLst>
              <a:ext uri="{FF2B5EF4-FFF2-40B4-BE49-F238E27FC236}">
                <a16:creationId xmlns:a16="http://schemas.microsoft.com/office/drawing/2014/main" id="{9799F1F2-172A-BEC4-EDA5-4F0BDE028C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CB9A9C-ED9D-ABF3-FE1E-398331DD75E7}"/>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14742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B1E1-816D-0051-BD1F-A81ADA6C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E95D0A-6386-0B24-5D5C-1771FB580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6D9CC2-24BD-6DAA-4F34-442569FF4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BED3B-3E49-814C-4A91-D132B9E048CD}"/>
              </a:ext>
            </a:extLst>
          </p:cNvPr>
          <p:cNvSpPr>
            <a:spLocks noGrp="1"/>
          </p:cNvSpPr>
          <p:nvPr>
            <p:ph type="dt" sz="half" idx="10"/>
          </p:nvPr>
        </p:nvSpPr>
        <p:spPr/>
        <p:txBody>
          <a:bodyPr/>
          <a:lstStyle/>
          <a:p>
            <a:fld id="{0F166FEF-2067-4A62-90D1-A425137AE734}" type="datetimeFigureOut">
              <a:rPr lang="en-GB" smtClean="0"/>
              <a:t>19/12/2024</a:t>
            </a:fld>
            <a:endParaRPr lang="en-GB"/>
          </a:p>
        </p:txBody>
      </p:sp>
      <p:sp>
        <p:nvSpPr>
          <p:cNvPr id="6" name="Footer Placeholder 5">
            <a:extLst>
              <a:ext uri="{FF2B5EF4-FFF2-40B4-BE49-F238E27FC236}">
                <a16:creationId xmlns:a16="http://schemas.microsoft.com/office/drawing/2014/main" id="{51D126C6-76DD-F4E9-BD5F-606298D9B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38584-4317-E80D-2D2B-6D5C9AA6C95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3500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2F416E-8729-48C5-3BF4-A92B038C6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EEBB8-B033-B89E-ECD0-1AAFE3F84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7ACE5F-8190-16DF-C2C8-8DD4BE0BB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166FEF-2067-4A62-90D1-A425137AE734}" type="datetimeFigureOut">
              <a:rPr lang="en-GB" smtClean="0"/>
              <a:t>19/12/2024</a:t>
            </a:fld>
            <a:endParaRPr lang="en-GB"/>
          </a:p>
        </p:txBody>
      </p:sp>
      <p:sp>
        <p:nvSpPr>
          <p:cNvPr id="5" name="Footer Placeholder 4">
            <a:extLst>
              <a:ext uri="{FF2B5EF4-FFF2-40B4-BE49-F238E27FC236}">
                <a16:creationId xmlns:a16="http://schemas.microsoft.com/office/drawing/2014/main" id="{A8DD0495-87F6-1FB1-C4A7-0C0F5E53F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2E3D0AE-16BF-4847-0AFE-55A6730C0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B7B465-2084-4077-BEC6-92C15EE9E5E2}" type="slidenum">
              <a:rPr lang="en-GB" smtClean="0"/>
              <a:t>‹#›</a:t>
            </a:fld>
            <a:endParaRPr lang="en-GB"/>
          </a:p>
        </p:txBody>
      </p:sp>
    </p:spTree>
    <p:extLst>
      <p:ext uri="{BB962C8B-B14F-4D97-AF65-F5344CB8AC3E}">
        <p14:creationId xmlns:p14="http://schemas.microsoft.com/office/powerpoint/2010/main" val="283029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619158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226467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20551687"/>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1C26AD-8090-F34D-C75F-8B300DF22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ECCFA63-B856-CDDF-ECB3-5E95F6399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4E8758-A71C-AEBC-89E3-E30DC9AD8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FB941A-972E-412B-BBCC-A2510121E329}" type="datetimeFigureOut">
              <a:rPr lang="en-GB" smtClean="0"/>
              <a:t>19/12/2024</a:t>
            </a:fld>
            <a:endParaRPr lang="en-GB"/>
          </a:p>
        </p:txBody>
      </p:sp>
      <p:sp>
        <p:nvSpPr>
          <p:cNvPr id="5" name="Footer Placeholder 4">
            <a:extLst>
              <a:ext uri="{FF2B5EF4-FFF2-40B4-BE49-F238E27FC236}">
                <a16:creationId xmlns:a16="http://schemas.microsoft.com/office/drawing/2014/main" id="{CE3F6A71-EB01-EDC7-B889-91BEF347B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D6BFF2B-E705-F9F5-C16A-2856E7BAB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B3C36-DBCB-430F-8F2E-06D71BDC4027}" type="slidenum">
              <a:rPr lang="en-GB" smtClean="0"/>
              <a:t>‹#›</a:t>
            </a:fld>
            <a:endParaRPr lang="en-GB"/>
          </a:p>
        </p:txBody>
      </p:sp>
    </p:spTree>
    <p:extLst>
      <p:ext uri="{BB962C8B-B14F-4D97-AF65-F5344CB8AC3E}">
        <p14:creationId xmlns:p14="http://schemas.microsoft.com/office/powerpoint/2010/main" val="58405876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rct=j&amp;q=&amp;esrc=s&amp;source=imgres&amp;cd=&amp;cad=rja&amp;uact=8&amp;ved=2ahUKEwjHr-abjvHmAhUADWMBHYSIB8kQjRx6BAgBEAQ&amp;url=https%3A%2F%2Fwww.istockphoto.com%2Fillustrations%2Ftree-roots&amp;psig=AOvVaw04vFFJTX1VDtZSgIuyd9tL&amp;ust=1578473516703386"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hyperlink" Target="https://forms.office.com/pages/responsepage.aspx?id=fhcZFOBXD0-v8P1htUnRDkbr4F2N0NFMt371agxa2FVUQzNKN0tUQUFTUk9WMlg4TkE3MzlBUE9SQi4u&amp;route=shorturl" TargetMode="Externa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emf"/><Relationship Id="rId7" Type="http://schemas.openxmlformats.org/officeDocument/2006/relationships/hyperlink" Target="mailto:attendancedatacollection@norfolk.gov.uk"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gov.uk/government/publications/monitor-your-school-attendance-user-guide/monitor-your-school-attendance-user-guide" TargetMode="External"/><Relationship Id="rId5" Type="http://schemas.openxmlformats.org/officeDocument/2006/relationships/hyperlink" Target="https://www.gov.uk/guidance/share-your-daily-school-attendance-data" TargetMode="External"/><Relationship Id="rId10" Type="http://schemas.openxmlformats.org/officeDocument/2006/relationships/image" Target="../media/image44.jpeg"/><Relationship Id="rId4" Type="http://schemas.openxmlformats.org/officeDocument/2006/relationships/hyperlink" Target="https://www.legislation.gov.uk/uksi/2024/209/contents/made" TargetMode="External"/><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0.xml"/><Relationship Id="rId5" Type="http://schemas.openxmlformats.org/officeDocument/2006/relationships/image" Target="../media/image53.png"/><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0.xml"/><Relationship Id="rId5" Type="http://schemas.openxmlformats.org/officeDocument/2006/relationships/image" Target="../media/image56.png"/><Relationship Id="rId4" Type="http://schemas.openxmlformats.org/officeDocument/2006/relationships/image" Target="../media/image55.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0.xml"/><Relationship Id="rId5" Type="http://schemas.openxmlformats.org/officeDocument/2006/relationships/image" Target="../media/image59.png"/><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hyperlink" Target="https://outlook.office365.com/owa/calendar/TESTTSMBOOKINGS@NorfolkCounty.onmicrosoft.com/booking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schools.norfolk.gov.uk/article/29612/Attendance-news-and-events" TargetMode="External"/><Relationship Id="rId3" Type="http://schemas.openxmlformats.org/officeDocument/2006/relationships/image" Target="../media/image64.emf"/><Relationship Id="rId7"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67.emf"/><Relationship Id="rId11" Type="http://schemas.openxmlformats.org/officeDocument/2006/relationships/hyperlink" Target="https://www.schools.norfolk.gov.uk/article/29612/Attendance-news-and-events#h2" TargetMode="External"/><Relationship Id="rId5" Type="http://schemas.openxmlformats.org/officeDocument/2006/relationships/image" Target="../media/image66.png"/><Relationship Id="rId10" Type="http://schemas.openxmlformats.org/officeDocument/2006/relationships/hyperlink" Target="https://www.schools.norfolk.gov.uk/news" TargetMode="External"/><Relationship Id="rId4" Type="http://schemas.openxmlformats.org/officeDocument/2006/relationships/image" Target="../media/image65.emf"/><Relationship Id="rId9" Type="http://schemas.openxmlformats.org/officeDocument/2006/relationships/hyperlink" Target="https://csapps.norfolk.gov.uk/ecourier3/"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65.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4.emf"/><Relationship Id="rId5" Type="http://schemas.openxmlformats.org/officeDocument/2006/relationships/image" Target="../media/image67.emf"/><Relationship Id="rId10" Type="http://schemas.openxmlformats.org/officeDocument/2006/relationships/hyperlink" Target="https://www.picpedia.org/chalkboard/q/questions.html" TargetMode="External"/><Relationship Id="rId4" Type="http://schemas.openxmlformats.org/officeDocument/2006/relationships/image" Target="../media/image66.png"/><Relationship Id="rId9" Type="http://schemas.openxmlformats.org/officeDocument/2006/relationships/image" Target="../media/image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F29C2B6-3A4D-495B-8716-22568598ED65}"/>
              </a:ext>
            </a:extLst>
          </p:cNvPr>
          <p:cNvPicPr>
            <a:picLocks noGrp="1" noChangeAspect="1"/>
          </p:cNvPicPr>
          <p:nvPr>
            <p:ph type="pic" sz="quarter" idx="10"/>
          </p:nvPr>
        </p:nvPicPr>
        <p:blipFill>
          <a:blip r:embed="rId3"/>
          <a:srcRect/>
          <a:stretch/>
        </p:blipFill>
        <p:spPr>
          <a:xfrm>
            <a:off x="0" y="0"/>
            <a:ext cx="12173167" cy="51179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 name="Oval 17">
            <a:extLst>
              <a:ext uri="{FF2B5EF4-FFF2-40B4-BE49-F238E27FC236}">
                <a16:creationId xmlns:a16="http://schemas.microsoft.com/office/drawing/2014/main" id="{2B495899-D08A-47C8-BC81-403D271953F8}"/>
              </a:ext>
            </a:extLst>
          </p:cNvPr>
          <p:cNvSpPr/>
          <p:nvPr/>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9" name="Oval 18">
            <a:extLst>
              <a:ext uri="{FF2B5EF4-FFF2-40B4-BE49-F238E27FC236}">
                <a16:creationId xmlns:a16="http://schemas.microsoft.com/office/drawing/2014/main" id="{388661E0-B54D-44EB-95C3-BB1439DB4A94}"/>
              </a:ext>
            </a:extLst>
          </p:cNvPr>
          <p:cNvSpPr/>
          <p:nvPr/>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20" name="Picture 19">
            <a:extLst>
              <a:ext uri="{FF2B5EF4-FFF2-40B4-BE49-F238E27FC236}">
                <a16:creationId xmlns:a16="http://schemas.microsoft.com/office/drawing/2014/main" id="{4AC96B68-FE79-496A-B3E1-4C83A8358BDB}"/>
              </a:ext>
            </a:extLst>
          </p:cNvPr>
          <p:cNvPicPr>
            <a:picLocks noChangeAspect="1"/>
          </p:cNvPicPr>
          <p:nvPr/>
        </p:nvPicPr>
        <p:blipFill>
          <a:blip r:embed="rId4"/>
          <a:stretch>
            <a:fillRect/>
          </a:stretch>
        </p:blipFill>
        <p:spPr>
          <a:xfrm>
            <a:off x="324909" y="5906224"/>
            <a:ext cx="1784742" cy="555130"/>
          </a:xfrm>
          <a:prstGeom prst="rect">
            <a:avLst/>
          </a:prstGeom>
        </p:spPr>
      </p:pic>
      <p:sp>
        <p:nvSpPr>
          <p:cNvPr id="16" name="TextBox 15">
            <a:extLst>
              <a:ext uri="{FF2B5EF4-FFF2-40B4-BE49-F238E27FC236}">
                <a16:creationId xmlns:a16="http://schemas.microsoft.com/office/drawing/2014/main" id="{0269D058-47D1-46E3-ABA4-923651BFC397}"/>
              </a:ext>
            </a:extLst>
          </p:cNvPr>
          <p:cNvSpPr txBox="1"/>
          <p:nvPr/>
        </p:nvSpPr>
        <p:spPr>
          <a:xfrm>
            <a:off x="532263" y="545910"/>
            <a:ext cx="6469172" cy="2771031"/>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Welcome, the </a:t>
            </a:r>
            <a:r>
              <a:rPr lang="en-US" sz="6000" b="1" dirty="0">
                <a:solidFill>
                  <a:schemeClr val="bg1"/>
                </a:solidFill>
                <a:latin typeface="Calibri Light" panose="020F0302020204030204"/>
              </a:rPr>
              <a:t>webinar </a:t>
            </a: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will start shortly.</a:t>
            </a:r>
            <a:r>
              <a:rPr lang="en-US" sz="6000" b="1" dirty="0">
                <a:solidFill>
                  <a:schemeClr val="bg1"/>
                </a:solidFill>
                <a:latin typeface="Calibri Light" panose="020F0302020204030204"/>
              </a:rPr>
              <a:t> </a:t>
            </a:r>
            <a:endParaRPr lang="en-US" dirty="0">
              <a:solidFill>
                <a:schemeClr val="bg1"/>
              </a:solidFill>
              <a:ea typeface="+mn-ea"/>
              <a:cs typeface="+mn-cs"/>
            </a:endParaRPr>
          </a:p>
        </p:txBody>
      </p:sp>
      <p:sp>
        <p:nvSpPr>
          <p:cNvPr id="6" name="TextBox 5">
            <a:extLst>
              <a:ext uri="{FF2B5EF4-FFF2-40B4-BE49-F238E27FC236}">
                <a16:creationId xmlns:a16="http://schemas.microsoft.com/office/drawing/2014/main" id="{4EB5E4F0-EF23-4660-B529-72B0A78A02EF}"/>
              </a:ext>
            </a:extLst>
          </p:cNvPr>
          <p:cNvSpPr txBox="1"/>
          <p:nvPr/>
        </p:nvSpPr>
        <p:spPr>
          <a:xfrm>
            <a:off x="3182471" y="5367615"/>
            <a:ext cx="88571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Calibri" panose="020F0502020204030204"/>
              </a:rPr>
              <a:t>Attendance Spotlight Webinar </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Delivered by the Attendance Team</a:t>
            </a:r>
          </a:p>
        </p:txBody>
      </p:sp>
    </p:spTree>
    <p:extLst>
      <p:ext uri="{BB962C8B-B14F-4D97-AF65-F5344CB8AC3E}">
        <p14:creationId xmlns:p14="http://schemas.microsoft.com/office/powerpoint/2010/main" val="338587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340532" y="341769"/>
            <a:ext cx="5755467" cy="798409"/>
          </a:xfrm>
        </p:spPr>
        <p:txBody>
          <a:bodyPr>
            <a:normAutofit fontScale="92500"/>
          </a:bodyPr>
          <a:lstStyle/>
          <a:p>
            <a:r>
              <a:rPr lang="en-US"/>
              <a:t>Functions of </a:t>
            </a:r>
            <a:r>
              <a:rPr lang="en-US" err="1"/>
              <a:t>Behaviour</a:t>
            </a:r>
            <a:endParaRPr lang="en-US"/>
          </a:p>
        </p:txBody>
      </p:sp>
      <p:graphicFrame>
        <p:nvGraphicFramePr>
          <p:cNvPr id="4" name="Table 4">
            <a:extLst>
              <a:ext uri="{FF2B5EF4-FFF2-40B4-BE49-F238E27FC236}">
                <a16:creationId xmlns:a16="http://schemas.microsoft.com/office/drawing/2014/main" id="{2980E6E3-8C9F-493F-B815-1831B7776905}"/>
              </a:ext>
            </a:extLst>
          </p:cNvPr>
          <p:cNvGraphicFramePr>
            <a:graphicFrameLocks noGrp="1"/>
          </p:cNvGraphicFramePr>
          <p:nvPr/>
        </p:nvGraphicFramePr>
        <p:xfrm>
          <a:off x="649995" y="3036711"/>
          <a:ext cx="10818564" cy="2739851"/>
        </p:xfrm>
        <a:graphic>
          <a:graphicData uri="http://schemas.openxmlformats.org/drawingml/2006/table">
            <a:tbl>
              <a:tblPr firstRow="1" bandRow="1">
                <a:tableStyleId>{5C22544A-7EE6-4342-B048-85BDC9FD1C3A}</a:tableStyleId>
              </a:tblPr>
              <a:tblGrid>
                <a:gridCol w="2704641">
                  <a:extLst>
                    <a:ext uri="{9D8B030D-6E8A-4147-A177-3AD203B41FA5}">
                      <a16:colId xmlns:a16="http://schemas.microsoft.com/office/drawing/2014/main" val="2782119737"/>
                    </a:ext>
                  </a:extLst>
                </a:gridCol>
                <a:gridCol w="2704641">
                  <a:extLst>
                    <a:ext uri="{9D8B030D-6E8A-4147-A177-3AD203B41FA5}">
                      <a16:colId xmlns:a16="http://schemas.microsoft.com/office/drawing/2014/main" val="3181083658"/>
                    </a:ext>
                  </a:extLst>
                </a:gridCol>
                <a:gridCol w="2704641">
                  <a:extLst>
                    <a:ext uri="{9D8B030D-6E8A-4147-A177-3AD203B41FA5}">
                      <a16:colId xmlns:a16="http://schemas.microsoft.com/office/drawing/2014/main" val="459280901"/>
                    </a:ext>
                  </a:extLst>
                </a:gridCol>
                <a:gridCol w="2704641">
                  <a:extLst>
                    <a:ext uri="{9D8B030D-6E8A-4147-A177-3AD203B41FA5}">
                      <a16:colId xmlns:a16="http://schemas.microsoft.com/office/drawing/2014/main" val="654030441"/>
                    </a:ext>
                  </a:extLst>
                </a:gridCol>
              </a:tblGrid>
              <a:tr h="918344">
                <a:tc>
                  <a:txBody>
                    <a:bodyPr/>
                    <a:lstStyle/>
                    <a:p>
                      <a:pPr algn="ctr"/>
                      <a:r>
                        <a:rPr lang="en-GB" sz="2400"/>
                        <a:t>Sensory</a:t>
                      </a:r>
                    </a:p>
                  </a:txBody>
                  <a:tcPr>
                    <a:solidFill>
                      <a:schemeClr val="accent1"/>
                    </a:solidFill>
                  </a:tcPr>
                </a:tc>
                <a:tc>
                  <a:txBody>
                    <a:bodyPr/>
                    <a:lstStyle/>
                    <a:p>
                      <a:pPr algn="ctr"/>
                      <a:r>
                        <a:rPr lang="en-GB" sz="2400"/>
                        <a:t>Tangible</a:t>
                      </a:r>
                    </a:p>
                  </a:txBody>
                  <a:tcPr>
                    <a:solidFill>
                      <a:srgbClr val="0070C0"/>
                    </a:solidFill>
                  </a:tcPr>
                </a:tc>
                <a:tc>
                  <a:txBody>
                    <a:bodyPr/>
                    <a:lstStyle/>
                    <a:p>
                      <a:pPr algn="ctr"/>
                      <a:r>
                        <a:rPr lang="en-GB" sz="2400"/>
                        <a:t>Escape</a:t>
                      </a:r>
                    </a:p>
                  </a:txBody>
                  <a:tcPr>
                    <a:solidFill>
                      <a:srgbClr val="0070C0"/>
                    </a:solidFill>
                  </a:tcPr>
                </a:tc>
                <a:tc>
                  <a:txBody>
                    <a:bodyPr/>
                    <a:lstStyle/>
                    <a:p>
                      <a:pPr algn="ctr"/>
                      <a:r>
                        <a:rPr lang="en-GB" sz="2400"/>
                        <a:t>Attention / Connection</a:t>
                      </a:r>
                    </a:p>
                  </a:txBody>
                  <a:tcPr>
                    <a:solidFill>
                      <a:srgbClr val="0070C0"/>
                    </a:solidFill>
                  </a:tcPr>
                </a:tc>
                <a:extLst>
                  <a:ext uri="{0D108BD9-81ED-4DB2-BD59-A6C34878D82A}">
                    <a16:rowId xmlns:a16="http://schemas.microsoft.com/office/drawing/2014/main" val="400772816"/>
                  </a:ext>
                </a:extLst>
              </a:tr>
              <a:tr h="1821507">
                <a:tc>
                  <a:txBody>
                    <a:bodyPr/>
                    <a:lstStyle/>
                    <a:p>
                      <a:pPr algn="ctr"/>
                      <a:r>
                        <a:rPr lang="en-GB" dirty="0"/>
                        <a:t>Hyper or hypo arousal can lead to people engaging in behaviour to help them manage sensory input from their environments. This can be closely linked to ‘escape’ behaviours. May also include hunger, thirst etc</a:t>
                      </a:r>
                    </a:p>
                  </a:txBody>
                  <a:tcPr/>
                </a:tc>
                <a:tc>
                  <a:txBody>
                    <a:bodyPr/>
                    <a:lstStyle/>
                    <a:p>
                      <a:pPr algn="ctr"/>
                      <a:r>
                        <a:rPr lang="en-GB" dirty="0"/>
                        <a:t>To gain a desired object, activity or experience. </a:t>
                      </a:r>
                    </a:p>
                  </a:txBody>
                  <a:tcPr/>
                </a:tc>
                <a:tc>
                  <a:txBody>
                    <a:bodyPr/>
                    <a:lstStyle/>
                    <a:p>
                      <a:pPr algn="ctr"/>
                      <a:r>
                        <a:rPr lang="en-GB"/>
                        <a:t>To avoid an overwhelming activity, experience or sensory trigger. This also covers avoiding demands and managing accumulated stress.</a:t>
                      </a:r>
                    </a:p>
                  </a:txBody>
                  <a:tcPr/>
                </a:tc>
                <a:tc>
                  <a:txBody>
                    <a:bodyPr/>
                    <a:lstStyle/>
                    <a:p>
                      <a:pPr algn="ctr"/>
                      <a:r>
                        <a:rPr lang="en-GB" dirty="0"/>
                        <a:t>To gain attention from, or connection with, another person or people. This attention could be positive or negative and be from someone specific or anyone available.</a:t>
                      </a:r>
                    </a:p>
                  </a:txBody>
                  <a:tcPr/>
                </a:tc>
                <a:extLst>
                  <a:ext uri="{0D108BD9-81ED-4DB2-BD59-A6C34878D82A}">
                    <a16:rowId xmlns:a16="http://schemas.microsoft.com/office/drawing/2014/main" val="3733884943"/>
                  </a:ext>
                </a:extLst>
              </a:tr>
            </a:tbl>
          </a:graphicData>
        </a:graphic>
      </p:graphicFrame>
      <p:sp>
        <p:nvSpPr>
          <p:cNvPr id="5" name="TextBox 4">
            <a:extLst>
              <a:ext uri="{FF2B5EF4-FFF2-40B4-BE49-F238E27FC236}">
                <a16:creationId xmlns:a16="http://schemas.microsoft.com/office/drawing/2014/main" id="{F62A095C-60C9-4772-89E6-87EC7A9C7EED}"/>
              </a:ext>
            </a:extLst>
          </p:cNvPr>
          <p:cNvSpPr txBox="1"/>
          <p:nvPr/>
        </p:nvSpPr>
        <p:spPr>
          <a:xfrm>
            <a:off x="738130" y="1233889"/>
            <a:ext cx="10587210" cy="1631216"/>
          </a:xfrm>
          <a:prstGeom prst="rect">
            <a:avLst/>
          </a:prstGeom>
          <a:noFill/>
        </p:spPr>
        <p:txBody>
          <a:bodyPr wrap="square" rtlCol="0">
            <a:spAutoFit/>
          </a:bodyPr>
          <a:lstStyle/>
          <a:p>
            <a:r>
              <a:rPr lang="en-GB" sz="2000" i="1">
                <a:solidFill>
                  <a:srgbClr val="1D2A5A"/>
                </a:solidFill>
                <a:latin typeface="Arial" panose="020B0604020202020204" pitchFamily="34" charset="0"/>
                <a:cs typeface="Arial" panose="020B0604020202020204" pitchFamily="34" charset="0"/>
              </a:rPr>
              <a:t>All behaviour is communication. The behaviour itself can be positive, negative or apathetic. Our role as professionals when understanding behaviour that challenges us, is to decipher what the CYP is trying to tell us. </a:t>
            </a:r>
          </a:p>
          <a:p>
            <a:endParaRPr lang="en-GB" sz="2000" i="1">
              <a:solidFill>
                <a:srgbClr val="1D2A5A"/>
              </a:solidFill>
              <a:latin typeface="Arial" panose="020B0604020202020204" pitchFamily="34" charset="0"/>
              <a:cs typeface="Arial" panose="020B0604020202020204" pitchFamily="34" charset="0"/>
            </a:endParaRPr>
          </a:p>
          <a:p>
            <a:r>
              <a:rPr lang="en-GB" sz="2000" b="1" i="1">
                <a:solidFill>
                  <a:srgbClr val="1D2A5A"/>
                </a:solidFill>
                <a:latin typeface="Arial" panose="020B0604020202020204" pitchFamily="34" charset="0"/>
                <a:cs typeface="Arial" panose="020B0604020202020204" pitchFamily="34" charset="0"/>
              </a:rPr>
              <a:t>We need to know the function of their behaviour. </a:t>
            </a:r>
          </a:p>
        </p:txBody>
      </p:sp>
      <p:sp>
        <p:nvSpPr>
          <p:cNvPr id="8" name="TextBox 7">
            <a:extLst>
              <a:ext uri="{FF2B5EF4-FFF2-40B4-BE49-F238E27FC236}">
                <a16:creationId xmlns:a16="http://schemas.microsoft.com/office/drawing/2014/main" id="{B74808B7-16CB-7F01-BDFA-54295B16BED9}"/>
              </a:ext>
            </a:extLst>
          </p:cNvPr>
          <p:cNvSpPr txBox="1"/>
          <p:nvPr/>
        </p:nvSpPr>
        <p:spPr>
          <a:xfrm>
            <a:off x="169437" y="6317649"/>
            <a:ext cx="6097656" cy="646331"/>
          </a:xfrm>
          <a:prstGeom prst="rect">
            <a:avLst/>
          </a:prstGeom>
          <a:noFill/>
        </p:spPr>
        <p:txBody>
          <a:bodyPr wrap="square">
            <a:spAutoFit/>
          </a:bodyPr>
          <a:lstStyle/>
          <a:p>
            <a:pPr>
              <a:spcBef>
                <a:spcPct val="50000"/>
              </a:spcBef>
              <a:buFontTx/>
              <a:buNone/>
            </a:pPr>
            <a:r>
              <a:rPr lang="en-GB" altLang="en-US" sz="3600" dirty="0">
                <a:solidFill>
                  <a:schemeClr val="accent1"/>
                </a:solidFill>
              </a:rPr>
              <a:t>*</a:t>
            </a:r>
            <a:endParaRPr lang="en-US" altLang="en-US" sz="3600" dirty="0">
              <a:solidFill>
                <a:schemeClr val="accent1"/>
              </a:solidFill>
            </a:endParaRPr>
          </a:p>
        </p:txBody>
      </p:sp>
    </p:spTree>
    <p:extLst>
      <p:ext uri="{BB962C8B-B14F-4D97-AF65-F5344CB8AC3E}">
        <p14:creationId xmlns:p14="http://schemas.microsoft.com/office/powerpoint/2010/main" val="2989367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340532" y="341769"/>
            <a:ext cx="11309601" cy="798409"/>
          </a:xfrm>
        </p:spPr>
        <p:txBody>
          <a:bodyPr>
            <a:normAutofit/>
          </a:bodyPr>
          <a:lstStyle/>
          <a:p>
            <a:r>
              <a:rPr lang="en-US"/>
              <a:t>Functions of </a:t>
            </a:r>
            <a:r>
              <a:rPr lang="en-US" err="1"/>
              <a:t>Behaviour</a:t>
            </a:r>
            <a:endParaRPr lang="en-US"/>
          </a:p>
        </p:txBody>
      </p:sp>
      <p:graphicFrame>
        <p:nvGraphicFramePr>
          <p:cNvPr id="4" name="Table 4">
            <a:extLst>
              <a:ext uri="{FF2B5EF4-FFF2-40B4-BE49-F238E27FC236}">
                <a16:creationId xmlns:a16="http://schemas.microsoft.com/office/drawing/2014/main" id="{C123400D-A9E8-4076-9B7D-9461EADF5CFC}"/>
              </a:ext>
            </a:extLst>
          </p:cNvPr>
          <p:cNvGraphicFramePr>
            <a:graphicFrameLocks noGrp="1"/>
          </p:cNvGraphicFramePr>
          <p:nvPr/>
        </p:nvGraphicFramePr>
        <p:xfrm>
          <a:off x="248478" y="1140178"/>
          <a:ext cx="11698358" cy="5509100"/>
        </p:xfrm>
        <a:graphic>
          <a:graphicData uri="http://schemas.openxmlformats.org/drawingml/2006/table">
            <a:tbl>
              <a:tblPr firstRow="1" bandRow="1">
                <a:tableStyleId>{93296810-A885-4BE3-A3E7-6D5BEEA58F35}</a:tableStyleId>
              </a:tblPr>
              <a:tblGrid>
                <a:gridCol w="5849179">
                  <a:extLst>
                    <a:ext uri="{9D8B030D-6E8A-4147-A177-3AD203B41FA5}">
                      <a16:colId xmlns:a16="http://schemas.microsoft.com/office/drawing/2014/main" val="2985994351"/>
                    </a:ext>
                  </a:extLst>
                </a:gridCol>
                <a:gridCol w="5849179">
                  <a:extLst>
                    <a:ext uri="{9D8B030D-6E8A-4147-A177-3AD203B41FA5}">
                      <a16:colId xmlns:a16="http://schemas.microsoft.com/office/drawing/2014/main" val="3134340527"/>
                    </a:ext>
                  </a:extLst>
                </a:gridCol>
              </a:tblGrid>
              <a:tr h="646179">
                <a:tc>
                  <a:txBody>
                    <a:bodyPr/>
                    <a:lstStyle/>
                    <a:p>
                      <a:pPr algn="ctr"/>
                      <a:r>
                        <a:rPr lang="en-GB" sz="2800" dirty="0">
                          <a:latin typeface="Arial" panose="020B0604020202020204" pitchFamily="34" charset="0"/>
                          <a:cs typeface="Arial" panose="020B0604020202020204" pitchFamily="34" charset="0"/>
                        </a:rPr>
                        <a:t>ESCAPE</a:t>
                      </a:r>
                    </a:p>
                  </a:txBody>
                  <a:tcPr>
                    <a:solidFill>
                      <a:schemeClr val="accent1"/>
                    </a:solidFill>
                  </a:tcPr>
                </a:tc>
                <a:tc>
                  <a:txBody>
                    <a:bodyPr/>
                    <a:lstStyle/>
                    <a:p>
                      <a:pPr algn="ctr"/>
                      <a:r>
                        <a:rPr lang="en-GB" sz="2800" dirty="0">
                          <a:latin typeface="Arial" panose="020B0604020202020204" pitchFamily="34" charset="0"/>
                          <a:cs typeface="Arial" panose="020B0604020202020204" pitchFamily="34" charset="0"/>
                        </a:rPr>
                        <a:t>ATTENTION / CONNECTION</a:t>
                      </a:r>
                    </a:p>
                  </a:txBody>
                  <a:tcPr>
                    <a:solidFill>
                      <a:schemeClr val="accent1"/>
                    </a:solidFill>
                  </a:tcPr>
                </a:tc>
                <a:extLst>
                  <a:ext uri="{0D108BD9-81ED-4DB2-BD59-A6C34878D82A}">
                    <a16:rowId xmlns:a16="http://schemas.microsoft.com/office/drawing/2014/main" val="644263011"/>
                  </a:ext>
                </a:extLst>
              </a:tr>
              <a:tr h="4862921">
                <a:tc>
                  <a:txBody>
                    <a:bodyPr/>
                    <a:lstStyle/>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Refusal to engage in work</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Pushing work away or destroying books and resources</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Avoiding sitting at desk or workstation by walking around</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Hiding (in classroom or elsewhere)</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Exiting lessons or presenting in a way that is reinforced by this</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Absconding / running away (not looking to see if they are followed)</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Hands over ears, eyes closed, head down on desk</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Reluctant to go to a specific place</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Reluctance to return to an environment (lateness, truancy)</a:t>
                      </a:r>
                    </a:p>
                  </a:txBody>
                  <a:tcPr>
                    <a:solidFill>
                      <a:schemeClr val="accent1">
                        <a:lumMod val="20000"/>
                        <a:lumOff val="80000"/>
                      </a:schemeClr>
                    </a:solidFill>
                  </a:tcPr>
                </a:tc>
                <a:tc>
                  <a:txBody>
                    <a:bodyPr/>
                    <a:lstStyle/>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Need to seek out support from staff often – won’t attempt a task without an adult present</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Talking to peers, including at inappropriate times e.g. during teacher input</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Low-level disruptive behaviours e.g. tapping, fidgeting, calling out</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Disengagement with learning – struggles to overcome challenges and gives up easily</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Appears defiant, hard to motivate, requires lots of engagement from staff to focus </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Makes eye contact with staff when running away</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Persistently seeking physical touch and being overly close</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Frequently reporting perceived or actual injuries and/or illness (if actual it can also be linked to a need to escape the ‘pain’ whether physical or psychological)</a:t>
                      </a:r>
                    </a:p>
                  </a:txBody>
                  <a:tcPr>
                    <a:solidFill>
                      <a:schemeClr val="accent1">
                        <a:lumMod val="20000"/>
                        <a:lumOff val="80000"/>
                      </a:schemeClr>
                    </a:solidFill>
                  </a:tcPr>
                </a:tc>
                <a:extLst>
                  <a:ext uri="{0D108BD9-81ED-4DB2-BD59-A6C34878D82A}">
                    <a16:rowId xmlns:a16="http://schemas.microsoft.com/office/drawing/2014/main" val="3084191977"/>
                  </a:ext>
                </a:extLst>
              </a:tr>
            </a:tbl>
          </a:graphicData>
        </a:graphic>
      </p:graphicFrame>
      <p:pic>
        <p:nvPicPr>
          <p:cNvPr id="5" name="Picture 4">
            <a:extLst>
              <a:ext uri="{FF2B5EF4-FFF2-40B4-BE49-F238E27FC236}">
                <a16:creationId xmlns:a16="http://schemas.microsoft.com/office/drawing/2014/main" id="{DCE60355-CFF5-3B57-1E95-DDDFC69194C1}"/>
              </a:ext>
            </a:extLst>
          </p:cNvPr>
          <p:cNvPicPr>
            <a:picLocks noChangeAspect="1"/>
          </p:cNvPicPr>
          <p:nvPr/>
        </p:nvPicPr>
        <p:blipFill>
          <a:blip r:embed="rId3"/>
          <a:stretch>
            <a:fillRect/>
          </a:stretch>
        </p:blipFill>
        <p:spPr>
          <a:xfrm>
            <a:off x="245164" y="6292393"/>
            <a:ext cx="352425" cy="447675"/>
          </a:xfrm>
          <a:prstGeom prst="rect">
            <a:avLst/>
          </a:prstGeom>
        </p:spPr>
      </p:pic>
    </p:spTree>
    <p:extLst>
      <p:ext uri="{BB962C8B-B14F-4D97-AF65-F5344CB8AC3E}">
        <p14:creationId xmlns:p14="http://schemas.microsoft.com/office/powerpoint/2010/main" val="19491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340532" y="341769"/>
            <a:ext cx="11309601" cy="798409"/>
          </a:xfrm>
        </p:spPr>
        <p:txBody>
          <a:bodyPr>
            <a:normAutofit/>
          </a:bodyPr>
          <a:lstStyle/>
          <a:p>
            <a:r>
              <a:rPr lang="en-US"/>
              <a:t>Functions of </a:t>
            </a:r>
            <a:r>
              <a:rPr lang="en-US" err="1"/>
              <a:t>Behaviour</a:t>
            </a:r>
            <a:endParaRPr lang="en-US"/>
          </a:p>
        </p:txBody>
      </p:sp>
      <p:graphicFrame>
        <p:nvGraphicFramePr>
          <p:cNvPr id="4" name="Table 4">
            <a:extLst>
              <a:ext uri="{FF2B5EF4-FFF2-40B4-BE49-F238E27FC236}">
                <a16:creationId xmlns:a16="http://schemas.microsoft.com/office/drawing/2014/main" id="{C123400D-A9E8-4076-9B7D-9461EADF5CFC}"/>
              </a:ext>
            </a:extLst>
          </p:cNvPr>
          <p:cNvGraphicFramePr>
            <a:graphicFrameLocks noGrp="1"/>
          </p:cNvGraphicFramePr>
          <p:nvPr/>
        </p:nvGraphicFramePr>
        <p:xfrm>
          <a:off x="756355" y="1351842"/>
          <a:ext cx="10713156" cy="4306151"/>
        </p:xfrm>
        <a:graphic>
          <a:graphicData uri="http://schemas.openxmlformats.org/drawingml/2006/table">
            <a:tbl>
              <a:tblPr firstRow="1" bandRow="1">
                <a:tableStyleId>{93296810-A885-4BE3-A3E7-6D5BEEA58F35}</a:tableStyleId>
              </a:tblPr>
              <a:tblGrid>
                <a:gridCol w="5356578">
                  <a:extLst>
                    <a:ext uri="{9D8B030D-6E8A-4147-A177-3AD203B41FA5}">
                      <a16:colId xmlns:a16="http://schemas.microsoft.com/office/drawing/2014/main" val="2985994351"/>
                    </a:ext>
                  </a:extLst>
                </a:gridCol>
                <a:gridCol w="5356578">
                  <a:extLst>
                    <a:ext uri="{9D8B030D-6E8A-4147-A177-3AD203B41FA5}">
                      <a16:colId xmlns:a16="http://schemas.microsoft.com/office/drawing/2014/main" val="3134340527"/>
                    </a:ext>
                  </a:extLst>
                </a:gridCol>
              </a:tblGrid>
              <a:tr h="815625">
                <a:tc>
                  <a:txBody>
                    <a:bodyPr/>
                    <a:lstStyle/>
                    <a:p>
                      <a:pPr algn="ctr"/>
                      <a:r>
                        <a:rPr lang="en-GB" sz="2800">
                          <a:latin typeface="Arial" panose="020B0604020202020204" pitchFamily="34" charset="0"/>
                          <a:cs typeface="Arial" panose="020B0604020202020204" pitchFamily="34" charset="0"/>
                        </a:rPr>
                        <a:t>SENSORY</a:t>
                      </a:r>
                    </a:p>
                  </a:txBody>
                  <a:tcPr>
                    <a:solidFill>
                      <a:schemeClr val="accent1"/>
                    </a:solidFill>
                  </a:tcPr>
                </a:tc>
                <a:tc>
                  <a:txBody>
                    <a:bodyPr/>
                    <a:lstStyle/>
                    <a:p>
                      <a:pPr algn="ctr"/>
                      <a:r>
                        <a:rPr lang="en-GB" sz="2800">
                          <a:latin typeface="Arial" panose="020B0604020202020204" pitchFamily="34" charset="0"/>
                          <a:cs typeface="Arial" panose="020B0604020202020204" pitchFamily="34" charset="0"/>
                        </a:rPr>
                        <a:t>TANGIBLE</a:t>
                      </a:r>
                    </a:p>
                  </a:txBody>
                  <a:tcPr>
                    <a:solidFill>
                      <a:schemeClr val="accent1"/>
                    </a:solidFill>
                  </a:tcPr>
                </a:tc>
                <a:extLst>
                  <a:ext uri="{0D108BD9-81ED-4DB2-BD59-A6C34878D82A}">
                    <a16:rowId xmlns:a16="http://schemas.microsoft.com/office/drawing/2014/main" val="644263011"/>
                  </a:ext>
                </a:extLst>
              </a:tr>
              <a:tr h="3490526">
                <a:tc>
                  <a:txBody>
                    <a:bodyPr/>
                    <a:lstStyle/>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Unable to sit still – often walking around the room at inappropriate times </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Fidgety whilst sitting; changing position </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Tapping, doodling, fiddling with objects on the table</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Rocking back and forth on a chair</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Covering ears and closing eyes – attempting to shut out sensory input</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Chewing, spitting and dribbling</a:t>
                      </a:r>
                    </a:p>
                    <a:p>
                      <a:pPr algn="just"/>
                      <a:endParaRPr lang="en-GB" sz="20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Attempts to gain access to a specific object or activity</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Shouting demands</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Frustration; shown by swearing, throwing objects or damaging own or others’ items</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Hurting others to gain access to an item / object</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Difficulties around sharing</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Perceived or actual lack of having objects at home (taking items home)</a:t>
                      </a:r>
                    </a:p>
                    <a:p>
                      <a:pPr marL="285750" indent="-285750" algn="jus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084191977"/>
                  </a:ext>
                </a:extLst>
              </a:tr>
            </a:tbl>
          </a:graphicData>
        </a:graphic>
      </p:graphicFrame>
      <p:pic>
        <p:nvPicPr>
          <p:cNvPr id="5" name="Picture 4">
            <a:extLst>
              <a:ext uri="{FF2B5EF4-FFF2-40B4-BE49-F238E27FC236}">
                <a16:creationId xmlns:a16="http://schemas.microsoft.com/office/drawing/2014/main" id="{033CD085-2ED5-DCF3-0172-B6EEC1A9DD92}"/>
              </a:ext>
            </a:extLst>
          </p:cNvPr>
          <p:cNvPicPr>
            <a:picLocks noChangeAspect="1"/>
          </p:cNvPicPr>
          <p:nvPr/>
        </p:nvPicPr>
        <p:blipFill>
          <a:blip r:embed="rId3"/>
          <a:stretch>
            <a:fillRect/>
          </a:stretch>
        </p:blipFill>
        <p:spPr>
          <a:xfrm>
            <a:off x="403930" y="6176962"/>
            <a:ext cx="352425" cy="447675"/>
          </a:xfrm>
          <a:prstGeom prst="rect">
            <a:avLst/>
          </a:prstGeom>
        </p:spPr>
      </p:pic>
    </p:spTree>
    <p:extLst>
      <p:ext uri="{BB962C8B-B14F-4D97-AF65-F5344CB8AC3E}">
        <p14:creationId xmlns:p14="http://schemas.microsoft.com/office/powerpoint/2010/main" val="180652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E0624-E8E8-42C1-ACE6-32AA87CCD4D3}"/>
              </a:ext>
            </a:extLst>
          </p:cNvPr>
          <p:cNvSpPr>
            <a:spLocks noGrp="1"/>
          </p:cNvSpPr>
          <p:nvPr>
            <p:ph type="body" sz="quarter" idx="10"/>
          </p:nvPr>
        </p:nvSpPr>
        <p:spPr>
          <a:xfrm>
            <a:off x="436247" y="291302"/>
            <a:ext cx="10312400" cy="998537"/>
          </a:xfrm>
        </p:spPr>
        <p:txBody>
          <a:bodyPr>
            <a:normAutofit/>
          </a:bodyPr>
          <a:lstStyle/>
          <a:p>
            <a:r>
              <a:rPr lang="en-GB"/>
              <a:t>Proactive Strategies</a:t>
            </a:r>
          </a:p>
        </p:txBody>
      </p:sp>
      <p:graphicFrame>
        <p:nvGraphicFramePr>
          <p:cNvPr id="4" name="Table 3">
            <a:extLst>
              <a:ext uri="{FF2B5EF4-FFF2-40B4-BE49-F238E27FC236}">
                <a16:creationId xmlns:a16="http://schemas.microsoft.com/office/drawing/2014/main" id="{EC6D69B6-8AF5-4CC4-AF2E-AE5175FFDDFF}"/>
              </a:ext>
            </a:extLst>
          </p:cNvPr>
          <p:cNvGraphicFramePr>
            <a:graphicFrameLocks noGrp="1"/>
          </p:cNvGraphicFramePr>
          <p:nvPr/>
        </p:nvGraphicFramePr>
        <p:xfrm>
          <a:off x="372819" y="2677572"/>
          <a:ext cx="10818564" cy="4084320"/>
        </p:xfrm>
        <a:graphic>
          <a:graphicData uri="http://schemas.openxmlformats.org/drawingml/2006/table">
            <a:tbl>
              <a:tblPr firstRow="1" bandRow="1">
                <a:tableStyleId>{5C22544A-7EE6-4342-B048-85BDC9FD1C3A}</a:tableStyleId>
              </a:tblPr>
              <a:tblGrid>
                <a:gridCol w="2704641">
                  <a:extLst>
                    <a:ext uri="{9D8B030D-6E8A-4147-A177-3AD203B41FA5}">
                      <a16:colId xmlns:a16="http://schemas.microsoft.com/office/drawing/2014/main" val="3790079039"/>
                    </a:ext>
                  </a:extLst>
                </a:gridCol>
                <a:gridCol w="2704641">
                  <a:extLst>
                    <a:ext uri="{9D8B030D-6E8A-4147-A177-3AD203B41FA5}">
                      <a16:colId xmlns:a16="http://schemas.microsoft.com/office/drawing/2014/main" val="1346276972"/>
                    </a:ext>
                  </a:extLst>
                </a:gridCol>
                <a:gridCol w="2704641">
                  <a:extLst>
                    <a:ext uri="{9D8B030D-6E8A-4147-A177-3AD203B41FA5}">
                      <a16:colId xmlns:a16="http://schemas.microsoft.com/office/drawing/2014/main" val="503870402"/>
                    </a:ext>
                  </a:extLst>
                </a:gridCol>
                <a:gridCol w="2704641">
                  <a:extLst>
                    <a:ext uri="{9D8B030D-6E8A-4147-A177-3AD203B41FA5}">
                      <a16:colId xmlns:a16="http://schemas.microsoft.com/office/drawing/2014/main" val="2506118230"/>
                    </a:ext>
                  </a:extLst>
                </a:gridCol>
              </a:tblGrid>
              <a:tr h="693425">
                <a:tc>
                  <a:txBody>
                    <a:bodyPr/>
                    <a:lstStyle/>
                    <a:p>
                      <a:pPr algn="ctr"/>
                      <a:r>
                        <a:rPr lang="en-GB" sz="2000">
                          <a:latin typeface="Arial" panose="020B0604020202020204" pitchFamily="34" charset="0"/>
                          <a:cs typeface="Arial" panose="020B0604020202020204" pitchFamily="34" charset="0"/>
                        </a:rPr>
                        <a:t>Sensory</a:t>
                      </a:r>
                    </a:p>
                  </a:txBody>
                  <a:tcPr>
                    <a:solidFill>
                      <a:schemeClr val="accent1"/>
                    </a:solidFill>
                  </a:tcPr>
                </a:tc>
                <a:tc>
                  <a:txBody>
                    <a:bodyPr/>
                    <a:lstStyle/>
                    <a:p>
                      <a:pPr algn="ctr"/>
                      <a:r>
                        <a:rPr lang="en-GB" sz="2000">
                          <a:latin typeface="Arial" panose="020B0604020202020204" pitchFamily="34" charset="0"/>
                          <a:cs typeface="Arial" panose="020B0604020202020204" pitchFamily="34" charset="0"/>
                        </a:rPr>
                        <a:t>Tangible</a:t>
                      </a:r>
                    </a:p>
                  </a:txBody>
                  <a:tcPr>
                    <a:solidFill>
                      <a:schemeClr val="accent1"/>
                    </a:solidFill>
                  </a:tcPr>
                </a:tc>
                <a:tc>
                  <a:txBody>
                    <a:bodyPr/>
                    <a:lstStyle/>
                    <a:p>
                      <a:pPr algn="ctr"/>
                      <a:r>
                        <a:rPr lang="en-GB" sz="2000">
                          <a:latin typeface="Arial" panose="020B0604020202020204" pitchFamily="34" charset="0"/>
                          <a:cs typeface="Arial" panose="020B0604020202020204" pitchFamily="34" charset="0"/>
                        </a:rPr>
                        <a:t>Escape</a:t>
                      </a:r>
                    </a:p>
                  </a:txBody>
                  <a:tcPr>
                    <a:solidFill>
                      <a:schemeClr val="accent1"/>
                    </a:solidFill>
                  </a:tcPr>
                </a:tc>
                <a:tc>
                  <a:txBody>
                    <a:bodyPr/>
                    <a:lstStyle/>
                    <a:p>
                      <a:pPr algn="ctr"/>
                      <a:r>
                        <a:rPr lang="en-GB" sz="2000">
                          <a:latin typeface="Arial" panose="020B0604020202020204" pitchFamily="34" charset="0"/>
                          <a:cs typeface="Arial" panose="020B0604020202020204" pitchFamily="34" charset="0"/>
                        </a:rPr>
                        <a:t>Attention / Connection</a:t>
                      </a:r>
                    </a:p>
                  </a:txBody>
                  <a:tcPr>
                    <a:solidFill>
                      <a:schemeClr val="accent1"/>
                    </a:solidFill>
                  </a:tcPr>
                </a:tc>
                <a:extLst>
                  <a:ext uri="{0D108BD9-81ED-4DB2-BD59-A6C34878D82A}">
                    <a16:rowId xmlns:a16="http://schemas.microsoft.com/office/drawing/2014/main" val="1371602440"/>
                  </a:ext>
                </a:extLst>
              </a:tr>
              <a:tr h="1821507">
                <a:tc>
                  <a:txBody>
                    <a:bodyPr/>
                    <a:lstStyle/>
                    <a:p>
                      <a:pPr algn="ctr"/>
                      <a:r>
                        <a:rPr lang="en-GB" sz="1800" b="1" dirty="0">
                          <a:latin typeface="Arial" panose="020B0604020202020204" pitchFamily="34" charset="0"/>
                          <a:cs typeface="Arial" panose="020B0604020202020204" pitchFamily="34" charset="0"/>
                        </a:rPr>
                        <a:t>Sensory Diet</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Allow the CYP regular, planned opportunities to meet their sensory needs (some may also need ad-hoc opportunities).</a:t>
                      </a:r>
                    </a:p>
                  </a:txBody>
                  <a:tcPr/>
                </a:tc>
                <a:tc>
                  <a:txBody>
                    <a:bodyPr/>
                    <a:lstStyle/>
                    <a:p>
                      <a:pPr algn="ctr"/>
                      <a:r>
                        <a:rPr lang="en-GB" sz="1800" b="1" dirty="0">
                          <a:latin typeface="Arial" panose="020B0604020202020204" pitchFamily="34" charset="0"/>
                          <a:cs typeface="Arial" panose="020B0604020202020204" pitchFamily="34" charset="0"/>
                        </a:rPr>
                        <a:t>Positive, reward-based behaviour strategies</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Using a reward-based system may motivate CYP when they are not intrinsically driven. Rewards must be regular and achievable. </a:t>
                      </a:r>
                    </a:p>
                  </a:txBody>
                  <a:tcPr/>
                </a:tc>
                <a:tc>
                  <a:txBody>
                    <a:bodyPr/>
                    <a:lstStyle/>
                    <a:p>
                      <a:pPr algn="ctr"/>
                      <a:r>
                        <a:rPr lang="en-GB" sz="1800" b="1" dirty="0">
                          <a:latin typeface="Arial" panose="020B0604020202020204" pitchFamily="34" charset="0"/>
                          <a:cs typeface="Arial" panose="020B0604020202020204" pitchFamily="34" charset="0"/>
                        </a:rPr>
                        <a:t>Allow safe and structured opportunities to exit overwhelming situations</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E.g. ‘break out’ card for use in lessons, adjust timetable if appropriate, quiet / safe spaces for meals and unstructured times.</a:t>
                      </a:r>
                    </a:p>
                  </a:txBody>
                  <a:tcPr/>
                </a:tc>
                <a:tc>
                  <a:txBody>
                    <a:bodyPr/>
                    <a:lstStyle/>
                    <a:p>
                      <a:pPr algn="ctr"/>
                      <a:r>
                        <a:rPr lang="en-GB" sz="1800" b="1" dirty="0">
                          <a:latin typeface="Arial" panose="020B0604020202020204" pitchFamily="34" charset="0"/>
                          <a:cs typeface="Arial" panose="020B0604020202020204" pitchFamily="34" charset="0"/>
                        </a:rPr>
                        <a:t>Avoid ‘planned ignoring’</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Notice the low-level behaviour early and meet the need e.g. by asking them to help you with a job, distraction / redirection.</a:t>
                      </a:r>
                    </a:p>
                  </a:txBody>
                  <a:tcPr/>
                </a:tc>
                <a:extLst>
                  <a:ext uri="{0D108BD9-81ED-4DB2-BD59-A6C34878D82A}">
                    <a16:rowId xmlns:a16="http://schemas.microsoft.com/office/drawing/2014/main" val="2483929554"/>
                  </a:ext>
                </a:extLst>
              </a:tr>
            </a:tbl>
          </a:graphicData>
        </a:graphic>
      </p:graphicFrame>
      <p:sp>
        <p:nvSpPr>
          <p:cNvPr id="5" name="TextBox 4">
            <a:extLst>
              <a:ext uri="{FF2B5EF4-FFF2-40B4-BE49-F238E27FC236}">
                <a16:creationId xmlns:a16="http://schemas.microsoft.com/office/drawing/2014/main" id="{E507D3E6-F8E2-43FD-9F58-5BEEC11E493D}"/>
              </a:ext>
            </a:extLst>
          </p:cNvPr>
          <p:cNvSpPr txBox="1"/>
          <p:nvPr/>
        </p:nvSpPr>
        <p:spPr>
          <a:xfrm>
            <a:off x="470366" y="1033691"/>
            <a:ext cx="10723138" cy="1200329"/>
          </a:xfrm>
          <a:prstGeom prst="rect">
            <a:avLst/>
          </a:prstGeom>
          <a:noFill/>
        </p:spPr>
        <p:txBody>
          <a:bodyPr wrap="square" rtlCol="0">
            <a:spAutoFit/>
          </a:bodyPr>
          <a:lstStyle/>
          <a:p>
            <a:r>
              <a:rPr lang="en-GB" b="1" dirty="0">
                <a:solidFill>
                  <a:srgbClr val="1D2A5A"/>
                </a:solidFill>
                <a:latin typeface="Arial" panose="020B0604020202020204" pitchFamily="34" charset="0"/>
                <a:cs typeface="Arial" panose="020B0604020202020204" pitchFamily="34" charset="0"/>
              </a:rPr>
              <a:t>The functions of behaviour tell us about the CYP unmet needs. </a:t>
            </a:r>
          </a:p>
          <a:p>
            <a:endParaRPr lang="en-GB" dirty="0">
              <a:solidFill>
                <a:srgbClr val="1D2A5A"/>
              </a:solidFill>
              <a:latin typeface="Arial" panose="020B0604020202020204" pitchFamily="34" charset="0"/>
              <a:cs typeface="Arial" panose="020B0604020202020204" pitchFamily="34" charset="0"/>
            </a:endParaRPr>
          </a:p>
          <a:p>
            <a:r>
              <a:rPr lang="en-GB" dirty="0">
                <a:solidFill>
                  <a:srgbClr val="1D2A5A"/>
                </a:solidFill>
                <a:latin typeface="Arial" panose="020B0604020202020204" pitchFamily="34" charset="0"/>
                <a:cs typeface="Arial" panose="020B0604020202020204" pitchFamily="34" charset="0"/>
              </a:rPr>
              <a:t>Once you have identified the function of the behaviour, you are better able to support the CYP proactively to meet these needs in a positive way to avoid escalating low-level challenges into a crisis. </a:t>
            </a:r>
          </a:p>
        </p:txBody>
      </p:sp>
      <p:sp>
        <p:nvSpPr>
          <p:cNvPr id="3" name="TextBox 2">
            <a:extLst>
              <a:ext uri="{FF2B5EF4-FFF2-40B4-BE49-F238E27FC236}">
                <a16:creationId xmlns:a16="http://schemas.microsoft.com/office/drawing/2014/main" id="{5FEDA110-9C23-E69E-186B-E8E021D498F5}"/>
              </a:ext>
            </a:extLst>
          </p:cNvPr>
          <p:cNvSpPr txBox="1"/>
          <p:nvPr/>
        </p:nvSpPr>
        <p:spPr>
          <a:xfrm>
            <a:off x="9372077" y="376934"/>
            <a:ext cx="2753139" cy="923330"/>
          </a:xfrm>
          <a:prstGeom prst="rect">
            <a:avLst/>
          </a:prstGeom>
          <a:noFill/>
        </p:spPr>
        <p:txBody>
          <a:bodyPr wrap="square" rtlCol="0">
            <a:spAutoFit/>
          </a:bodyPr>
          <a:lstStyle/>
          <a:p>
            <a:pPr algn="ctr"/>
            <a:r>
              <a:rPr lang="en-GB" dirty="0">
                <a:solidFill>
                  <a:srgbClr val="0070C0"/>
                </a:solidFill>
                <a:latin typeface="Arial" panose="020B0604020202020204" pitchFamily="34" charset="0"/>
                <a:cs typeface="Arial" panose="020B0604020202020204" pitchFamily="34" charset="0"/>
              </a:rPr>
              <a:t>More examples of supportive strategies can be found on the </a:t>
            </a:r>
            <a:r>
              <a:rPr lang="en-GB" dirty="0" err="1">
                <a:solidFill>
                  <a:srgbClr val="0070C0"/>
                </a:solidFill>
                <a:latin typeface="Arial" panose="020B0604020202020204" pitchFamily="34" charset="0"/>
                <a:cs typeface="Arial" panose="020B0604020202020204" pitchFamily="34" charset="0"/>
              </a:rPr>
              <a:t>padlet</a:t>
            </a:r>
            <a:endParaRPr lang="en-GB" dirty="0">
              <a:solidFill>
                <a:srgbClr val="0070C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2B11DA4-B290-6EA8-FEB6-82907F77F23D}"/>
              </a:ext>
            </a:extLst>
          </p:cNvPr>
          <p:cNvPicPr>
            <a:picLocks noChangeAspect="1"/>
          </p:cNvPicPr>
          <p:nvPr/>
        </p:nvPicPr>
        <p:blipFill>
          <a:blip r:embed="rId2"/>
          <a:stretch>
            <a:fillRect/>
          </a:stretch>
        </p:blipFill>
        <p:spPr>
          <a:xfrm>
            <a:off x="372819" y="6314217"/>
            <a:ext cx="352425" cy="447675"/>
          </a:xfrm>
          <a:prstGeom prst="rect">
            <a:avLst/>
          </a:prstGeom>
        </p:spPr>
      </p:pic>
    </p:spTree>
    <p:extLst>
      <p:ext uri="{BB962C8B-B14F-4D97-AF65-F5344CB8AC3E}">
        <p14:creationId xmlns:p14="http://schemas.microsoft.com/office/powerpoint/2010/main" val="29971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31A3F2-3BD1-4B8C-5F87-35D7C9D32A58}"/>
              </a:ext>
            </a:extLst>
          </p:cNvPr>
          <p:cNvSpPr>
            <a:spLocks noGrp="1"/>
          </p:cNvSpPr>
          <p:nvPr>
            <p:ph type="body" sz="quarter" idx="10"/>
          </p:nvPr>
        </p:nvSpPr>
        <p:spPr/>
        <p:txBody>
          <a:bodyPr/>
          <a:lstStyle/>
          <a:p>
            <a:r>
              <a:rPr lang="en-GB"/>
              <a:t>Stress Bucket </a:t>
            </a:r>
          </a:p>
        </p:txBody>
      </p:sp>
      <p:sp>
        <p:nvSpPr>
          <p:cNvPr id="3" name="Text Placeholder 2">
            <a:extLst>
              <a:ext uri="{FF2B5EF4-FFF2-40B4-BE49-F238E27FC236}">
                <a16:creationId xmlns:a16="http://schemas.microsoft.com/office/drawing/2014/main" id="{3F4DCCE1-8A1B-0E5E-E35F-CC6EE95FBB4F}"/>
              </a:ext>
            </a:extLst>
          </p:cNvPr>
          <p:cNvSpPr>
            <a:spLocks noGrp="1"/>
          </p:cNvSpPr>
          <p:nvPr>
            <p:ph type="body" sz="quarter" idx="11"/>
          </p:nvPr>
        </p:nvSpPr>
        <p:spPr/>
        <p:txBody>
          <a:bodyPr/>
          <a:lstStyle/>
          <a:p>
            <a:endParaRPr lang="en-GB" dirty="0"/>
          </a:p>
        </p:txBody>
      </p:sp>
      <p:pic>
        <p:nvPicPr>
          <p:cNvPr id="4" name="Picture 2">
            <a:extLst>
              <a:ext uri="{FF2B5EF4-FFF2-40B4-BE49-F238E27FC236}">
                <a16:creationId xmlns:a16="http://schemas.microsoft.com/office/drawing/2014/main" id="{24A5FC0E-7C6C-5DA8-E308-9ABEB68C0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238" y="1629162"/>
            <a:ext cx="5897426" cy="459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1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rc_mi" descr="https://media.istockphoto.com/vectors/green-summer-tree-with-roots-vector-illustration-plant-in-garden-vector-id981594652?k=6&amp;m=981594652&amp;s=612x612&amp;w=0&amp;h=pzf8mM--1wso6gCX0l8J16iQq2iijNf0w2hpVF9ZCqw=">
            <a:hlinkClick r:id="rId3" tgtFrame="&quot;_blank&quot;"/>
            <a:extLst>
              <a:ext uri="{FF2B5EF4-FFF2-40B4-BE49-F238E27FC236}">
                <a16:creationId xmlns:a16="http://schemas.microsoft.com/office/drawing/2014/main" id="{9AAC80AE-4B82-415C-958E-4DCDA8B37A5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592914" y="780207"/>
            <a:ext cx="7671799" cy="5872448"/>
          </a:xfrm>
          <a:prstGeom prst="rect">
            <a:avLst/>
          </a:prstGeom>
          <a:noFill/>
          <a:ln>
            <a:noFill/>
          </a:ln>
        </p:spPr>
      </p:pic>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5"/>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729452" y="661769"/>
            <a:ext cx="8488015" cy="1440220"/>
          </a:xfrm>
          <a:prstGeom prst="rect">
            <a:avLst/>
          </a:prstGeom>
          <a:noFill/>
        </p:spPr>
        <p:txBody>
          <a:bodyPr wrap="square" rtlCol="0">
            <a:normAutofit/>
          </a:bodyPr>
          <a:lstStyle/>
          <a:p>
            <a:r>
              <a:rPr lang="en-GB" sz="4000" b="1" dirty="0">
                <a:solidFill>
                  <a:srgbClr val="1E2A5A"/>
                </a:solidFill>
                <a:latin typeface="Arial" panose="020B0604020202020204" pitchFamily="34" charset="0"/>
                <a:cs typeface="Arial" panose="020B0604020202020204" pitchFamily="34" charset="0"/>
              </a:rPr>
              <a:t>Roots and fruits</a:t>
            </a:r>
            <a:endParaRPr lang="en-US" sz="4000" b="1" dirty="0">
              <a:solidFill>
                <a:srgbClr val="1E2A5A"/>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Flowchart: Connector 8">
            <a:extLst>
              <a:ext uri="{FF2B5EF4-FFF2-40B4-BE49-F238E27FC236}">
                <a16:creationId xmlns:a16="http://schemas.microsoft.com/office/drawing/2014/main" id="{2D432157-EE25-4255-9CDA-418C1A1ACF5B}"/>
              </a:ext>
            </a:extLst>
          </p:cNvPr>
          <p:cNvSpPr/>
          <p:nvPr/>
        </p:nvSpPr>
        <p:spPr>
          <a:xfrm>
            <a:off x="8057447" y="1494944"/>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74CA8EDE-1208-43EC-A70D-E3A55AE953DE}"/>
              </a:ext>
            </a:extLst>
          </p:cNvPr>
          <p:cNvSpPr/>
          <p:nvPr/>
        </p:nvSpPr>
        <p:spPr>
          <a:xfrm>
            <a:off x="8545337" y="2131147"/>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A805A6FE-255C-4C23-8069-8110964AB610}"/>
              </a:ext>
            </a:extLst>
          </p:cNvPr>
          <p:cNvSpPr/>
          <p:nvPr/>
        </p:nvSpPr>
        <p:spPr>
          <a:xfrm>
            <a:off x="8891323" y="1321172"/>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a:extLst>
              <a:ext uri="{FF2B5EF4-FFF2-40B4-BE49-F238E27FC236}">
                <a16:creationId xmlns:a16="http://schemas.microsoft.com/office/drawing/2014/main" id="{00CDD199-A89C-45F4-93C0-6150839B534C}"/>
              </a:ext>
            </a:extLst>
          </p:cNvPr>
          <p:cNvSpPr/>
          <p:nvPr/>
        </p:nvSpPr>
        <p:spPr>
          <a:xfrm>
            <a:off x="7654328" y="2362001"/>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a:extLst>
              <a:ext uri="{FF2B5EF4-FFF2-40B4-BE49-F238E27FC236}">
                <a16:creationId xmlns:a16="http://schemas.microsoft.com/office/drawing/2014/main" id="{953083A5-667C-4902-9657-939424E0F81C}"/>
              </a:ext>
            </a:extLst>
          </p:cNvPr>
          <p:cNvSpPr/>
          <p:nvPr/>
        </p:nvSpPr>
        <p:spPr>
          <a:xfrm>
            <a:off x="9647262" y="2759456"/>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a:extLst>
              <a:ext uri="{FF2B5EF4-FFF2-40B4-BE49-F238E27FC236}">
                <a16:creationId xmlns:a16="http://schemas.microsoft.com/office/drawing/2014/main" id="{6FC68F06-06BF-4C20-B2FB-B915461EC276}"/>
              </a:ext>
            </a:extLst>
          </p:cNvPr>
          <p:cNvSpPr/>
          <p:nvPr/>
        </p:nvSpPr>
        <p:spPr>
          <a:xfrm>
            <a:off x="4969594" y="2852527"/>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a:extLst>
              <a:ext uri="{FF2B5EF4-FFF2-40B4-BE49-F238E27FC236}">
                <a16:creationId xmlns:a16="http://schemas.microsoft.com/office/drawing/2014/main" id="{880B8422-22D2-4C0B-A67F-5A1C88AA1804}"/>
              </a:ext>
            </a:extLst>
          </p:cNvPr>
          <p:cNvSpPr/>
          <p:nvPr/>
        </p:nvSpPr>
        <p:spPr>
          <a:xfrm>
            <a:off x="5695092" y="1553388"/>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Connector 21">
            <a:extLst>
              <a:ext uri="{FF2B5EF4-FFF2-40B4-BE49-F238E27FC236}">
                <a16:creationId xmlns:a16="http://schemas.microsoft.com/office/drawing/2014/main" id="{10FDB528-84E5-48AA-B673-B78FF3A64DFD}"/>
              </a:ext>
            </a:extLst>
          </p:cNvPr>
          <p:cNvSpPr/>
          <p:nvPr/>
        </p:nvSpPr>
        <p:spPr>
          <a:xfrm>
            <a:off x="5748408" y="2986381"/>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Connector 22">
            <a:extLst>
              <a:ext uri="{FF2B5EF4-FFF2-40B4-BE49-F238E27FC236}">
                <a16:creationId xmlns:a16="http://schemas.microsoft.com/office/drawing/2014/main" id="{A2763D78-9A71-404C-B17D-9BA48D055432}"/>
              </a:ext>
            </a:extLst>
          </p:cNvPr>
          <p:cNvSpPr/>
          <p:nvPr/>
        </p:nvSpPr>
        <p:spPr>
          <a:xfrm>
            <a:off x="6243856" y="2116603"/>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a:extLst>
              <a:ext uri="{FF2B5EF4-FFF2-40B4-BE49-F238E27FC236}">
                <a16:creationId xmlns:a16="http://schemas.microsoft.com/office/drawing/2014/main" id="{75539864-A02D-4C00-82A7-813E31E409BA}"/>
              </a:ext>
            </a:extLst>
          </p:cNvPr>
          <p:cNvSpPr/>
          <p:nvPr/>
        </p:nvSpPr>
        <p:spPr>
          <a:xfrm>
            <a:off x="6687083" y="1464249"/>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6DE15804-0C82-4220-9697-F262E5D10D67}"/>
              </a:ext>
            </a:extLst>
          </p:cNvPr>
          <p:cNvSpPr txBox="1"/>
          <p:nvPr/>
        </p:nvSpPr>
        <p:spPr>
          <a:xfrm>
            <a:off x="1545724" y="2082385"/>
            <a:ext cx="2177601" cy="400110"/>
          </a:xfrm>
          <a:prstGeom prst="rect">
            <a:avLst/>
          </a:prstGeom>
          <a:solidFill>
            <a:schemeClr val="bg1"/>
          </a:solidFill>
          <a:ln>
            <a:noFill/>
          </a:ln>
        </p:spPr>
        <p:txBody>
          <a:bodyPr wrap="square" rtlCol="0">
            <a:spAutoFit/>
          </a:bodyPr>
          <a:lstStyle/>
          <a:p>
            <a:pPr algn="ctr"/>
            <a:r>
              <a:rPr lang="en-GB" sz="2000" dirty="0">
                <a:solidFill>
                  <a:srgbClr val="1E2A5A"/>
                </a:solidFill>
                <a:latin typeface="Arial" panose="020B0604020202020204" pitchFamily="34" charset="0"/>
                <a:cs typeface="Arial" panose="020B0604020202020204" pitchFamily="34" charset="0"/>
              </a:rPr>
              <a:t>behaviour</a:t>
            </a:r>
          </a:p>
        </p:txBody>
      </p:sp>
      <p:sp>
        <p:nvSpPr>
          <p:cNvPr id="28" name="TextBox 27">
            <a:extLst>
              <a:ext uri="{FF2B5EF4-FFF2-40B4-BE49-F238E27FC236}">
                <a16:creationId xmlns:a16="http://schemas.microsoft.com/office/drawing/2014/main" id="{0FF9E3BD-B2F6-45E0-9C8D-C01790FD445C}"/>
              </a:ext>
            </a:extLst>
          </p:cNvPr>
          <p:cNvSpPr txBox="1"/>
          <p:nvPr/>
        </p:nvSpPr>
        <p:spPr>
          <a:xfrm>
            <a:off x="1545724" y="3454821"/>
            <a:ext cx="2177601" cy="400110"/>
          </a:xfrm>
          <a:prstGeom prst="rect">
            <a:avLst/>
          </a:prstGeom>
          <a:solidFill>
            <a:schemeClr val="bg1"/>
          </a:solidFill>
          <a:ln>
            <a:noFill/>
          </a:ln>
        </p:spPr>
        <p:txBody>
          <a:bodyPr wrap="square" rtlCol="0">
            <a:spAutoFit/>
          </a:bodyPr>
          <a:lstStyle/>
          <a:p>
            <a:pPr algn="ctr"/>
            <a:r>
              <a:rPr lang="en-GB" sz="2000" dirty="0">
                <a:solidFill>
                  <a:srgbClr val="1E2A5A"/>
                </a:solidFill>
                <a:latin typeface="Arial" panose="020B0604020202020204" pitchFamily="34" charset="0"/>
                <a:cs typeface="Arial" panose="020B0604020202020204" pitchFamily="34" charset="0"/>
              </a:rPr>
              <a:t>feelings</a:t>
            </a:r>
          </a:p>
        </p:txBody>
      </p:sp>
      <p:sp>
        <p:nvSpPr>
          <p:cNvPr id="29" name="TextBox 28">
            <a:extLst>
              <a:ext uri="{FF2B5EF4-FFF2-40B4-BE49-F238E27FC236}">
                <a16:creationId xmlns:a16="http://schemas.microsoft.com/office/drawing/2014/main" id="{3FF65CE6-23EF-48B1-997D-7AAE03E22AA3}"/>
              </a:ext>
            </a:extLst>
          </p:cNvPr>
          <p:cNvSpPr txBox="1"/>
          <p:nvPr/>
        </p:nvSpPr>
        <p:spPr>
          <a:xfrm>
            <a:off x="1545724" y="4792128"/>
            <a:ext cx="2177601" cy="400110"/>
          </a:xfrm>
          <a:prstGeom prst="rect">
            <a:avLst/>
          </a:prstGeom>
          <a:noFill/>
          <a:ln>
            <a:noFill/>
          </a:ln>
        </p:spPr>
        <p:txBody>
          <a:bodyPr wrap="square" rtlCol="0">
            <a:spAutoFit/>
          </a:bodyPr>
          <a:lstStyle/>
          <a:p>
            <a:pPr algn="ctr"/>
            <a:r>
              <a:rPr lang="en-GB" sz="2000" dirty="0">
                <a:solidFill>
                  <a:srgbClr val="1E2A5A"/>
                </a:solidFill>
                <a:latin typeface="Arial" panose="020B0604020202020204" pitchFamily="34" charset="0"/>
                <a:cs typeface="Arial" panose="020B0604020202020204" pitchFamily="34" charset="0"/>
              </a:rPr>
              <a:t>experiences</a:t>
            </a:r>
          </a:p>
        </p:txBody>
      </p:sp>
      <p:sp>
        <p:nvSpPr>
          <p:cNvPr id="30" name="Arrow: Right 29">
            <a:extLst>
              <a:ext uri="{FF2B5EF4-FFF2-40B4-BE49-F238E27FC236}">
                <a16:creationId xmlns:a16="http://schemas.microsoft.com/office/drawing/2014/main" id="{8FC70475-A385-4D78-9A35-84FDA0506917}"/>
              </a:ext>
            </a:extLst>
          </p:cNvPr>
          <p:cNvSpPr/>
          <p:nvPr/>
        </p:nvSpPr>
        <p:spPr>
          <a:xfrm rot="16200000">
            <a:off x="2268111" y="4144010"/>
            <a:ext cx="602416" cy="4846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B763B8FF-E19B-4F51-BF75-FCCA7D3DB97E}"/>
              </a:ext>
            </a:extLst>
          </p:cNvPr>
          <p:cNvSpPr/>
          <p:nvPr/>
        </p:nvSpPr>
        <p:spPr>
          <a:xfrm rot="16200000">
            <a:off x="2268111" y="2804220"/>
            <a:ext cx="602416" cy="4846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Box 4">
            <a:extLst>
              <a:ext uri="{FF2B5EF4-FFF2-40B4-BE49-F238E27FC236}">
                <a16:creationId xmlns:a16="http://schemas.microsoft.com/office/drawing/2014/main" id="{82ECE722-0F23-4618-BE0E-AFA01F8DD407}"/>
              </a:ext>
            </a:extLst>
          </p:cNvPr>
          <p:cNvSpPr txBox="1">
            <a:spLocks noChangeArrowheads="1"/>
          </p:cNvSpPr>
          <p:nvPr/>
        </p:nvSpPr>
        <p:spPr bwMode="auto">
          <a:xfrm>
            <a:off x="215638" y="5955610"/>
            <a:ext cx="4318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6600" dirty="0">
                <a:solidFill>
                  <a:schemeClr val="accent1"/>
                </a:solidFill>
              </a:rPr>
              <a:t>*</a:t>
            </a:r>
            <a:endParaRPr lang="en-US" altLang="en-US" sz="6600" dirty="0">
              <a:solidFill>
                <a:schemeClr val="accent1"/>
              </a:solidFill>
            </a:endParaRPr>
          </a:p>
        </p:txBody>
      </p:sp>
    </p:spTree>
    <p:extLst>
      <p:ext uri="{BB962C8B-B14F-4D97-AF65-F5344CB8AC3E}">
        <p14:creationId xmlns:p14="http://schemas.microsoft.com/office/powerpoint/2010/main" val="251012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8E2A740-76E3-4CDE-A58A-FA9006492DFF}"/>
              </a:ext>
            </a:extLst>
          </p:cNvPr>
          <p:cNvSpPr txBox="1"/>
          <p:nvPr/>
        </p:nvSpPr>
        <p:spPr>
          <a:xfrm>
            <a:off x="463158" y="507418"/>
            <a:ext cx="8488015" cy="1440220"/>
          </a:xfrm>
          <a:prstGeom prst="rect">
            <a:avLst/>
          </a:prstGeom>
          <a:noFill/>
        </p:spPr>
        <p:txBody>
          <a:bodyPr wrap="square" rtlCol="0">
            <a:normAutofit/>
          </a:bodyPr>
          <a:lstStyle/>
          <a:p>
            <a:r>
              <a:rPr lang="en-GB" sz="4000" b="1" dirty="0">
                <a:solidFill>
                  <a:srgbClr val="1E2A5A"/>
                </a:solidFill>
                <a:latin typeface="Arial" panose="020B0604020202020204" pitchFamily="34" charset="0"/>
                <a:cs typeface="Arial" panose="020B0604020202020204" pitchFamily="34" charset="0"/>
              </a:rPr>
              <a:t>Roots and fruits</a:t>
            </a:r>
            <a:endParaRPr lang="en-US" sz="4000" b="1" dirty="0">
              <a:solidFill>
                <a:srgbClr val="1E2A5A"/>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86BB383-62AA-4C9B-B86D-9F9B1F44717F}"/>
              </a:ext>
            </a:extLst>
          </p:cNvPr>
          <p:cNvSpPr/>
          <p:nvPr/>
        </p:nvSpPr>
        <p:spPr>
          <a:xfrm>
            <a:off x="856334" y="2326596"/>
            <a:ext cx="3612815" cy="1323439"/>
          </a:xfrm>
          <a:prstGeom prst="rect">
            <a:avLst/>
          </a:prstGeom>
        </p:spPr>
        <p:txBody>
          <a:bodyPr wrap="square">
            <a:spAutoFit/>
          </a:bodyPr>
          <a:lstStyle/>
          <a:p>
            <a:r>
              <a:rPr lang="en-GB" sz="2000" dirty="0">
                <a:solidFill>
                  <a:srgbClr val="1E2A5A"/>
                </a:solidFill>
                <a:latin typeface="Arial" panose="020B0604020202020204" pitchFamily="34" charset="0"/>
                <a:cs typeface="Arial" panose="020B0604020202020204" pitchFamily="34" charset="0"/>
              </a:rPr>
              <a:t>Think of a CYP who is currently struggling with their behaviour and complete the ‘roots &amp; fruits’ analysis.</a:t>
            </a:r>
            <a:endParaRPr lang="en-GB" sz="2000" dirty="0">
              <a:solidFill>
                <a:srgbClr val="1E2A5A"/>
              </a:solidFill>
            </a:endParaRPr>
          </a:p>
        </p:txBody>
      </p:sp>
      <p:pic>
        <p:nvPicPr>
          <p:cNvPr id="27" name="Picture 26">
            <a:extLst>
              <a:ext uri="{FF2B5EF4-FFF2-40B4-BE49-F238E27FC236}">
                <a16:creationId xmlns:a16="http://schemas.microsoft.com/office/drawing/2014/main" id="{4ED96017-2D00-4F54-AAAB-F349C9E649F3}"/>
              </a:ext>
            </a:extLst>
          </p:cNvPr>
          <p:cNvPicPr>
            <a:picLocks noChangeAspect="1"/>
          </p:cNvPicPr>
          <p:nvPr/>
        </p:nvPicPr>
        <p:blipFill>
          <a:blip r:embed="rId3"/>
          <a:stretch>
            <a:fillRect/>
          </a:stretch>
        </p:blipFill>
        <p:spPr>
          <a:xfrm>
            <a:off x="5195995" y="307406"/>
            <a:ext cx="6210758" cy="6304683"/>
          </a:xfrm>
          <a:prstGeom prst="rect">
            <a:avLst/>
          </a:prstGeom>
          <a:ln>
            <a:solidFill>
              <a:schemeClr val="accent1"/>
            </a:solidFill>
          </a:ln>
        </p:spPr>
      </p:pic>
    </p:spTree>
    <p:extLst>
      <p:ext uri="{BB962C8B-B14F-4D97-AF65-F5344CB8AC3E}">
        <p14:creationId xmlns:p14="http://schemas.microsoft.com/office/powerpoint/2010/main" val="4270292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58F70-CD8B-2203-3623-68C59B48FF95}"/>
              </a:ext>
            </a:extLst>
          </p:cNvPr>
          <p:cNvSpPr txBox="1"/>
          <p:nvPr/>
        </p:nvSpPr>
        <p:spPr>
          <a:xfrm>
            <a:off x="300789" y="200526"/>
            <a:ext cx="112695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What we need to know:</a:t>
            </a:r>
            <a:endParaRPr lang="en-US" sz="3600"/>
          </a:p>
        </p:txBody>
      </p:sp>
      <p:pic>
        <p:nvPicPr>
          <p:cNvPr id="2" name="Picture 1">
            <a:extLst>
              <a:ext uri="{FF2B5EF4-FFF2-40B4-BE49-F238E27FC236}">
                <a16:creationId xmlns:a16="http://schemas.microsoft.com/office/drawing/2014/main" id="{90BDDCCC-C90B-191D-8324-B5F02DAA8BB7}"/>
              </a:ext>
            </a:extLst>
          </p:cNvPr>
          <p:cNvPicPr>
            <a:picLocks noChangeAspect="1"/>
          </p:cNvPicPr>
          <p:nvPr/>
        </p:nvPicPr>
        <p:blipFill>
          <a:blip r:embed="rId3"/>
          <a:stretch>
            <a:fillRect/>
          </a:stretch>
        </p:blipFill>
        <p:spPr>
          <a:xfrm>
            <a:off x="442161" y="846857"/>
            <a:ext cx="11449050" cy="5705475"/>
          </a:xfrm>
          <a:prstGeom prst="rect">
            <a:avLst/>
          </a:prstGeom>
        </p:spPr>
      </p:pic>
    </p:spTree>
    <p:extLst>
      <p:ext uri="{BB962C8B-B14F-4D97-AF65-F5344CB8AC3E}">
        <p14:creationId xmlns:p14="http://schemas.microsoft.com/office/powerpoint/2010/main" val="2938066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D0F38-D96E-46C1-97BA-635CE9AEA1B5}"/>
              </a:ext>
            </a:extLst>
          </p:cNvPr>
          <p:cNvPicPr>
            <a:picLocks noChangeAspect="1"/>
          </p:cNvPicPr>
          <p:nvPr/>
        </p:nvPicPr>
        <p:blipFill>
          <a:blip r:embed="rId3"/>
          <a:stretch>
            <a:fillRect/>
          </a:stretch>
        </p:blipFill>
        <p:spPr>
          <a:xfrm>
            <a:off x="242887" y="285750"/>
            <a:ext cx="11706225" cy="6286500"/>
          </a:xfrm>
          <a:prstGeom prst="rect">
            <a:avLst/>
          </a:prstGeom>
        </p:spPr>
      </p:pic>
    </p:spTree>
    <p:extLst>
      <p:ext uri="{BB962C8B-B14F-4D97-AF65-F5344CB8AC3E}">
        <p14:creationId xmlns:p14="http://schemas.microsoft.com/office/powerpoint/2010/main" val="2695157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54B3AE-988A-E4E4-60C0-53067F60D4A4}"/>
              </a:ext>
            </a:extLst>
          </p:cNvPr>
          <p:cNvSpPr>
            <a:spLocks noGrp="1"/>
          </p:cNvSpPr>
          <p:nvPr>
            <p:ph type="body" sz="quarter" idx="10"/>
          </p:nvPr>
        </p:nvSpPr>
        <p:spPr/>
        <p:txBody>
          <a:bodyPr/>
          <a:lstStyle/>
          <a:p>
            <a:r>
              <a:rPr lang="en-GB" dirty="0"/>
              <a:t>Step Up</a:t>
            </a:r>
          </a:p>
        </p:txBody>
      </p:sp>
      <p:sp>
        <p:nvSpPr>
          <p:cNvPr id="3" name="Text Placeholder 2">
            <a:extLst>
              <a:ext uri="{FF2B5EF4-FFF2-40B4-BE49-F238E27FC236}">
                <a16:creationId xmlns:a16="http://schemas.microsoft.com/office/drawing/2014/main" id="{F7DA6BF1-EDC2-12A1-1E46-CBBB3B5C8776}"/>
              </a:ext>
            </a:extLst>
          </p:cNvPr>
          <p:cNvSpPr>
            <a:spLocks noGrp="1"/>
          </p:cNvSpPr>
          <p:nvPr>
            <p:ph type="body" sz="quarter" idx="11"/>
          </p:nvPr>
        </p:nvSpPr>
        <p:spPr/>
        <p:txBody>
          <a:bodyPr>
            <a:normAutofit/>
          </a:bodyPr>
          <a:lstStyle/>
          <a:p>
            <a:pPr marL="0" indent="0">
              <a:buNone/>
            </a:pPr>
            <a:r>
              <a:rPr lang="en-GB" dirty="0"/>
              <a:t>Training in restrictive physical intervention (restraint).</a:t>
            </a:r>
          </a:p>
          <a:p>
            <a:pPr marL="0" indent="0">
              <a:buNone/>
            </a:pPr>
            <a:r>
              <a:rPr lang="en-GB" dirty="0"/>
              <a:t>All techniques have been risk assessed for physical/psychological risk.</a:t>
            </a:r>
          </a:p>
          <a:p>
            <a:pPr marL="0" indent="0">
              <a:buNone/>
            </a:pPr>
            <a:r>
              <a:rPr lang="en-GB" dirty="0"/>
              <a:t>This can be trained by Step Up Lead Professionals in schools/settings. </a:t>
            </a:r>
          </a:p>
          <a:p>
            <a:pPr marL="0" indent="0">
              <a:buNone/>
            </a:pPr>
            <a:r>
              <a:rPr lang="en-GB" dirty="0"/>
              <a:t>Step Up Lead Professional training takes 1.5 days.</a:t>
            </a:r>
          </a:p>
          <a:p>
            <a:pPr marL="0" indent="0">
              <a:buNone/>
            </a:pPr>
            <a:r>
              <a:rPr lang="en-GB" dirty="0"/>
              <a:t>Step Up LPs MUST have already be Step On LPs.</a:t>
            </a:r>
          </a:p>
          <a:p>
            <a:pPr marL="0" indent="0">
              <a:buNone/>
            </a:pPr>
            <a:r>
              <a:rPr lang="en-GB" dirty="0"/>
              <a:t>There must be 2 Step Up Lead Professionals leading training with a maximum of 12 staff who have completed modules 1-8.</a:t>
            </a: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99353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 platform">
            <a:extLst>
              <a:ext uri="{FF2B5EF4-FFF2-40B4-BE49-F238E27FC236}">
                <a16:creationId xmlns:a16="http://schemas.microsoft.com/office/drawing/2014/main" id="{2AF4BE9D-5069-B3AA-EFF9-76258382DFEF}"/>
              </a:ext>
            </a:extLst>
          </p:cNvPr>
          <p:cNvPicPr>
            <a:picLocks noChangeAspect="1"/>
          </p:cNvPicPr>
          <p:nvPr/>
        </p:nvPicPr>
        <p:blipFill>
          <a:blip r:embed="rId3"/>
          <a:stretch>
            <a:fillRect/>
          </a:stretch>
        </p:blipFill>
        <p:spPr>
          <a:xfrm>
            <a:off x="0" y="-973685"/>
            <a:ext cx="12192000" cy="8128000"/>
          </a:xfrm>
          <a:prstGeom prst="rect">
            <a:avLst/>
          </a:prstGeom>
        </p:spPr>
      </p:pic>
      <p:sp>
        <p:nvSpPr>
          <p:cNvPr id="4" name="TextBox 3">
            <a:extLst>
              <a:ext uri="{FF2B5EF4-FFF2-40B4-BE49-F238E27FC236}">
                <a16:creationId xmlns:a16="http://schemas.microsoft.com/office/drawing/2014/main" id="{20DAA3E3-6C14-67C0-CCD0-635059750991}"/>
              </a:ext>
            </a:extLst>
          </p:cNvPr>
          <p:cNvSpPr txBox="1"/>
          <p:nvPr/>
        </p:nvSpPr>
        <p:spPr>
          <a:xfrm>
            <a:off x="2157256" y="280416"/>
            <a:ext cx="7877488"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FFFF"/>
                </a:solidFill>
                <a:effectLst/>
                <a:uLnTx/>
                <a:uFillTx/>
                <a:ea typeface="+mj-ea"/>
                <a:cs typeface="Courier New" panose="02070309020205020404" pitchFamily="49" charset="0"/>
                <a:sym typeface="Calibri"/>
              </a:rPr>
              <a:t>Attendance Spotlight Webinar </a:t>
            </a:r>
          </a:p>
        </p:txBody>
      </p:sp>
      <p:sp>
        <p:nvSpPr>
          <p:cNvPr id="2" name="TextBox 1">
            <a:extLst>
              <a:ext uri="{FF2B5EF4-FFF2-40B4-BE49-F238E27FC236}">
                <a16:creationId xmlns:a16="http://schemas.microsoft.com/office/drawing/2014/main" id="{F0D77D3F-A2DE-D237-4657-E1FEB4CA2DAB}"/>
              </a:ext>
            </a:extLst>
          </p:cNvPr>
          <p:cNvSpPr txBox="1"/>
          <p:nvPr/>
        </p:nvSpPr>
        <p:spPr>
          <a:xfrm>
            <a:off x="2782644" y="3880972"/>
            <a:ext cx="6626711"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800" b="1" dirty="0">
                <a:ea typeface="+mj-ea"/>
                <a:cs typeface="Courier New" panose="02070309020205020404" pitchFamily="49" charset="0"/>
                <a:sym typeface="Calibri"/>
              </a:rPr>
              <a:t>STEPS</a:t>
            </a:r>
            <a:endParaRPr kumimoji="0" lang="en-GB" sz="2800" b="1" i="0" u="none" strike="noStrike" kern="1200" cap="none" spc="0" normalizeH="0" baseline="0" noProof="0" dirty="0">
              <a:ln>
                <a:noFill/>
              </a:ln>
              <a:effectLst/>
              <a:uLnTx/>
              <a:uFillTx/>
              <a:ea typeface="+mj-ea"/>
              <a:cs typeface="Courier New" panose="02070309020205020404" pitchFamily="49" charset="0"/>
              <a:sym typeface="Calibri"/>
            </a:endParaRPr>
          </a:p>
        </p:txBody>
      </p:sp>
    </p:spTree>
    <p:extLst>
      <p:ext uri="{BB962C8B-B14F-4D97-AF65-F5344CB8AC3E}">
        <p14:creationId xmlns:p14="http://schemas.microsoft.com/office/powerpoint/2010/main" val="19088531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E346BF-3125-2406-2A67-A08FFD08C9E9}"/>
              </a:ext>
            </a:extLst>
          </p:cNvPr>
          <p:cNvSpPr>
            <a:spLocks noGrp="1"/>
          </p:cNvSpPr>
          <p:nvPr>
            <p:ph type="body" sz="quarter" idx="10"/>
          </p:nvPr>
        </p:nvSpPr>
        <p:spPr/>
        <p:txBody>
          <a:bodyPr/>
          <a:lstStyle/>
          <a:p>
            <a:endParaRPr lang="en-GB" dirty="0"/>
          </a:p>
        </p:txBody>
      </p:sp>
      <p:sp>
        <p:nvSpPr>
          <p:cNvPr id="3" name="Text Placeholder 2">
            <a:extLst>
              <a:ext uri="{FF2B5EF4-FFF2-40B4-BE49-F238E27FC236}">
                <a16:creationId xmlns:a16="http://schemas.microsoft.com/office/drawing/2014/main" id="{83F72653-E5C7-31A9-6DA1-4F0DE6C924A4}"/>
              </a:ext>
            </a:extLst>
          </p:cNvPr>
          <p:cNvSpPr>
            <a:spLocks noGrp="1"/>
          </p:cNvSpPr>
          <p:nvPr>
            <p:ph type="body" sz="quarter" idx="11"/>
          </p:nvPr>
        </p:nvSpPr>
        <p:spPr/>
        <p:txBody>
          <a:bodyPr/>
          <a:lstStyle/>
          <a:p>
            <a:pPr marL="0" indent="0">
              <a:buNone/>
            </a:pPr>
            <a:r>
              <a:rPr lang="en-GB" dirty="0"/>
              <a:t>Restrictive physical intervention should only be trained where there is an audited need.</a:t>
            </a:r>
          </a:p>
          <a:p>
            <a:pPr marL="0" indent="0">
              <a:buNone/>
            </a:pPr>
            <a:r>
              <a:rPr lang="en-GB" dirty="0"/>
              <a:t>Any RPI must be:</a:t>
            </a:r>
          </a:p>
          <a:p>
            <a:pPr>
              <a:spcBef>
                <a:spcPct val="0"/>
              </a:spcBef>
              <a:buFontTx/>
              <a:buNone/>
            </a:pPr>
            <a:endParaRPr lang="en-GB" altLang="en-US" sz="2000" dirty="0">
              <a:solidFill>
                <a:srgbClr val="1E2A5A"/>
              </a:solidFill>
              <a:latin typeface="Arial" panose="020B0604020202020204" pitchFamily="34" charset="0"/>
              <a:cs typeface="Arial" panose="020B0604020202020204" pitchFamily="34" charset="0"/>
            </a:endParaRP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Last resort </a:t>
            </a: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Only in response to foreseeable or actual harm</a:t>
            </a: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Least intrusive (use of minimal force necessary)</a:t>
            </a: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For the least amount of time</a:t>
            </a:r>
          </a:p>
          <a:p>
            <a:pPr marL="457200" indent="-457200">
              <a:spcBef>
                <a:spcPct val="0"/>
              </a:spcBef>
              <a:buFont typeface="Arial" panose="020B0604020202020204" pitchFamily="34" charset="0"/>
              <a:buChar char="•"/>
            </a:pPr>
            <a:r>
              <a:rPr lang="en-GB" altLang="en-US" dirty="0">
                <a:solidFill>
                  <a:srgbClr val="1E2A5A"/>
                </a:solidFill>
              </a:rPr>
              <a:t>Reasonable, proportionate and necessary</a:t>
            </a:r>
            <a:endParaRPr lang="en-GB" altLang="en-US" sz="2000" dirty="0">
              <a:solidFill>
                <a:srgbClr val="1E2A5A"/>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58125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3B07D-C71B-F56F-4633-490E5AAEDDD3}"/>
              </a:ext>
            </a:extLst>
          </p:cNvPr>
          <p:cNvSpPr>
            <a:spLocks noGrp="1"/>
          </p:cNvSpPr>
          <p:nvPr>
            <p:ph type="body" sz="quarter" idx="10"/>
          </p:nvPr>
        </p:nvSpPr>
        <p:spPr/>
        <p:txBody>
          <a:bodyPr/>
          <a:lstStyle/>
          <a:p>
            <a:r>
              <a:rPr lang="en-GB"/>
              <a:t>Norfolk Steps: The local picture</a:t>
            </a:r>
          </a:p>
        </p:txBody>
      </p:sp>
      <p:sp>
        <p:nvSpPr>
          <p:cNvPr id="3" name="Text Placeholder 2">
            <a:extLst>
              <a:ext uri="{FF2B5EF4-FFF2-40B4-BE49-F238E27FC236}">
                <a16:creationId xmlns:a16="http://schemas.microsoft.com/office/drawing/2014/main" id="{3D2F2097-72AF-6FBB-C18E-DC2EEE5298D4}"/>
              </a:ext>
            </a:extLst>
          </p:cNvPr>
          <p:cNvSpPr>
            <a:spLocks noGrp="1"/>
          </p:cNvSpPr>
          <p:nvPr>
            <p:ph type="body" sz="quarter" idx="11"/>
          </p:nvPr>
        </p:nvSpPr>
        <p:spPr/>
        <p:txBody>
          <a:bodyPr vert="horz" lIns="91440" tIns="45720" rIns="91440" bIns="45720" rtlCol="0" anchor="t">
            <a:normAutofit/>
          </a:bodyPr>
          <a:lstStyle/>
          <a:p>
            <a:pPr marL="0" indent="0">
              <a:buNone/>
            </a:pPr>
            <a:r>
              <a:rPr lang="en-GB" dirty="0">
                <a:latin typeface="Arial"/>
                <a:cs typeface="Arial"/>
              </a:rPr>
              <a:t>Currently we have:</a:t>
            </a:r>
            <a:endParaRPr lang="en-US" dirty="0">
              <a:latin typeface="Arial"/>
              <a:cs typeface="Arial"/>
            </a:endParaRPr>
          </a:p>
          <a:p>
            <a:pPr marL="0" indent="0">
              <a:buNone/>
            </a:pPr>
            <a:endParaRPr lang="en-GB" dirty="0">
              <a:latin typeface="Arial"/>
              <a:cs typeface="Arial"/>
            </a:endParaRPr>
          </a:p>
          <a:p>
            <a:pPr marL="0" indent="0">
              <a:buNone/>
            </a:pPr>
            <a:r>
              <a:rPr lang="en-GB" dirty="0">
                <a:latin typeface="Arial"/>
                <a:cs typeface="Arial"/>
              </a:rPr>
              <a:t> 268 Lead Professionals within primary schools.</a:t>
            </a:r>
            <a:endParaRPr lang="en-US" dirty="0">
              <a:latin typeface="Arial"/>
              <a:cs typeface="Arial"/>
            </a:endParaRPr>
          </a:p>
          <a:p>
            <a:pPr marL="0" indent="0">
              <a:buNone/>
            </a:pPr>
            <a:r>
              <a:rPr lang="en-GB" dirty="0">
                <a:latin typeface="Arial"/>
                <a:cs typeface="Arial"/>
              </a:rPr>
              <a:t> 36 Lead Professionals within secondary schools.</a:t>
            </a:r>
            <a:endParaRPr lang="en-US" dirty="0">
              <a:latin typeface="Arial"/>
              <a:cs typeface="Arial"/>
            </a:endParaRPr>
          </a:p>
          <a:p>
            <a:pPr marL="0" indent="0">
              <a:buNone/>
            </a:pPr>
            <a:r>
              <a:rPr lang="en-GB" dirty="0">
                <a:latin typeface="Arial"/>
                <a:cs typeface="Arial"/>
              </a:rPr>
              <a:t> 30 Lead Professionals within Early Years settings.</a:t>
            </a:r>
          </a:p>
          <a:p>
            <a:pPr marL="0" indent="0">
              <a:buNone/>
            </a:pPr>
            <a:r>
              <a:rPr lang="en-GB" dirty="0">
                <a:latin typeface="Arial"/>
                <a:cs typeface="Arial"/>
              </a:rPr>
              <a:t> 84 Lead Professionals within special schools. </a:t>
            </a:r>
            <a:endParaRPr lang="en-US" dirty="0">
              <a:latin typeface="Arial"/>
              <a:cs typeface="Arial"/>
            </a:endParaRPr>
          </a:p>
          <a:p>
            <a:pPr marL="0" indent="0">
              <a:buNone/>
            </a:pPr>
            <a:r>
              <a:rPr lang="en-GB" dirty="0">
                <a:latin typeface="Arial"/>
                <a:cs typeface="Arial"/>
              </a:rPr>
              <a:t>129 Lead Professionals within non-mainstream services.</a:t>
            </a:r>
            <a:endParaRPr lang="en-US" dirty="0">
              <a:latin typeface="Arial"/>
              <a:cs typeface="Arial"/>
            </a:endParaRPr>
          </a:p>
        </p:txBody>
      </p:sp>
    </p:spTree>
    <p:extLst>
      <p:ext uri="{BB962C8B-B14F-4D97-AF65-F5344CB8AC3E}">
        <p14:creationId xmlns:p14="http://schemas.microsoft.com/office/powerpoint/2010/main" val="533348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3CCA3-B864-0C48-27BF-F425F30BFF82}"/>
              </a:ext>
            </a:extLst>
          </p:cNvPr>
          <p:cNvSpPr>
            <a:spLocks noGrp="1"/>
          </p:cNvSpPr>
          <p:nvPr>
            <p:ph type="body" sz="quarter" idx="14"/>
          </p:nvPr>
        </p:nvSpPr>
        <p:spPr/>
        <p:txBody>
          <a:bodyPr/>
          <a:lstStyle/>
          <a:p>
            <a:r>
              <a:rPr lang="en-GB"/>
              <a:t>Step on &amp; Step up Lead Professional training</a:t>
            </a:r>
          </a:p>
        </p:txBody>
      </p:sp>
      <p:sp>
        <p:nvSpPr>
          <p:cNvPr id="3" name="Text Placeholder 2">
            <a:extLst>
              <a:ext uri="{FF2B5EF4-FFF2-40B4-BE49-F238E27FC236}">
                <a16:creationId xmlns:a16="http://schemas.microsoft.com/office/drawing/2014/main" id="{BBB21468-692A-1EE9-0B66-2EB1AFB6D84A}"/>
              </a:ext>
            </a:extLst>
          </p:cNvPr>
          <p:cNvSpPr>
            <a:spLocks noGrp="1"/>
          </p:cNvSpPr>
          <p:nvPr>
            <p:ph type="body" sz="quarter" idx="15"/>
          </p:nvPr>
        </p:nvSpPr>
        <p:spPr/>
        <p:txBody>
          <a:bodyPr/>
          <a:lstStyle/>
          <a:p>
            <a:r>
              <a:rPr lang="en-GB" dirty="0"/>
              <a:t>Ongoing supervision and Next Steps</a:t>
            </a:r>
          </a:p>
        </p:txBody>
      </p:sp>
      <p:sp>
        <p:nvSpPr>
          <p:cNvPr id="4" name="Text Placeholder 3">
            <a:extLst>
              <a:ext uri="{FF2B5EF4-FFF2-40B4-BE49-F238E27FC236}">
                <a16:creationId xmlns:a16="http://schemas.microsoft.com/office/drawing/2014/main" id="{9FCE0599-9C27-0BA5-C73E-2D5E9C239062}"/>
              </a:ext>
            </a:extLst>
          </p:cNvPr>
          <p:cNvSpPr>
            <a:spLocks noGrp="1"/>
          </p:cNvSpPr>
          <p:nvPr>
            <p:ph type="body" sz="quarter" idx="16"/>
          </p:nvPr>
        </p:nvSpPr>
        <p:spPr>
          <a:xfrm>
            <a:off x="5558319" y="479533"/>
            <a:ext cx="3099393" cy="3081709"/>
          </a:xfrm>
        </p:spPr>
        <p:txBody>
          <a:bodyPr/>
          <a:lstStyle/>
          <a:p>
            <a:r>
              <a:rPr lang="en-GB"/>
              <a:t>Digital Learning</a:t>
            </a:r>
          </a:p>
        </p:txBody>
      </p:sp>
      <p:sp>
        <p:nvSpPr>
          <p:cNvPr id="5" name="Text Placeholder 4">
            <a:extLst>
              <a:ext uri="{FF2B5EF4-FFF2-40B4-BE49-F238E27FC236}">
                <a16:creationId xmlns:a16="http://schemas.microsoft.com/office/drawing/2014/main" id="{A13A7D1C-022E-7537-2D3E-D0C7D7AC730E}"/>
              </a:ext>
            </a:extLst>
          </p:cNvPr>
          <p:cNvSpPr>
            <a:spLocks noGrp="1"/>
          </p:cNvSpPr>
          <p:nvPr>
            <p:ph type="body" sz="quarter" idx="10"/>
          </p:nvPr>
        </p:nvSpPr>
        <p:spPr/>
        <p:txBody>
          <a:bodyPr>
            <a:normAutofit fontScale="92500" lnSpcReduction="10000"/>
          </a:bodyPr>
          <a:lstStyle/>
          <a:p>
            <a:r>
              <a:rPr lang="en-GB"/>
              <a:t>The Norfolk Steps Offer</a:t>
            </a:r>
          </a:p>
        </p:txBody>
      </p:sp>
      <p:sp>
        <p:nvSpPr>
          <p:cNvPr id="6" name="Text Placeholder 5">
            <a:extLst>
              <a:ext uri="{FF2B5EF4-FFF2-40B4-BE49-F238E27FC236}">
                <a16:creationId xmlns:a16="http://schemas.microsoft.com/office/drawing/2014/main" id="{7C6A75B2-F915-12E2-6383-53FCB14D1D5C}"/>
              </a:ext>
            </a:extLst>
          </p:cNvPr>
          <p:cNvSpPr>
            <a:spLocks noGrp="1"/>
          </p:cNvSpPr>
          <p:nvPr>
            <p:ph type="body" sz="quarter" idx="11"/>
          </p:nvPr>
        </p:nvSpPr>
        <p:spPr>
          <a:xfrm>
            <a:off x="593725" y="1705510"/>
            <a:ext cx="4813888" cy="4006921"/>
          </a:xfrm>
        </p:spPr>
        <p:txBody>
          <a:bodyPr>
            <a:normAutofit fontScale="92500"/>
          </a:bodyPr>
          <a:lstStyle/>
          <a:p>
            <a:pPr marL="342900" indent="-342900">
              <a:buFont typeface="Arial" panose="020B0604020202020204" pitchFamily="34" charset="0"/>
              <a:buChar char="•"/>
            </a:pPr>
            <a:r>
              <a:rPr lang="en-GB" dirty="0"/>
              <a:t>Norfolk Steps is currently fully funded for all mainstream and specialist schools.</a:t>
            </a:r>
          </a:p>
          <a:p>
            <a:pPr marL="342900" indent="-342900">
              <a:buFont typeface="Arial" panose="020B0604020202020204" pitchFamily="34" charset="0"/>
              <a:buChar char="•"/>
            </a:pPr>
            <a:r>
              <a:rPr lang="en-GB" dirty="0"/>
              <a:t>Schools have access to Steps Lead Professional training for up to 2 members of staff alongside the digital e-learning. </a:t>
            </a:r>
          </a:p>
          <a:p>
            <a:pPr marL="342900" indent="-342900">
              <a:buFont typeface="Arial" panose="020B0604020202020204" pitchFamily="34" charset="0"/>
              <a:buChar char="•"/>
            </a:pPr>
            <a:r>
              <a:rPr lang="en-GB" dirty="0"/>
              <a:t>Primary schools can access Step On and Step Up Lead Professional training. Secondary schools can access Step On Lead Professional training only.</a:t>
            </a:r>
          </a:p>
          <a:p>
            <a:pPr marL="342900" indent="-342900">
              <a:buFont typeface="Arial" panose="020B0604020202020204" pitchFamily="34" charset="0"/>
              <a:buChar char="•"/>
            </a:pPr>
            <a:r>
              <a:rPr lang="en-GB" dirty="0"/>
              <a:t>Non-mainstream settings and specialist services can access adapted Step On and Step Up Lead Professional training.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829498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3276B-FAD9-0BB3-6176-D70C212AE743}"/>
              </a:ext>
            </a:extLst>
          </p:cNvPr>
          <p:cNvSpPr>
            <a:spLocks noGrp="1"/>
          </p:cNvSpPr>
          <p:nvPr>
            <p:ph type="body" sz="quarter" idx="10"/>
          </p:nvPr>
        </p:nvSpPr>
        <p:spPr/>
        <p:txBody>
          <a:bodyPr vert="horz" lIns="91440" tIns="45720" rIns="91440" bIns="45720" rtlCol="0" anchor="t">
            <a:normAutofit/>
          </a:bodyPr>
          <a:lstStyle/>
          <a:p>
            <a:r>
              <a:rPr lang="en-US">
                <a:latin typeface="Arial"/>
                <a:cs typeface="Arial"/>
              </a:rPr>
              <a:t>How to access training?</a:t>
            </a:r>
            <a:endParaRPr lang="en-US"/>
          </a:p>
        </p:txBody>
      </p:sp>
      <p:sp>
        <p:nvSpPr>
          <p:cNvPr id="3" name="Text Placeholder 2">
            <a:extLst>
              <a:ext uri="{FF2B5EF4-FFF2-40B4-BE49-F238E27FC236}">
                <a16:creationId xmlns:a16="http://schemas.microsoft.com/office/drawing/2014/main" id="{E1BFD449-0BAD-7765-B8D4-431ECFA80397}"/>
              </a:ext>
            </a:extLst>
          </p:cNvPr>
          <p:cNvSpPr>
            <a:spLocks noGrp="1"/>
          </p:cNvSpPr>
          <p:nvPr>
            <p:ph type="body" sz="quarter" idx="11"/>
          </p:nvPr>
        </p:nvSpPr>
        <p:spPr/>
        <p:txBody>
          <a:bodyPr vert="horz" lIns="91440" tIns="45720" rIns="91440" bIns="45720" rtlCol="0" anchor="t">
            <a:normAutofit/>
          </a:bodyPr>
          <a:lstStyle/>
          <a:p>
            <a:pPr marL="0" indent="0">
              <a:buNone/>
            </a:pPr>
            <a:endParaRPr lang="en-US" b="1" dirty="0">
              <a:latin typeface="Arial"/>
              <a:cs typeface="Arial"/>
            </a:endParaRPr>
          </a:p>
          <a:p>
            <a:pPr marL="0" indent="0">
              <a:buNone/>
            </a:pPr>
            <a:endParaRPr lang="en-US" b="1" dirty="0">
              <a:latin typeface="Arial"/>
              <a:cs typeface="Arial"/>
            </a:endParaRPr>
          </a:p>
          <a:p>
            <a:pPr marL="0" indent="0">
              <a:buNone/>
            </a:pPr>
            <a:r>
              <a:rPr lang="en-US" b="1" dirty="0">
                <a:latin typeface="Arial"/>
                <a:cs typeface="Arial"/>
              </a:rPr>
              <a:t>             All schools can sign up to Norfolk Steps training through S4S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2171288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2EB8D-0300-01BB-376B-2A2384CF1A77}"/>
              </a:ext>
            </a:extLst>
          </p:cNvPr>
          <p:cNvSpPr>
            <a:spLocks noGrp="1"/>
          </p:cNvSpPr>
          <p:nvPr>
            <p:ph type="title"/>
          </p:nvPr>
        </p:nvSpPr>
        <p:spPr>
          <a:xfrm>
            <a:off x="616959" y="750493"/>
            <a:ext cx="9668848" cy="2378110"/>
          </a:xfrm>
        </p:spPr>
        <p:txBody>
          <a:bodyPr/>
          <a:lstStyle/>
          <a:p>
            <a:r>
              <a:rPr lang="en-US">
                <a:latin typeface="Arial"/>
                <a:cs typeface="Arial"/>
              </a:rPr>
              <a:t>Norfolk Steps Timescales</a:t>
            </a:r>
            <a:endParaRPr lang="en-US"/>
          </a:p>
        </p:txBody>
      </p:sp>
      <p:sp>
        <p:nvSpPr>
          <p:cNvPr id="4" name="Text Placeholder 3">
            <a:extLst>
              <a:ext uri="{FF2B5EF4-FFF2-40B4-BE49-F238E27FC236}">
                <a16:creationId xmlns:a16="http://schemas.microsoft.com/office/drawing/2014/main" id="{2FAAA54F-4939-B743-3C12-05A5302D0A28}"/>
              </a:ext>
            </a:extLst>
          </p:cNvPr>
          <p:cNvSpPr>
            <a:spLocks noGrp="1"/>
          </p:cNvSpPr>
          <p:nvPr>
            <p:ph type="body" sz="quarter" idx="10"/>
          </p:nvPr>
        </p:nvSpPr>
        <p:spPr>
          <a:xfrm>
            <a:off x="616959" y="2611139"/>
            <a:ext cx="10176593" cy="2357192"/>
          </a:xfrm>
        </p:spPr>
        <p:txBody>
          <a:bodyPr vert="horz" lIns="91440" tIns="45720" rIns="91440" bIns="45720" rtlCol="0" anchor="t">
            <a:normAutofit/>
          </a:bodyPr>
          <a:lstStyle/>
          <a:p>
            <a:r>
              <a:rPr lang="en-US" dirty="0">
                <a:latin typeface="Arial"/>
                <a:cs typeface="Arial"/>
              </a:rPr>
              <a:t>Step On should be refreshed every two years</a:t>
            </a:r>
          </a:p>
          <a:p>
            <a:r>
              <a:rPr lang="en-US" dirty="0">
                <a:latin typeface="Arial"/>
                <a:cs typeface="Arial"/>
              </a:rPr>
              <a:t>Step Up should be refreshed annually</a:t>
            </a:r>
          </a:p>
          <a:p>
            <a:r>
              <a:rPr lang="en-US" dirty="0">
                <a:latin typeface="Arial"/>
                <a:cs typeface="Arial"/>
              </a:rPr>
              <a:t>Step On and Step Up Lead Professionals attend annual refreshers (Next Steps) to maintain accreditation. </a:t>
            </a:r>
            <a:endParaRPr lang="en-US" dirty="0"/>
          </a:p>
        </p:txBody>
      </p:sp>
    </p:spTree>
    <p:extLst>
      <p:ext uri="{BB962C8B-B14F-4D97-AF65-F5344CB8AC3E}">
        <p14:creationId xmlns:p14="http://schemas.microsoft.com/office/powerpoint/2010/main" val="2265992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7DD3-FFEC-4626-BCC8-C3F25C1B439D}"/>
              </a:ext>
            </a:extLst>
          </p:cNvPr>
          <p:cNvSpPr>
            <a:spLocks noGrp="1"/>
          </p:cNvSpPr>
          <p:nvPr>
            <p:ph type="title"/>
          </p:nvPr>
        </p:nvSpPr>
        <p:spPr>
          <a:xfrm>
            <a:off x="227467" y="276972"/>
            <a:ext cx="10515600" cy="1325563"/>
          </a:xfrm>
        </p:spPr>
        <p:txBody>
          <a:bodyPr>
            <a:normAutofit/>
          </a:bodyPr>
          <a:lstStyle/>
          <a:p>
            <a:r>
              <a:rPr lang="en-GB" sz="4000" b="1" dirty="0">
                <a:solidFill>
                  <a:srgbClr val="1E2A5A"/>
                </a:solidFill>
                <a:latin typeface="Arial" panose="020B0604020202020204" pitchFamily="34" charset="0"/>
                <a:cs typeface="Arial" panose="020B0604020202020204" pitchFamily="34" charset="0"/>
              </a:rPr>
              <a:t>Relevant guidance to support positive behaviour</a:t>
            </a:r>
          </a:p>
        </p:txBody>
      </p:sp>
      <p:sp>
        <p:nvSpPr>
          <p:cNvPr id="3" name="Content Placeholder 2">
            <a:extLst>
              <a:ext uri="{FF2B5EF4-FFF2-40B4-BE49-F238E27FC236}">
                <a16:creationId xmlns:a16="http://schemas.microsoft.com/office/drawing/2014/main" id="{79BE9CEF-0592-4E17-9757-4C70FE5DF81D}"/>
              </a:ext>
            </a:extLst>
          </p:cNvPr>
          <p:cNvSpPr>
            <a:spLocks noGrp="1"/>
          </p:cNvSpPr>
          <p:nvPr>
            <p:ph idx="1"/>
          </p:nvPr>
        </p:nvSpPr>
        <p:spPr>
          <a:xfrm>
            <a:off x="227467" y="1301675"/>
            <a:ext cx="11405937" cy="5513294"/>
          </a:xfrm>
        </p:spPr>
        <p:txBody>
          <a:bodyPr>
            <a:normAutofit/>
          </a:bodyPr>
          <a:lstStyle/>
          <a:p>
            <a:pPr marL="0" indent="0">
              <a:buNone/>
            </a:pPr>
            <a:endParaRPr lang="en-GB" sz="3200" dirty="0"/>
          </a:p>
          <a:p>
            <a:pPr marL="0" indent="0">
              <a:buNone/>
            </a:pPr>
            <a:endParaRPr lang="en-GB" sz="3200" dirty="0">
              <a:solidFill>
                <a:srgbClr val="1E2A5A"/>
              </a:solidFill>
            </a:endParaRPr>
          </a:p>
          <a:p>
            <a:pPr marL="0" indent="0">
              <a:buNone/>
            </a:pPr>
            <a:endParaRPr lang="en-GB" sz="3200" dirty="0"/>
          </a:p>
          <a:p>
            <a:pPr marL="0" indent="0">
              <a:buNone/>
            </a:pPr>
            <a:endParaRPr lang="en-GB" sz="3200" dirty="0"/>
          </a:p>
        </p:txBody>
      </p:sp>
      <p:pic>
        <p:nvPicPr>
          <p:cNvPr id="4" name="Picture 3">
            <a:extLst>
              <a:ext uri="{FF2B5EF4-FFF2-40B4-BE49-F238E27FC236}">
                <a16:creationId xmlns:a16="http://schemas.microsoft.com/office/drawing/2014/main" id="{EA10DCE0-395D-4B42-BF78-A1AEFFCAE2FF}"/>
              </a:ext>
            </a:extLst>
          </p:cNvPr>
          <p:cNvPicPr>
            <a:picLocks noChangeAspect="1"/>
          </p:cNvPicPr>
          <p:nvPr/>
        </p:nvPicPr>
        <p:blipFill>
          <a:blip r:embed="rId3"/>
          <a:stretch>
            <a:fillRect/>
          </a:stretch>
        </p:blipFill>
        <p:spPr>
          <a:xfrm>
            <a:off x="558974" y="3033619"/>
            <a:ext cx="1963783" cy="2522706"/>
          </a:xfrm>
          <a:prstGeom prst="rect">
            <a:avLst/>
          </a:prstGeom>
          <a:ln>
            <a:solidFill>
              <a:srgbClr val="00B050"/>
            </a:solidFill>
          </a:ln>
        </p:spPr>
      </p:pic>
      <p:pic>
        <p:nvPicPr>
          <p:cNvPr id="5" name="Picture 4">
            <a:extLst>
              <a:ext uri="{FF2B5EF4-FFF2-40B4-BE49-F238E27FC236}">
                <a16:creationId xmlns:a16="http://schemas.microsoft.com/office/drawing/2014/main" id="{498F9A5F-A1FA-4F16-9C1B-956958FAAD8C}"/>
              </a:ext>
            </a:extLst>
          </p:cNvPr>
          <p:cNvPicPr>
            <a:picLocks noChangeAspect="1"/>
          </p:cNvPicPr>
          <p:nvPr/>
        </p:nvPicPr>
        <p:blipFill>
          <a:blip r:embed="rId4"/>
          <a:stretch>
            <a:fillRect/>
          </a:stretch>
        </p:blipFill>
        <p:spPr>
          <a:xfrm>
            <a:off x="2774567" y="1949745"/>
            <a:ext cx="1762673" cy="2344608"/>
          </a:xfrm>
          <a:prstGeom prst="rect">
            <a:avLst/>
          </a:prstGeom>
          <a:ln>
            <a:solidFill>
              <a:srgbClr val="00B050"/>
            </a:solidFill>
          </a:ln>
        </p:spPr>
      </p:pic>
      <p:pic>
        <p:nvPicPr>
          <p:cNvPr id="6" name="Picture 5">
            <a:extLst>
              <a:ext uri="{FF2B5EF4-FFF2-40B4-BE49-F238E27FC236}">
                <a16:creationId xmlns:a16="http://schemas.microsoft.com/office/drawing/2014/main" id="{DD8BF6CE-2720-49CD-841E-92B23D460094}"/>
              </a:ext>
            </a:extLst>
          </p:cNvPr>
          <p:cNvPicPr>
            <a:picLocks noChangeAspect="1"/>
          </p:cNvPicPr>
          <p:nvPr/>
        </p:nvPicPr>
        <p:blipFill>
          <a:blip r:embed="rId5"/>
          <a:stretch>
            <a:fillRect/>
          </a:stretch>
        </p:blipFill>
        <p:spPr>
          <a:xfrm>
            <a:off x="2782123" y="4428721"/>
            <a:ext cx="1762673" cy="2076111"/>
          </a:xfrm>
          <a:prstGeom prst="rect">
            <a:avLst/>
          </a:prstGeom>
          <a:ln>
            <a:solidFill>
              <a:srgbClr val="00B050"/>
            </a:solidFill>
          </a:ln>
        </p:spPr>
      </p:pic>
      <p:pic>
        <p:nvPicPr>
          <p:cNvPr id="7" name="Picture 6">
            <a:extLst>
              <a:ext uri="{FF2B5EF4-FFF2-40B4-BE49-F238E27FC236}">
                <a16:creationId xmlns:a16="http://schemas.microsoft.com/office/drawing/2014/main" id="{3F2522D5-3A21-401A-9B62-F083ABF593B3}"/>
              </a:ext>
            </a:extLst>
          </p:cNvPr>
          <p:cNvPicPr>
            <a:picLocks noChangeAspect="1"/>
          </p:cNvPicPr>
          <p:nvPr/>
        </p:nvPicPr>
        <p:blipFill>
          <a:blip r:embed="rId6"/>
          <a:stretch>
            <a:fillRect/>
          </a:stretch>
        </p:blipFill>
        <p:spPr>
          <a:xfrm>
            <a:off x="4827182" y="4428720"/>
            <a:ext cx="1694452" cy="2076111"/>
          </a:xfrm>
          <a:prstGeom prst="rect">
            <a:avLst/>
          </a:prstGeom>
          <a:ln>
            <a:solidFill>
              <a:srgbClr val="00B050"/>
            </a:solidFill>
          </a:ln>
        </p:spPr>
      </p:pic>
      <p:pic>
        <p:nvPicPr>
          <p:cNvPr id="8" name="Picture 7">
            <a:extLst>
              <a:ext uri="{FF2B5EF4-FFF2-40B4-BE49-F238E27FC236}">
                <a16:creationId xmlns:a16="http://schemas.microsoft.com/office/drawing/2014/main" id="{7E738259-C772-4CB0-A738-038B07F5C27F}"/>
              </a:ext>
            </a:extLst>
          </p:cNvPr>
          <p:cNvPicPr>
            <a:picLocks noChangeAspect="1"/>
          </p:cNvPicPr>
          <p:nvPr/>
        </p:nvPicPr>
        <p:blipFill>
          <a:blip r:embed="rId7"/>
          <a:stretch>
            <a:fillRect/>
          </a:stretch>
        </p:blipFill>
        <p:spPr>
          <a:xfrm>
            <a:off x="6744042" y="3982125"/>
            <a:ext cx="4026194" cy="2522706"/>
          </a:xfrm>
          <a:prstGeom prst="rect">
            <a:avLst/>
          </a:prstGeom>
          <a:ln>
            <a:solidFill>
              <a:srgbClr val="00B050"/>
            </a:solidFill>
          </a:ln>
        </p:spPr>
      </p:pic>
      <p:sp>
        <p:nvSpPr>
          <p:cNvPr id="13" name="TextBox 12">
            <a:extLst>
              <a:ext uri="{FF2B5EF4-FFF2-40B4-BE49-F238E27FC236}">
                <a16:creationId xmlns:a16="http://schemas.microsoft.com/office/drawing/2014/main" id="{C46C3909-D92B-480A-B749-E24D736AC0D1}"/>
              </a:ext>
            </a:extLst>
          </p:cNvPr>
          <p:cNvSpPr txBox="1"/>
          <p:nvPr/>
        </p:nvSpPr>
        <p:spPr>
          <a:xfrm>
            <a:off x="6652392" y="1135865"/>
            <a:ext cx="4827183" cy="2554545"/>
          </a:xfrm>
          <a:prstGeom prst="rect">
            <a:avLst/>
          </a:prstGeom>
          <a:noFill/>
        </p:spPr>
        <p:txBody>
          <a:bodyPr wrap="square" rtlCol="0">
            <a:spAutoFit/>
          </a:bodyPr>
          <a:lstStyle/>
          <a:p>
            <a:pPr marL="342900" indent="-342900">
              <a:buAutoNum type="arabicPeriod"/>
            </a:pPr>
            <a:r>
              <a:rPr lang="en-GB" sz="2000" dirty="0">
                <a:solidFill>
                  <a:srgbClr val="1E2A5A"/>
                </a:solidFill>
                <a:latin typeface="Arial" panose="020B0604020202020204" pitchFamily="34" charset="0"/>
                <a:cs typeface="Arial" panose="020B0604020202020204" pitchFamily="34" charset="0"/>
              </a:rPr>
              <a:t>Mental health and behaviour in schools</a:t>
            </a:r>
          </a:p>
          <a:p>
            <a:pPr marL="342900" indent="-342900">
              <a:buAutoNum type="arabicPeriod"/>
            </a:pPr>
            <a:r>
              <a:rPr lang="en-GB" sz="2000" dirty="0">
                <a:solidFill>
                  <a:srgbClr val="1E2A5A"/>
                </a:solidFill>
                <a:latin typeface="Arial" panose="020B0604020202020204" pitchFamily="34" charset="0"/>
                <a:cs typeface="Arial" panose="020B0604020202020204" pitchFamily="34" charset="0"/>
              </a:rPr>
              <a:t>SEND Code of practice</a:t>
            </a:r>
          </a:p>
          <a:p>
            <a:pPr marL="342900" indent="-342900">
              <a:buAutoNum type="arabicPeriod"/>
            </a:pPr>
            <a:r>
              <a:rPr lang="en-GB" sz="2000" dirty="0">
                <a:solidFill>
                  <a:srgbClr val="1E2A5A"/>
                </a:solidFill>
                <a:latin typeface="Arial" panose="020B0604020202020204" pitchFamily="34" charset="0"/>
                <a:cs typeface="Arial" panose="020B0604020202020204" pitchFamily="34" charset="0"/>
              </a:rPr>
              <a:t>Teachers’ Standards</a:t>
            </a:r>
          </a:p>
          <a:p>
            <a:pPr marL="342900" indent="-342900">
              <a:buAutoNum type="arabicPeriod"/>
            </a:pPr>
            <a:r>
              <a:rPr lang="en-GB" sz="2000" dirty="0">
                <a:solidFill>
                  <a:srgbClr val="1E2A5A"/>
                </a:solidFill>
                <a:latin typeface="Arial" panose="020B0604020202020204" pitchFamily="34" charset="0"/>
                <a:cs typeface="Arial" panose="020B0604020202020204" pitchFamily="34" charset="0"/>
              </a:rPr>
              <a:t>Behaviour in Schools</a:t>
            </a:r>
          </a:p>
          <a:p>
            <a:pPr marL="342900" indent="-342900">
              <a:buAutoNum type="arabicPeriod"/>
            </a:pPr>
            <a:r>
              <a:rPr lang="en-GB" sz="2000" dirty="0">
                <a:solidFill>
                  <a:srgbClr val="1E2A5A"/>
                </a:solidFill>
                <a:latin typeface="Arial" panose="020B0604020202020204" pitchFamily="34" charset="0"/>
                <a:cs typeface="Arial" panose="020B0604020202020204" pitchFamily="34" charset="0"/>
              </a:rPr>
              <a:t>Use of reasonable force</a:t>
            </a:r>
          </a:p>
          <a:p>
            <a:pPr marL="342900" indent="-342900">
              <a:buAutoNum type="arabicPeriod"/>
            </a:pPr>
            <a:r>
              <a:rPr lang="en-GB" sz="2000" dirty="0">
                <a:solidFill>
                  <a:srgbClr val="1E2A5A"/>
                </a:solidFill>
                <a:latin typeface="Arial" panose="020B0604020202020204" pitchFamily="34" charset="0"/>
                <a:cs typeface="Arial" panose="020B0604020202020204" pitchFamily="34" charset="0"/>
              </a:rPr>
              <a:t>Reducing the Need for Restraint and restrictive Intervention</a:t>
            </a:r>
          </a:p>
        </p:txBody>
      </p:sp>
      <p:sp>
        <p:nvSpPr>
          <p:cNvPr id="14" name="Oval 13">
            <a:extLst>
              <a:ext uri="{FF2B5EF4-FFF2-40B4-BE49-F238E27FC236}">
                <a16:creationId xmlns:a16="http://schemas.microsoft.com/office/drawing/2014/main" id="{1831938E-48C0-4B6F-AD53-2EEF4732658F}"/>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Text Box 3">
            <a:extLst>
              <a:ext uri="{FF2B5EF4-FFF2-40B4-BE49-F238E27FC236}">
                <a16:creationId xmlns:a16="http://schemas.microsoft.com/office/drawing/2014/main" id="{5A6B2852-E7A1-4AA3-B3F5-D394BC820576}"/>
              </a:ext>
            </a:extLst>
          </p:cNvPr>
          <p:cNvSpPr txBox="1">
            <a:spLocks noChangeArrowheads="1"/>
          </p:cNvSpPr>
          <p:nvPr/>
        </p:nvSpPr>
        <p:spPr bwMode="auto">
          <a:xfrm>
            <a:off x="0" y="6030913"/>
            <a:ext cx="4318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6600" dirty="0">
                <a:solidFill>
                  <a:schemeClr val="accent1"/>
                </a:solidFill>
              </a:rPr>
              <a:t>*</a:t>
            </a:r>
            <a:endParaRPr lang="en-US" altLang="en-US" sz="6600" dirty="0">
              <a:solidFill>
                <a:schemeClr val="accent1"/>
              </a:solidFill>
            </a:endParaRPr>
          </a:p>
        </p:txBody>
      </p:sp>
      <p:pic>
        <p:nvPicPr>
          <p:cNvPr id="10" name="Picture 9">
            <a:extLst>
              <a:ext uri="{FF2B5EF4-FFF2-40B4-BE49-F238E27FC236}">
                <a16:creationId xmlns:a16="http://schemas.microsoft.com/office/drawing/2014/main" id="{229F668A-52C6-9245-E1F8-9163F2B3CB72}"/>
              </a:ext>
            </a:extLst>
          </p:cNvPr>
          <p:cNvPicPr>
            <a:picLocks noChangeAspect="1"/>
          </p:cNvPicPr>
          <p:nvPr/>
        </p:nvPicPr>
        <p:blipFill>
          <a:blip r:embed="rId8"/>
          <a:stretch>
            <a:fillRect/>
          </a:stretch>
        </p:blipFill>
        <p:spPr>
          <a:xfrm>
            <a:off x="4854053" y="1951762"/>
            <a:ext cx="1684605" cy="2342591"/>
          </a:xfrm>
          <a:prstGeom prst="rect">
            <a:avLst/>
          </a:prstGeom>
          <a:ln w="3175"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0350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itle 7">
            <a:extLst>
              <a:ext uri="{FF2B5EF4-FFF2-40B4-BE49-F238E27FC236}">
                <a16:creationId xmlns:a16="http://schemas.microsoft.com/office/drawing/2014/main" id="{7B16A8AE-EBA4-3681-58C0-B1602C430630}"/>
              </a:ext>
            </a:extLst>
          </p:cNvPr>
          <p:cNvSpPr>
            <a:spLocks noGrp="1"/>
          </p:cNvSpPr>
          <p:nvPr>
            <p:ph type="title"/>
          </p:nvPr>
        </p:nvSpPr>
        <p:spPr>
          <a:xfrm>
            <a:off x="991229" y="2194417"/>
            <a:ext cx="5104771" cy="2469166"/>
          </a:xfrm>
        </p:spPr>
        <p:txBody>
          <a:bodyPr>
            <a:normAutofit/>
          </a:bodyPr>
          <a:lstStyle/>
          <a:p>
            <a:r>
              <a:rPr lang="en-GB" sz="5400" dirty="0">
                <a:solidFill>
                  <a:schemeClr val="bg1"/>
                </a:solidFill>
              </a:rPr>
              <a:t>Attendance News &amp; Current Events</a:t>
            </a:r>
          </a:p>
        </p:txBody>
      </p:sp>
    </p:spTree>
    <p:extLst>
      <p:ext uri="{BB962C8B-B14F-4D97-AF65-F5344CB8AC3E}">
        <p14:creationId xmlns:p14="http://schemas.microsoft.com/office/powerpoint/2010/main" val="3703743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541751"/>
            <a:ext cx="8188929" cy="647997"/>
          </a:xfrm>
        </p:spPr>
        <p:txBody>
          <a:bodyPr>
            <a:noAutofit/>
          </a:bodyPr>
          <a:lstStyle/>
          <a:p>
            <a:r>
              <a:rPr lang="en-GB" sz="2400" b="1" dirty="0">
                <a:solidFill>
                  <a:srgbClr val="002060"/>
                </a:solidFill>
                <a:latin typeface="Rockwell" panose="02060603020205020403" pitchFamily="18" charset="0"/>
                <a:cs typeface="Arial"/>
              </a:rPr>
              <a:t>Implementing the National Framework for Attendance – November 2024 </a:t>
            </a:r>
            <a:endParaRPr lang="en-GB" sz="16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227563" y="1617498"/>
            <a:ext cx="6000619" cy="4093428"/>
          </a:xfrm>
          <a:prstGeom prst="rect">
            <a:avLst/>
          </a:prstGeom>
          <a:solidFill>
            <a:schemeClr val="bg1"/>
          </a:solidFill>
        </p:spPr>
        <p:txBody>
          <a:bodyPr wrap="square">
            <a:spAutoFit/>
          </a:bodyPr>
          <a:lstStyle/>
          <a:p>
            <a:pPr marR="0" lvl="0" algn="l" defTabSz="914400" rtl="0" eaLnBrk="1" fontAlgn="base"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We consulted with schools at the beginning of the Summer Term 2024 to inform our response to the introduction of the new national framework for school attendance. We received 104 responses which indicated that, in general, schools felt confident about implementing the requirements of the reforms and we used the results inform the development of guidance and support for schools. Now that the reforms are statutory, we would like to take this opportunity to understand how confident schools feel and identify any additional support needs they may have.</a:t>
            </a:r>
            <a:endParaRPr lang="en-GB" sz="2000" dirty="0">
              <a:solidFill>
                <a:srgbClr val="002060"/>
              </a:solidFill>
              <a:highlight>
                <a:srgbClr val="FFFFFF"/>
              </a:highlight>
              <a:latin typeface="Helvetica" panose="020B0604020202020204" pitchFamily="34" charset="0"/>
              <a:cs typeface="Helvetica"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p:txBody>
      </p:sp>
      <p:pic>
        <p:nvPicPr>
          <p:cNvPr id="1026" name="Picture 2">
            <a:extLst>
              <a:ext uri="{FF2B5EF4-FFF2-40B4-BE49-F238E27FC236}">
                <a16:creationId xmlns:a16="http://schemas.microsoft.com/office/drawing/2014/main" id="{F075D48E-3A8C-15A7-8003-8A0AEFF27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625" y="1435357"/>
            <a:ext cx="3987283" cy="3987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B52630-52C5-4023-7B09-2D2D8C575A95}"/>
              </a:ext>
            </a:extLst>
          </p:cNvPr>
          <p:cNvSpPr txBox="1"/>
          <p:nvPr/>
        </p:nvSpPr>
        <p:spPr>
          <a:xfrm>
            <a:off x="7432625" y="5746754"/>
            <a:ext cx="45074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hlinkClick r:id="rId5"/>
              </a:rPr>
              <a:t>Link to survey – Implementing the National Framework for Attendance</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2746771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FB406-A12A-E0F5-4521-F4679AE7855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C565EA-2CAA-DD59-B6A4-961D56A5DB9D}"/>
              </a:ext>
            </a:extLst>
          </p:cNvPr>
          <p:cNvPicPr>
            <a:picLocks noChangeAspect="1"/>
          </p:cNvPicPr>
          <p:nvPr/>
        </p:nvPicPr>
        <p:blipFill>
          <a:blip r:embed="rId3"/>
          <a:stretch>
            <a:fillRect/>
          </a:stretch>
        </p:blipFill>
        <p:spPr>
          <a:xfrm>
            <a:off x="238543" y="2213429"/>
            <a:ext cx="3052798" cy="4270195"/>
          </a:xfrm>
          <a:prstGeom prst="rect">
            <a:avLst/>
          </a:prstGeom>
        </p:spPr>
      </p:pic>
      <p:sp>
        <p:nvSpPr>
          <p:cNvPr id="6" name="TextBox 5">
            <a:extLst>
              <a:ext uri="{FF2B5EF4-FFF2-40B4-BE49-F238E27FC236}">
                <a16:creationId xmlns:a16="http://schemas.microsoft.com/office/drawing/2014/main" id="{8EFAC76F-C7E5-A7AD-340E-8B882EE4C683}"/>
              </a:ext>
            </a:extLst>
          </p:cNvPr>
          <p:cNvSpPr txBox="1"/>
          <p:nvPr/>
        </p:nvSpPr>
        <p:spPr>
          <a:xfrm>
            <a:off x="422235" y="1201092"/>
            <a:ext cx="3052798" cy="948258"/>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2000" b="1" i="0" u="none" strike="noStrike" kern="1200" cap="none" spc="0" normalizeH="0" baseline="0" noProof="0" dirty="0">
                <a:ln>
                  <a:noFill/>
                </a:ln>
                <a:solidFill>
                  <a:srgbClr val="034B6F"/>
                </a:solidFill>
                <a:effectLst/>
                <a:uLnTx/>
                <a:uFillTx/>
                <a:latin typeface="Arial" panose="020B0604020202020204" pitchFamily="34" charset="0"/>
                <a:ea typeface="+mn-ea"/>
                <a:cs typeface="Arial" panose="020B0604020202020204" pitchFamily="34" charset="0"/>
              </a:rPr>
              <a:t>A toolkit of adoptable practice to support improvement</a:t>
            </a:r>
          </a:p>
        </p:txBody>
      </p:sp>
      <p:graphicFrame>
        <p:nvGraphicFramePr>
          <p:cNvPr id="4" name="Table 4">
            <a:extLst>
              <a:ext uri="{FF2B5EF4-FFF2-40B4-BE49-F238E27FC236}">
                <a16:creationId xmlns:a16="http://schemas.microsoft.com/office/drawing/2014/main" id="{526EE0F5-2569-70E0-5F69-B3E39EA24C9F}"/>
              </a:ext>
            </a:extLst>
          </p:cNvPr>
          <p:cNvGraphicFramePr>
            <a:graphicFrameLocks/>
          </p:cNvGraphicFramePr>
          <p:nvPr/>
        </p:nvGraphicFramePr>
        <p:xfrm>
          <a:off x="238543" y="189715"/>
          <a:ext cx="11542426" cy="864008"/>
        </p:xfrm>
        <a:graphic>
          <a:graphicData uri="http://schemas.openxmlformats.org/drawingml/2006/table">
            <a:tbl>
              <a:tblPr firstRow="1" bandRow="1">
                <a:tableStyleId>{5C22544A-7EE6-4342-B048-85BDC9FD1C3A}</a:tableStyleId>
              </a:tblPr>
              <a:tblGrid>
                <a:gridCol w="1528152">
                  <a:extLst>
                    <a:ext uri="{9D8B030D-6E8A-4147-A177-3AD203B41FA5}">
                      <a16:colId xmlns:a16="http://schemas.microsoft.com/office/drawing/2014/main" val="1263783201"/>
                    </a:ext>
                  </a:extLst>
                </a:gridCol>
                <a:gridCol w="208280">
                  <a:extLst>
                    <a:ext uri="{9D8B030D-6E8A-4147-A177-3AD203B41FA5}">
                      <a16:colId xmlns:a16="http://schemas.microsoft.com/office/drawing/2014/main" val="1092978285"/>
                    </a:ext>
                  </a:extLst>
                </a:gridCol>
                <a:gridCol w="9805994">
                  <a:extLst>
                    <a:ext uri="{9D8B030D-6E8A-4147-A177-3AD203B41FA5}">
                      <a16:colId xmlns:a16="http://schemas.microsoft.com/office/drawing/2014/main" val="3063818809"/>
                    </a:ext>
                  </a:extLst>
                </a:gridCol>
              </a:tblGrid>
              <a:tr h="864008">
                <a:tc>
                  <a:txBody>
                    <a:bodyPr/>
                    <a:lstStyle/>
                    <a:p>
                      <a:r>
                        <a:rPr lang="en-GB" sz="2400" b="1" dirty="0">
                          <a:solidFill>
                            <a:schemeClr val="bg1"/>
                          </a:solidFill>
                          <a:latin typeface="+mn-lt"/>
                          <a:cs typeface="Calibri"/>
                        </a:rPr>
                        <a:t>Toolkit</a:t>
                      </a:r>
                    </a:p>
                  </a:txBody>
                  <a:tcPr anchor="ctr">
                    <a:lnL w="38100" cap="flat" cmpd="sng" algn="ctr">
                      <a:solidFill>
                        <a:srgbClr val="104F75"/>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104F75"/>
                      </a:solidFill>
                      <a:prstDash val="solid"/>
                      <a:round/>
                      <a:headEnd type="none" w="med" len="med"/>
                      <a:tailEnd type="none" w="med" len="med"/>
                    </a:lnT>
                    <a:lnB w="38100" cap="flat" cmpd="sng" algn="ctr">
                      <a:solidFill>
                        <a:srgbClr val="104F75"/>
                      </a:solidFill>
                      <a:prstDash val="solid"/>
                      <a:round/>
                      <a:headEnd type="none" w="med" len="med"/>
                      <a:tailEnd type="none" w="med" len="med"/>
                    </a:lnB>
                    <a:lnTlToBr w="12700" cmpd="sng">
                      <a:noFill/>
                      <a:prstDash val="solid"/>
                    </a:lnTlToBr>
                    <a:lnBlToTr w="12700" cmpd="sng">
                      <a:noFill/>
                      <a:prstDash val="solid"/>
                    </a:lnBlToTr>
                    <a:solidFill>
                      <a:srgbClr val="104F75"/>
                    </a:solidFill>
                  </a:tcPr>
                </a:tc>
                <a:tc>
                  <a:txBody>
                    <a:bodyPr/>
                    <a:lstStyle/>
                    <a:p>
                      <a:endParaRPr lang="en-GB" sz="1000" b="0">
                        <a:solidFill>
                          <a:srgbClr val="104F75"/>
                        </a:solidFill>
                      </a:endParaRPr>
                    </a:p>
                  </a:txBody>
                  <a:tcPr>
                    <a:lnL w="38100" cap="flat" cmpd="sng" algn="ctr">
                      <a:noFill/>
                      <a:prstDash val="solid"/>
                      <a:round/>
                      <a:headEnd type="none" w="med" len="med"/>
                      <a:tailEnd type="none" w="med" len="med"/>
                    </a:lnL>
                    <a:lnR w="38100" cap="flat" cmpd="sng" algn="ctr">
                      <a:solidFill>
                        <a:srgbClr val="104F75"/>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3200" b="1" dirty="0">
                          <a:solidFill>
                            <a:srgbClr val="104F75"/>
                          </a:solidFill>
                        </a:rPr>
                        <a:t>Attendance toolkit for schools: </a:t>
                      </a:r>
                      <a:r>
                        <a:rPr lang="en-GB" sz="3200" b="0" dirty="0">
                          <a:solidFill>
                            <a:srgbClr val="104F75"/>
                          </a:solidFill>
                        </a:rPr>
                        <a:t>six key areas</a:t>
                      </a:r>
                    </a:p>
                  </a:txBody>
                  <a:tcPr anchor="ctr">
                    <a:lnL w="38100" cap="flat" cmpd="sng" algn="ctr">
                      <a:solidFill>
                        <a:srgbClr val="104F75"/>
                      </a:solidFill>
                      <a:prstDash val="solid"/>
                      <a:round/>
                      <a:headEnd type="none" w="med" len="med"/>
                      <a:tailEnd type="none" w="med" len="med"/>
                    </a:lnL>
                    <a:lnR w="38100" cap="flat" cmpd="sng" algn="ctr">
                      <a:solidFill>
                        <a:srgbClr val="104F75"/>
                      </a:solidFill>
                      <a:prstDash val="solid"/>
                      <a:round/>
                      <a:headEnd type="none" w="med" len="med"/>
                      <a:tailEnd type="none" w="med" len="med"/>
                    </a:lnR>
                    <a:lnT w="38100" cap="flat" cmpd="sng" algn="ctr">
                      <a:solidFill>
                        <a:srgbClr val="104F75"/>
                      </a:solidFill>
                      <a:prstDash val="solid"/>
                      <a:round/>
                      <a:headEnd type="none" w="med" len="med"/>
                      <a:tailEnd type="none" w="med" len="med"/>
                    </a:lnT>
                    <a:lnB w="38100" cap="flat" cmpd="sng" algn="ctr">
                      <a:solidFill>
                        <a:srgbClr val="104F7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5401813"/>
                  </a:ext>
                </a:extLst>
              </a:tr>
            </a:tbl>
          </a:graphicData>
        </a:graphic>
      </p:graphicFrame>
      <p:sp>
        <p:nvSpPr>
          <p:cNvPr id="7" name="Rectangle 6">
            <a:extLst>
              <a:ext uri="{FF2B5EF4-FFF2-40B4-BE49-F238E27FC236}">
                <a16:creationId xmlns:a16="http://schemas.microsoft.com/office/drawing/2014/main" id="{5978D8CA-866D-3E55-E6FB-E1FD28296F58}"/>
              </a:ext>
            </a:extLst>
          </p:cNvPr>
          <p:cNvSpPr/>
          <p:nvPr/>
        </p:nvSpPr>
        <p:spPr>
          <a:xfrm>
            <a:off x="4354948" y="1265171"/>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and targeted support</a:t>
            </a:r>
          </a:p>
        </p:txBody>
      </p:sp>
      <p:sp>
        <p:nvSpPr>
          <p:cNvPr id="8" name="Rectangle 7">
            <a:extLst>
              <a:ext uri="{FF2B5EF4-FFF2-40B4-BE49-F238E27FC236}">
                <a16:creationId xmlns:a16="http://schemas.microsoft.com/office/drawing/2014/main" id="{F15D3373-FA06-52A3-E527-A529F5BDE98A}"/>
              </a:ext>
            </a:extLst>
          </p:cNvPr>
          <p:cNvSpPr/>
          <p:nvPr/>
        </p:nvSpPr>
        <p:spPr>
          <a:xfrm>
            <a:off x="6528457" y="1265171"/>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gather, share and use attendance data to put in place action to improve attendance.</a:t>
            </a:r>
          </a:p>
        </p:txBody>
      </p:sp>
      <p:sp>
        <p:nvSpPr>
          <p:cNvPr id="12" name="Rectangle 11">
            <a:extLst>
              <a:ext uri="{FF2B5EF4-FFF2-40B4-BE49-F238E27FC236}">
                <a16:creationId xmlns:a16="http://schemas.microsoft.com/office/drawing/2014/main" id="{88C81DF6-485F-F54D-834E-573ED29C6183}"/>
              </a:ext>
            </a:extLst>
          </p:cNvPr>
          <p:cNvSpPr/>
          <p:nvPr/>
        </p:nvSpPr>
        <p:spPr>
          <a:xfrm>
            <a:off x="4354948" y="2098365"/>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Culture</a:t>
            </a:r>
          </a:p>
        </p:txBody>
      </p:sp>
      <p:sp>
        <p:nvSpPr>
          <p:cNvPr id="13" name="Rectangle 12">
            <a:extLst>
              <a:ext uri="{FF2B5EF4-FFF2-40B4-BE49-F238E27FC236}">
                <a16:creationId xmlns:a16="http://schemas.microsoft.com/office/drawing/2014/main" id="{9BDD6666-DF2E-5B02-9F56-407EA60D0E7A}"/>
              </a:ext>
            </a:extLst>
          </p:cNvPr>
          <p:cNvSpPr/>
          <p:nvPr/>
        </p:nvSpPr>
        <p:spPr>
          <a:xfrm>
            <a:off x="6528457" y="2098365"/>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embed a support-first culture to encourage high attendance and make school a place children want to attend.</a:t>
            </a:r>
          </a:p>
        </p:txBody>
      </p:sp>
      <p:sp>
        <p:nvSpPr>
          <p:cNvPr id="14" name="Rectangle 13">
            <a:extLst>
              <a:ext uri="{FF2B5EF4-FFF2-40B4-BE49-F238E27FC236}">
                <a16:creationId xmlns:a16="http://schemas.microsoft.com/office/drawing/2014/main" id="{228EC840-650B-267D-1229-F002D94661D7}"/>
              </a:ext>
            </a:extLst>
          </p:cNvPr>
          <p:cNvSpPr/>
          <p:nvPr/>
        </p:nvSpPr>
        <p:spPr>
          <a:xfrm>
            <a:off x="4354948" y="2931559"/>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People</a:t>
            </a:r>
          </a:p>
        </p:txBody>
      </p:sp>
      <p:sp>
        <p:nvSpPr>
          <p:cNvPr id="15" name="Rectangle 14">
            <a:extLst>
              <a:ext uri="{FF2B5EF4-FFF2-40B4-BE49-F238E27FC236}">
                <a16:creationId xmlns:a16="http://schemas.microsoft.com/office/drawing/2014/main" id="{56E5A297-1C04-A3CD-2AD4-D5F8BA25D786}"/>
              </a:ext>
            </a:extLst>
          </p:cNvPr>
          <p:cNvSpPr/>
          <p:nvPr/>
        </p:nvSpPr>
        <p:spPr>
          <a:xfrm>
            <a:off x="6528457" y="2931559"/>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make attendance ‘everyone’s business’ and ensure individuals and teams work together to reduce absence.</a:t>
            </a:r>
          </a:p>
        </p:txBody>
      </p:sp>
      <p:sp>
        <p:nvSpPr>
          <p:cNvPr id="16" name="Rectangle 15">
            <a:extLst>
              <a:ext uri="{FF2B5EF4-FFF2-40B4-BE49-F238E27FC236}">
                <a16:creationId xmlns:a16="http://schemas.microsoft.com/office/drawing/2014/main" id="{D3D99B0E-40BA-E52A-1D1F-D735EA72061C}"/>
              </a:ext>
            </a:extLst>
          </p:cNvPr>
          <p:cNvSpPr/>
          <p:nvPr/>
        </p:nvSpPr>
        <p:spPr>
          <a:xfrm>
            <a:off x="4354948" y="3764753"/>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Processes and systems</a:t>
            </a:r>
          </a:p>
        </p:txBody>
      </p:sp>
      <p:sp>
        <p:nvSpPr>
          <p:cNvPr id="17" name="Rectangle 16">
            <a:extLst>
              <a:ext uri="{FF2B5EF4-FFF2-40B4-BE49-F238E27FC236}">
                <a16:creationId xmlns:a16="http://schemas.microsoft.com/office/drawing/2014/main" id="{9870E38C-5440-99B0-8AF1-EC4809ADE40A}"/>
              </a:ext>
            </a:extLst>
          </p:cNvPr>
          <p:cNvSpPr/>
          <p:nvPr/>
        </p:nvSpPr>
        <p:spPr>
          <a:xfrm>
            <a:off x="6528457" y="3764753"/>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develop and implement strong and rigorous processes to identify and respond quickly and effectively to absence</a:t>
            </a:r>
          </a:p>
        </p:txBody>
      </p:sp>
      <p:sp>
        <p:nvSpPr>
          <p:cNvPr id="18" name="Rectangle 17">
            <a:extLst>
              <a:ext uri="{FF2B5EF4-FFF2-40B4-BE49-F238E27FC236}">
                <a16:creationId xmlns:a16="http://schemas.microsoft.com/office/drawing/2014/main" id="{1511753F-06CB-4676-5C54-8DD4793D62D1}"/>
              </a:ext>
            </a:extLst>
          </p:cNvPr>
          <p:cNvSpPr/>
          <p:nvPr/>
        </p:nvSpPr>
        <p:spPr>
          <a:xfrm>
            <a:off x="4354948" y="4597947"/>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Relationships</a:t>
            </a:r>
          </a:p>
        </p:txBody>
      </p:sp>
      <p:sp>
        <p:nvSpPr>
          <p:cNvPr id="19" name="Rectangle 18">
            <a:extLst>
              <a:ext uri="{FF2B5EF4-FFF2-40B4-BE49-F238E27FC236}">
                <a16:creationId xmlns:a16="http://schemas.microsoft.com/office/drawing/2014/main" id="{D5FE7CD9-2C68-3F09-7B87-76F51A608D61}"/>
              </a:ext>
            </a:extLst>
          </p:cNvPr>
          <p:cNvSpPr/>
          <p:nvPr/>
        </p:nvSpPr>
        <p:spPr>
          <a:xfrm>
            <a:off x="6528457" y="4597947"/>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build strong and positive relationships with pupils and families to understand, then prevent or remove barriers to attendance.</a:t>
            </a:r>
          </a:p>
        </p:txBody>
      </p:sp>
      <p:sp>
        <p:nvSpPr>
          <p:cNvPr id="20" name="Rectangle 19">
            <a:extLst>
              <a:ext uri="{FF2B5EF4-FFF2-40B4-BE49-F238E27FC236}">
                <a16:creationId xmlns:a16="http://schemas.microsoft.com/office/drawing/2014/main" id="{8DF21B9A-347F-BCCA-CFE2-75BF890E46DF}"/>
              </a:ext>
            </a:extLst>
          </p:cNvPr>
          <p:cNvSpPr/>
          <p:nvPr/>
        </p:nvSpPr>
        <p:spPr>
          <a:xfrm>
            <a:off x="4354948" y="5431141"/>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Communications</a:t>
            </a:r>
          </a:p>
        </p:txBody>
      </p:sp>
      <p:sp>
        <p:nvSpPr>
          <p:cNvPr id="21" name="Rectangle 20">
            <a:extLst>
              <a:ext uri="{FF2B5EF4-FFF2-40B4-BE49-F238E27FC236}">
                <a16:creationId xmlns:a16="http://schemas.microsoft.com/office/drawing/2014/main" id="{5CDC6429-AF05-A535-4A42-A94BF2CB8490}"/>
              </a:ext>
            </a:extLst>
          </p:cNvPr>
          <p:cNvSpPr/>
          <p:nvPr/>
        </p:nvSpPr>
        <p:spPr>
          <a:xfrm>
            <a:off x="6528457" y="5431141"/>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develop and share strong and inclusive attendance communications that convey messages with impact.</a:t>
            </a:r>
          </a:p>
        </p:txBody>
      </p:sp>
      <p:pic>
        <p:nvPicPr>
          <p:cNvPr id="23" name="Graphic 22" descr="Statistics outline">
            <a:extLst>
              <a:ext uri="{FF2B5EF4-FFF2-40B4-BE49-F238E27FC236}">
                <a16:creationId xmlns:a16="http://schemas.microsoft.com/office/drawing/2014/main" id="{EF2F47BA-F385-51C8-217B-DD03047F19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7341" y="1297401"/>
            <a:ext cx="615299" cy="615299"/>
          </a:xfrm>
          <a:prstGeom prst="rect">
            <a:avLst/>
          </a:prstGeom>
        </p:spPr>
      </p:pic>
      <p:pic>
        <p:nvPicPr>
          <p:cNvPr id="25" name="Graphic 24" descr="Open hand with solid fill">
            <a:extLst>
              <a:ext uri="{FF2B5EF4-FFF2-40B4-BE49-F238E27FC236}">
                <a16:creationId xmlns:a16="http://schemas.microsoft.com/office/drawing/2014/main" id="{6CAC7FD9-A20C-BF12-CB77-221AC23FFB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7340" y="2149350"/>
            <a:ext cx="615299" cy="615299"/>
          </a:xfrm>
          <a:prstGeom prst="rect">
            <a:avLst/>
          </a:prstGeom>
        </p:spPr>
      </p:pic>
      <p:pic>
        <p:nvPicPr>
          <p:cNvPr id="27" name="Graphic 26" descr="Users with solid fill">
            <a:extLst>
              <a:ext uri="{FF2B5EF4-FFF2-40B4-BE49-F238E27FC236}">
                <a16:creationId xmlns:a16="http://schemas.microsoft.com/office/drawing/2014/main" id="{5FA0D4C5-03FC-BB5D-B21C-CC1BA20298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7340" y="2997054"/>
            <a:ext cx="615299" cy="615299"/>
          </a:xfrm>
          <a:prstGeom prst="rect">
            <a:avLst/>
          </a:prstGeom>
        </p:spPr>
      </p:pic>
      <p:pic>
        <p:nvPicPr>
          <p:cNvPr id="29" name="Graphic 28" descr="Flowchart with solid fill">
            <a:extLst>
              <a:ext uri="{FF2B5EF4-FFF2-40B4-BE49-F238E27FC236}">
                <a16:creationId xmlns:a16="http://schemas.microsoft.com/office/drawing/2014/main" id="{7625A28E-84FA-4C9B-643F-71D04AA63D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07340" y="3788265"/>
            <a:ext cx="615299" cy="615299"/>
          </a:xfrm>
          <a:prstGeom prst="rect">
            <a:avLst/>
          </a:prstGeom>
        </p:spPr>
      </p:pic>
      <p:pic>
        <p:nvPicPr>
          <p:cNvPr id="31" name="Graphic 30" descr="Connections with solid fill">
            <a:extLst>
              <a:ext uri="{FF2B5EF4-FFF2-40B4-BE49-F238E27FC236}">
                <a16:creationId xmlns:a16="http://schemas.microsoft.com/office/drawing/2014/main" id="{410C8752-37A2-5F1C-A583-D0E38483E9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064" y="4663442"/>
            <a:ext cx="615299" cy="615299"/>
          </a:xfrm>
          <a:prstGeom prst="rect">
            <a:avLst/>
          </a:prstGeom>
        </p:spPr>
      </p:pic>
      <p:pic>
        <p:nvPicPr>
          <p:cNvPr id="33" name="Graphic 32" descr="Marketing with solid fill">
            <a:extLst>
              <a:ext uri="{FF2B5EF4-FFF2-40B4-BE49-F238E27FC236}">
                <a16:creationId xmlns:a16="http://schemas.microsoft.com/office/drawing/2014/main" id="{97D073C5-8EE5-876E-AA26-35670AD1E9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07339" y="5460951"/>
            <a:ext cx="615299" cy="615299"/>
          </a:xfrm>
          <a:prstGeom prst="rect">
            <a:avLst/>
          </a:prstGeom>
        </p:spPr>
      </p:pic>
      <p:pic>
        <p:nvPicPr>
          <p:cNvPr id="2" name="Picture 1" descr="A qr code with black squares&#10;&#10;Description automatically generated">
            <a:extLst>
              <a:ext uri="{FF2B5EF4-FFF2-40B4-BE49-F238E27FC236}">
                <a16:creationId xmlns:a16="http://schemas.microsoft.com/office/drawing/2014/main" id="{6089500B-8A71-7E49-7AFD-2EC18A05C731}"/>
              </a:ext>
            </a:extLst>
          </p:cNvPr>
          <p:cNvPicPr>
            <a:picLocks noChangeAspect="1"/>
          </p:cNvPicPr>
          <p:nvPr/>
        </p:nvPicPr>
        <p:blipFill>
          <a:blip r:embed="rId16"/>
          <a:stretch>
            <a:fillRect/>
          </a:stretch>
        </p:blipFill>
        <p:spPr>
          <a:xfrm>
            <a:off x="10442154" y="5097218"/>
            <a:ext cx="1656377" cy="1656377"/>
          </a:xfrm>
          <a:prstGeom prst="rect">
            <a:avLst/>
          </a:prstGeom>
        </p:spPr>
      </p:pic>
    </p:spTree>
    <p:extLst>
      <p:ext uri="{BB962C8B-B14F-4D97-AF65-F5344CB8AC3E}">
        <p14:creationId xmlns:p14="http://schemas.microsoft.com/office/powerpoint/2010/main" val="4283906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637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000" b="1" dirty="0">
                <a:solidFill>
                  <a:srgbClr val="002060"/>
                </a:solidFill>
                <a:ea typeface="+mj-ea"/>
                <a:cs typeface="+mj-cs"/>
                <a:sym typeface="Calibri"/>
              </a:rPr>
              <a:t>Data sharing &amp; absence returns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lang="en-GB" sz="1200" dirty="0">
              <a:solidFill>
                <a:srgbClr val="000000"/>
              </a:solidFill>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0" i="0" dirty="0">
                <a:solidFill>
                  <a:srgbClr val="000000"/>
                </a:solidFill>
                <a:effectLst/>
                <a:cs typeface="Assistant" pitchFamily="2" charset="-79"/>
              </a:rPr>
              <a:t>In line with </a:t>
            </a:r>
            <a:r>
              <a:rPr lang="en-GB" sz="1400" b="1" i="0" u="none" strike="noStrike" dirty="0">
                <a:solidFill>
                  <a:srgbClr val="4840E3"/>
                </a:solidFill>
                <a:effectLst/>
                <a:cs typeface="Assistant" pitchFamily="2" charset="-79"/>
                <a:hlinkClick r:id="rId4"/>
              </a:rPr>
              <a:t>The Education (Information About Individual Pupils) (England) (Amendment) Regulations 2024</a:t>
            </a:r>
            <a:r>
              <a:rPr lang="en-GB" sz="1400" b="0" i="0" dirty="0">
                <a:solidFill>
                  <a:srgbClr val="000000"/>
                </a:solidFill>
                <a:effectLst/>
                <a:cs typeface="Assistant" pitchFamily="2" charset="-79"/>
              </a:rPr>
              <a:t> and the requirements of 'Working together to improve school attendance', all schools are now legally required to share information from their registers with the DfE and the local authority.</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Assistant" pitchFamily="2" charset="-79"/>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Assistant" pitchFamily="2" charset="-79"/>
                <a:sym typeface="Calibri"/>
              </a:rPr>
              <a:t>Sharing data with the DfE:</a:t>
            </a:r>
          </a:p>
          <a:p>
            <a:pPr algn="l" fontAlgn="base"/>
            <a:r>
              <a:rPr lang="en-GB" sz="1400" b="0" i="0" dirty="0">
                <a:solidFill>
                  <a:srgbClr val="000000"/>
                </a:solidFill>
                <a:effectLst/>
                <a:cs typeface="Assistant" pitchFamily="2" charset="-79"/>
              </a:rPr>
              <a:t>From the start of the 2024-25 academic year, schools have a duty to provide attendance information to the Department for Education (DfE) on request. Data indicates that as of 6</a:t>
            </a:r>
            <a:r>
              <a:rPr lang="en-GB" sz="1400" b="0" i="0" baseline="30000" dirty="0">
                <a:solidFill>
                  <a:srgbClr val="000000"/>
                </a:solidFill>
                <a:effectLst/>
                <a:cs typeface="Assistant" pitchFamily="2" charset="-79"/>
              </a:rPr>
              <a:t>th</a:t>
            </a:r>
            <a:r>
              <a:rPr lang="en-GB" sz="1400" b="0" i="0" dirty="0">
                <a:solidFill>
                  <a:srgbClr val="000000"/>
                </a:solidFill>
                <a:effectLst/>
                <a:cs typeface="Assistant" pitchFamily="2" charset="-79"/>
              </a:rPr>
              <a:t> September, over 380 have already signed up to share their daily attendance data with the DfE in line with statutory requirements.</a:t>
            </a:r>
          </a:p>
          <a:p>
            <a:pPr algn="l" fontAlgn="base"/>
            <a:r>
              <a:rPr lang="en-GB" sz="1400" b="1" i="0" u="sng" dirty="0">
                <a:solidFill>
                  <a:srgbClr val="000000"/>
                </a:solidFill>
                <a:effectLst/>
                <a:cs typeface="Assistant" pitchFamily="2" charset="-79"/>
              </a:rPr>
              <a:t>Action:</a:t>
            </a:r>
            <a:r>
              <a:rPr lang="en-GB" sz="1400" b="0" i="0" dirty="0">
                <a:solidFill>
                  <a:srgbClr val="000000"/>
                </a:solidFill>
                <a:effectLst/>
                <a:cs typeface="Assistant" pitchFamily="2" charset="-79"/>
              </a:rPr>
              <a:t> It is important that all schools ensure that they have completed this process and for those schools who have not, further guidance on how to share your data is available via this link: </a:t>
            </a:r>
            <a:r>
              <a:rPr lang="en-GB" sz="1400" b="1" i="0" u="none" strike="noStrike" dirty="0">
                <a:solidFill>
                  <a:srgbClr val="4840E3"/>
                </a:solidFill>
                <a:effectLst/>
                <a:cs typeface="Assistant" pitchFamily="2" charset="-79"/>
                <a:hlinkClick r:id="rId5"/>
              </a:rPr>
              <a:t>Share your daily school attendance data - GOV.UK (www.gov.uk)</a:t>
            </a:r>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Once you are sharing data with the DfE you will have access to a range of tools that will support you to analyse your data. The DfE has published guidance for schools, academy trusts and local authorities on using the monitor your </a:t>
            </a:r>
            <a:r>
              <a:rPr lang="en-GB" sz="1400" b="1" i="0" u="none" strike="noStrike" dirty="0">
                <a:solidFill>
                  <a:srgbClr val="4840E3"/>
                </a:solidFill>
                <a:effectLst/>
                <a:cs typeface="Assistant" pitchFamily="2" charset="-79"/>
                <a:hlinkClick r:id="rId6"/>
              </a:rPr>
              <a:t>school attendance tool</a:t>
            </a:r>
            <a:r>
              <a:rPr lang="en-GB" sz="1400" b="0" i="0" dirty="0">
                <a:solidFill>
                  <a:srgbClr val="000000"/>
                </a:solidFill>
                <a:effectLst/>
                <a:cs typeface="Assistant" pitchFamily="2" charset="-79"/>
              </a:rPr>
              <a:t>.</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mj-cs"/>
                <a:sym typeface="Calibri"/>
              </a:rPr>
              <a:t>Sharing data with the LA:</a:t>
            </a:r>
          </a:p>
          <a:p>
            <a:pPr algn="l" fontAlgn="base"/>
            <a:r>
              <a:rPr lang="en-GB" sz="1400" b="0" i="0" dirty="0">
                <a:solidFill>
                  <a:srgbClr val="000000"/>
                </a:solidFill>
                <a:effectLst/>
                <a:cs typeface="Assistant" pitchFamily="2" charset="-79"/>
              </a:rPr>
              <a:t>Further, to facilitate timely collaborative working across partners, all schools are also required to share information from their registers with the local authority. As a minimum this includes: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New Pupil and Deletion returns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Attendance returns </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Sickness returns</a:t>
            </a:r>
          </a:p>
          <a:p>
            <a:pPr marL="285750" indent="-285750" algn="l" fontAlgn="base">
              <a:buFont typeface="Wingdings" panose="05000000000000000000" pitchFamily="2" charset="2"/>
              <a:buChar char="Ø"/>
            </a:pPr>
            <a:endParaRPr lang="en-GB" sz="1400" dirty="0">
              <a:solidFill>
                <a:srgbClr val="000000"/>
              </a:solidFill>
              <a:ea typeface="+mj-ea"/>
              <a:cs typeface="Assistant" pitchFamily="2" charset="-79"/>
              <a:sym typeface="Calibri"/>
            </a:endParaRPr>
          </a:p>
          <a:p>
            <a:pPr algn="l" fontAlgn="base"/>
            <a:r>
              <a:rPr lang="en-GB" sz="1400" b="0" i="0" dirty="0">
                <a:solidFill>
                  <a:srgbClr val="000000"/>
                </a:solidFill>
                <a:effectLst/>
                <a:cs typeface="Assistant" pitchFamily="2" charset="-79"/>
              </a:rPr>
              <a:t>If your school is not currently sharing data as part of the local arrangements, you will receive an e-mail from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within the next two weeks providing guidance on what you need to do next.</a:t>
            </a:r>
          </a:p>
          <a:p>
            <a:pPr algn="l" fontAlgn="base"/>
            <a:r>
              <a:rPr lang="en-GB" sz="1400" b="0" i="0" dirty="0">
                <a:solidFill>
                  <a:srgbClr val="000000"/>
                </a:solidFill>
                <a:effectLst/>
                <a:cs typeface="Assistant" pitchFamily="2" charset="-79"/>
              </a:rPr>
              <a:t>If you already provide attendance data to the LA via the local arrangements, please also contact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if:</a:t>
            </a:r>
          </a:p>
          <a:p>
            <a:pPr algn="l" fontAlgn="base">
              <a:buFont typeface="+mj-lt"/>
              <a:buAutoNum type="arabicPeriod"/>
            </a:pPr>
            <a:r>
              <a:rPr lang="en-GB" sz="1400" b="0" i="0" dirty="0">
                <a:solidFill>
                  <a:srgbClr val="000000"/>
                </a:solidFill>
                <a:effectLst/>
                <a:cs typeface="Assistant" pitchFamily="2" charset="-79"/>
              </a:rPr>
              <a:t>    You have changed Management Information System provider over the Summer as this will impact on data collection.</a:t>
            </a:r>
          </a:p>
          <a:p>
            <a:pPr algn="l" fontAlgn="base">
              <a:buFont typeface="+mj-lt"/>
              <a:buAutoNum type="arabicPeriod"/>
            </a:pPr>
            <a:r>
              <a:rPr lang="en-GB" sz="1400" b="0" i="0" dirty="0">
                <a:solidFill>
                  <a:srgbClr val="000000"/>
                </a:solidFill>
                <a:effectLst/>
                <a:cs typeface="Assistant" pitchFamily="2" charset="-79"/>
              </a:rPr>
              <a:t>    You are unsure of who we hold as your contact for the local data feed and/or would like to make a change to the contact.</a:t>
            </a: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8"/>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9"/>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10"/>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16934845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462728" y="1069604"/>
            <a:ext cx="11186011" cy="1881694"/>
          </a:xfrm>
        </p:spPr>
        <p:txBody>
          <a:bodyPr>
            <a:normAutofit fontScale="90000"/>
          </a:bodyPr>
          <a:lstStyle/>
          <a:p>
            <a:r>
              <a:rPr lang="en-US" dirty="0"/>
              <a:t> Norfolk Steps Overview Session</a:t>
            </a:r>
            <a:br>
              <a:rPr lang="en-US" dirty="0"/>
            </a:br>
            <a:r>
              <a:rPr lang="en-US" dirty="0"/>
              <a:t>19.12.24</a:t>
            </a:r>
            <a:br>
              <a:rPr lang="en-US" dirty="0"/>
            </a:br>
            <a:endParaRPr lang="en-US" dirty="0"/>
          </a:p>
        </p:txBody>
      </p:sp>
      <p:pic>
        <p:nvPicPr>
          <p:cNvPr id="1026" name="Picture 2">
            <a:extLst>
              <a:ext uri="{FF2B5EF4-FFF2-40B4-BE49-F238E27FC236}">
                <a16:creationId xmlns:a16="http://schemas.microsoft.com/office/drawing/2014/main" id="{2E33A387-BFD3-40E6-80C3-EB291B793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631" y="5265461"/>
            <a:ext cx="2561111" cy="1118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E8385A03-B02F-573A-9AF8-8F52F4550A2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83012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14810818-E61B-CD97-A860-567EEA77AFB9}"/>
              </a:ext>
              <a:ext uri="{C183D7F6-B498-43B3-948B-1728B52AA6E4}">
                <adec:decorative xmlns:adec="http://schemas.microsoft.com/office/drawing/2017/decorative" val="1"/>
              </a:ext>
            </a:extLst>
          </p:cNvPr>
          <p:cNvSpPr txBox="1">
            <a:spLocks/>
          </p:cNvSpPr>
          <p:nvPr/>
        </p:nvSpPr>
        <p:spPr>
          <a:xfrm>
            <a:off x="10853642" y="6201808"/>
            <a:ext cx="7507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GB" sz="1200" b="0" i="0" u="none" strike="noStrike" kern="1200" cap="none" spc="0" normalizeH="0" baseline="0" noProof="0" dirty="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861C091-9505-BBF9-7951-36EAA5278274}"/>
              </a:ext>
            </a:extLst>
          </p:cNvPr>
          <p:cNvPicPr>
            <a:picLocks noChangeAspect="1"/>
          </p:cNvPicPr>
          <p:nvPr/>
        </p:nvPicPr>
        <p:blipFill>
          <a:blip r:embed="rId3"/>
          <a:stretch>
            <a:fillRect/>
          </a:stretch>
        </p:blipFill>
        <p:spPr>
          <a:xfrm>
            <a:off x="5027" y="395254"/>
            <a:ext cx="7134330" cy="656761"/>
          </a:xfrm>
          <a:prstGeom prst="rect">
            <a:avLst/>
          </a:prstGeom>
        </p:spPr>
      </p:pic>
      <p:pic>
        <p:nvPicPr>
          <p:cNvPr id="5" name="Picture 4">
            <a:extLst>
              <a:ext uri="{FF2B5EF4-FFF2-40B4-BE49-F238E27FC236}">
                <a16:creationId xmlns:a16="http://schemas.microsoft.com/office/drawing/2014/main" id="{99F7D0FA-2FFE-F7D7-94D8-F936B468A027}"/>
              </a:ext>
            </a:extLst>
          </p:cNvPr>
          <p:cNvPicPr>
            <a:picLocks noChangeAspect="1"/>
          </p:cNvPicPr>
          <p:nvPr/>
        </p:nvPicPr>
        <p:blipFill>
          <a:blip r:embed="rId4"/>
          <a:stretch>
            <a:fillRect/>
          </a:stretch>
        </p:blipFill>
        <p:spPr>
          <a:xfrm>
            <a:off x="10048" y="1157906"/>
            <a:ext cx="12192000" cy="3698121"/>
          </a:xfrm>
          <a:prstGeom prst="rect">
            <a:avLst/>
          </a:prstGeom>
        </p:spPr>
      </p:pic>
    </p:spTree>
    <p:extLst>
      <p:ext uri="{BB962C8B-B14F-4D97-AF65-F5344CB8AC3E}">
        <p14:creationId xmlns:p14="http://schemas.microsoft.com/office/powerpoint/2010/main" val="2911498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3180-057E-293B-53F7-89FF3578DB71}"/>
            </a:ext>
          </a:extLst>
        </p:cNvPr>
        <p:cNvGrpSpPr/>
        <p:nvPr/>
      </p:nvGrpSpPr>
      <p:grpSpPr>
        <a:xfrm>
          <a:off x="0" y="0"/>
          <a:ext cx="0" cy="0"/>
          <a:chOff x="0" y="0"/>
          <a:chExt cx="0" cy="0"/>
        </a:xfrm>
      </p:grpSpPr>
      <p:sp>
        <p:nvSpPr>
          <p:cNvPr id="43" name="Content Placeholder 1">
            <a:extLst>
              <a:ext uri="{FF2B5EF4-FFF2-40B4-BE49-F238E27FC236}">
                <a16:creationId xmlns:a16="http://schemas.microsoft.com/office/drawing/2014/main" id="{9D77715E-A8C7-BE3D-6BFA-FEB06F577C39}"/>
              </a:ext>
            </a:extLst>
          </p:cNvPr>
          <p:cNvSpPr>
            <a:spLocks noGrp="1"/>
          </p:cNvSpPr>
          <p:nvPr>
            <p:ph idx="1"/>
          </p:nvPr>
        </p:nvSpPr>
        <p:spPr>
          <a:xfrm>
            <a:off x="626334" y="1173414"/>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5DCFB893-08D6-E65B-7EBE-AA3ED8C057CA}"/>
              </a:ext>
            </a:extLst>
          </p:cNvPr>
          <p:cNvSpPr>
            <a:spLocks noGrp="1"/>
          </p:cNvSpPr>
          <p:nvPr>
            <p:ph type="title"/>
          </p:nvPr>
        </p:nvSpPr>
        <p:spPr>
          <a:xfrm>
            <a:off x="626334" y="501048"/>
            <a:ext cx="10956620" cy="512514"/>
          </a:xfrm>
        </p:spPr>
        <p:txBody>
          <a:bodyPr vert="horz" lIns="0" tIns="0" rIns="0" bIns="0" rtlCol="0" anchor="ctr"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13" name="TextBox 12">
            <a:extLst>
              <a:ext uri="{FF2B5EF4-FFF2-40B4-BE49-F238E27FC236}">
                <a16:creationId xmlns:a16="http://schemas.microsoft.com/office/drawing/2014/main" id="{340106F6-B353-7A9B-643A-385D4DE8A168}"/>
              </a:ext>
            </a:extLst>
          </p:cNvPr>
          <p:cNvSpPr txBox="1"/>
          <p:nvPr/>
        </p:nvSpPr>
        <p:spPr>
          <a:xfrm>
            <a:off x="2239363" y="1866130"/>
            <a:ext cx="729244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Comparisons of your school’s overall attendance and persistent absence with the national average, both overall and split by FSM eligibility and SEN status</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sp>
        <p:nvSpPr>
          <p:cNvPr id="5" name="Oval 4">
            <a:extLst>
              <a:ext uri="{FF2B5EF4-FFF2-40B4-BE49-F238E27FC236}">
                <a16:creationId xmlns:a16="http://schemas.microsoft.com/office/drawing/2014/main" id="{36E6E772-BBE8-138E-36A3-64A8AB655123}"/>
              </a:ext>
            </a:extLst>
          </p:cNvPr>
          <p:cNvSpPr/>
          <p:nvPr/>
        </p:nvSpPr>
        <p:spPr>
          <a:xfrm>
            <a:off x="875608" y="1956232"/>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Graphic 15" descr="Venn diagram with solid fill">
            <a:extLst>
              <a:ext uri="{FF2B5EF4-FFF2-40B4-BE49-F238E27FC236}">
                <a16:creationId xmlns:a16="http://schemas.microsoft.com/office/drawing/2014/main" id="{2174B54A-C005-6E61-95FD-3BB13AFBB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585" y="1937310"/>
            <a:ext cx="816038" cy="816038"/>
          </a:xfrm>
          <a:prstGeom prst="rect">
            <a:avLst/>
          </a:prstGeom>
        </p:spPr>
      </p:pic>
      <p:pic>
        <p:nvPicPr>
          <p:cNvPr id="4" name="Picture" descr="Overall attendance is 87.2% which is 1.8% less than the national average. Persistent absence is 27.8% which is 2.8% greater than the national average.">
            <a:extLst>
              <a:ext uri="{FF2B5EF4-FFF2-40B4-BE49-F238E27FC236}">
                <a16:creationId xmlns:a16="http://schemas.microsoft.com/office/drawing/2014/main" id="{8A299B4F-F636-9997-72D3-C90E4B5CFA71}"/>
              </a:ext>
            </a:extLst>
          </p:cNvPr>
          <p:cNvPicPr/>
          <p:nvPr/>
        </p:nvPicPr>
        <p:blipFill>
          <a:blip r:embed="rId5"/>
          <a:stretch>
            <a:fillRect/>
          </a:stretch>
        </p:blipFill>
        <p:spPr bwMode="auto">
          <a:xfrm>
            <a:off x="626334" y="2900715"/>
            <a:ext cx="4876619" cy="3804920"/>
          </a:xfrm>
          <a:prstGeom prst="rect">
            <a:avLst/>
          </a:prstGeom>
          <a:noFill/>
          <a:ln w="9525">
            <a:noFill/>
            <a:headEnd/>
            <a:tailEnd/>
          </a:ln>
        </p:spPr>
      </p:pic>
      <p:pic>
        <p:nvPicPr>
          <p:cNvPr id="7" name="Picture">
            <a:extLst>
              <a:ext uri="{FF2B5EF4-FFF2-40B4-BE49-F238E27FC236}">
                <a16:creationId xmlns:a16="http://schemas.microsoft.com/office/drawing/2014/main" id="{3F04A974-EF39-18C2-82A2-F83EA03C5EA8}"/>
              </a:ext>
            </a:extLst>
          </p:cNvPr>
          <p:cNvPicPr/>
          <p:nvPr/>
        </p:nvPicPr>
        <p:blipFill>
          <a:blip r:embed="rId6"/>
          <a:stretch>
            <a:fillRect/>
          </a:stretch>
        </p:blipFill>
        <p:spPr bwMode="auto">
          <a:xfrm>
            <a:off x="6114458" y="2900715"/>
            <a:ext cx="4966335" cy="3804920"/>
          </a:xfrm>
          <a:prstGeom prst="rect">
            <a:avLst/>
          </a:prstGeom>
          <a:noFill/>
          <a:ln w="9525">
            <a:noFill/>
            <a:headEnd/>
            <a:tailEnd/>
          </a:ln>
        </p:spPr>
      </p:pic>
      <p:sp>
        <p:nvSpPr>
          <p:cNvPr id="8" name="TextBox 7">
            <a:extLst>
              <a:ext uri="{FF2B5EF4-FFF2-40B4-BE49-F238E27FC236}">
                <a16:creationId xmlns:a16="http://schemas.microsoft.com/office/drawing/2014/main" id="{6ABFD858-4C49-3B1E-DE8F-6C2C1EB00C22}"/>
              </a:ext>
            </a:extLst>
          </p:cNvPr>
          <p:cNvSpPr txBox="1"/>
          <p:nvPr/>
        </p:nvSpPr>
        <p:spPr>
          <a:xfrm>
            <a:off x="189715" y="6443462"/>
            <a:ext cx="479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2790043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66478-5F49-E04E-A413-EBB09E317050}"/>
            </a:ext>
          </a:extLst>
        </p:cNvPr>
        <p:cNvGrpSpPr/>
        <p:nvPr/>
      </p:nvGrpSpPr>
      <p:grpSpPr>
        <a:xfrm>
          <a:off x="0" y="0"/>
          <a:ext cx="0" cy="0"/>
          <a:chOff x="0" y="0"/>
          <a:chExt cx="0" cy="0"/>
        </a:xfrm>
      </p:grpSpPr>
      <p:sp>
        <p:nvSpPr>
          <p:cNvPr id="43" name="Content Placeholder 1">
            <a:extLst>
              <a:ext uri="{FF2B5EF4-FFF2-40B4-BE49-F238E27FC236}">
                <a16:creationId xmlns:a16="http://schemas.microsoft.com/office/drawing/2014/main" id="{EDA2632B-A8CF-B90D-CD53-EE5F1CD6FFBD}"/>
              </a:ext>
            </a:extLst>
          </p:cNvPr>
          <p:cNvSpPr>
            <a:spLocks noGrp="1"/>
          </p:cNvSpPr>
          <p:nvPr>
            <p:ph idx="1"/>
          </p:nvPr>
        </p:nvSpPr>
        <p:spPr>
          <a:xfrm>
            <a:off x="516267" y="1012328"/>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9231D650-5B5C-B050-09AF-318BC3E2DBF7}"/>
              </a:ext>
            </a:extLst>
          </p:cNvPr>
          <p:cNvSpPr>
            <a:spLocks noGrp="1"/>
          </p:cNvSpPr>
          <p:nvPr>
            <p:ph type="title"/>
          </p:nvPr>
        </p:nvSpPr>
        <p:spPr>
          <a:xfrm>
            <a:off x="516267" y="355412"/>
            <a:ext cx="10956620" cy="512514"/>
          </a:xfrm>
        </p:spPr>
        <p:txBody>
          <a:bodyPr vert="horz" lIns="0" tIns="0" rIns="0" bIns="0" rtlCol="0" anchor="ctr"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9" name="Oval 8">
            <a:extLst>
              <a:ext uri="{FF2B5EF4-FFF2-40B4-BE49-F238E27FC236}">
                <a16:creationId xmlns:a16="http://schemas.microsoft.com/office/drawing/2014/main" id="{4214D65F-D777-72DF-EC5A-FEF93938F29D}"/>
              </a:ext>
            </a:extLst>
          </p:cNvPr>
          <p:cNvSpPr/>
          <p:nvPr/>
        </p:nvSpPr>
        <p:spPr>
          <a:xfrm>
            <a:off x="855173" y="1775950"/>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9EB81DE-71D3-CBBC-877D-82A00224D2E3}"/>
              </a:ext>
            </a:extLst>
          </p:cNvPr>
          <p:cNvSpPr txBox="1"/>
          <p:nvPr/>
        </p:nvSpPr>
        <p:spPr>
          <a:xfrm>
            <a:off x="2050519" y="1804505"/>
            <a:ext cx="7292441"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A week-by-week comparison between your school’s overall attendance and the weekly national average</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pic>
        <p:nvPicPr>
          <p:cNvPr id="19" name="Graphic 18" descr="Clock with solid fill">
            <a:extLst>
              <a:ext uri="{FF2B5EF4-FFF2-40B4-BE49-F238E27FC236}">
                <a16:creationId xmlns:a16="http://schemas.microsoft.com/office/drawing/2014/main" id="{DB8D2DE3-071D-9699-9C8A-676215575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355" y="1784495"/>
            <a:ext cx="817639" cy="817639"/>
          </a:xfrm>
          <a:prstGeom prst="rect">
            <a:avLst/>
          </a:prstGeom>
        </p:spPr>
      </p:pic>
      <p:pic>
        <p:nvPicPr>
          <p:cNvPr id="4" name="Picture">
            <a:extLst>
              <a:ext uri="{FF2B5EF4-FFF2-40B4-BE49-F238E27FC236}">
                <a16:creationId xmlns:a16="http://schemas.microsoft.com/office/drawing/2014/main" id="{E55525EA-D39E-D603-EE4B-08EB235D35D4}"/>
              </a:ext>
            </a:extLst>
          </p:cNvPr>
          <p:cNvPicPr/>
          <p:nvPr/>
        </p:nvPicPr>
        <p:blipFill>
          <a:blip r:embed="rId5"/>
          <a:stretch>
            <a:fillRect/>
          </a:stretch>
        </p:blipFill>
        <p:spPr bwMode="auto">
          <a:xfrm>
            <a:off x="3097882" y="2596664"/>
            <a:ext cx="4699918" cy="3677920"/>
          </a:xfrm>
          <a:prstGeom prst="rect">
            <a:avLst/>
          </a:prstGeom>
          <a:noFill/>
          <a:ln w="9525">
            <a:noFill/>
            <a:headEnd/>
            <a:tailEnd/>
          </a:ln>
        </p:spPr>
      </p:pic>
      <p:sp>
        <p:nvSpPr>
          <p:cNvPr id="7" name="TextBox 6">
            <a:extLst>
              <a:ext uri="{FF2B5EF4-FFF2-40B4-BE49-F238E27FC236}">
                <a16:creationId xmlns:a16="http://schemas.microsoft.com/office/drawing/2014/main" id="{5F105E75-0317-6E60-3194-01FF5CD62C15}"/>
              </a:ext>
            </a:extLst>
          </p:cNvPr>
          <p:cNvSpPr txBox="1"/>
          <p:nvPr/>
        </p:nvSpPr>
        <p:spPr>
          <a:xfrm>
            <a:off x="168082" y="6443795"/>
            <a:ext cx="479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1176001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E50B-C87D-9079-041E-7DBEA0C6AB76}"/>
            </a:ext>
          </a:extLst>
        </p:cNvPr>
        <p:cNvGrpSpPr/>
        <p:nvPr/>
      </p:nvGrpSpPr>
      <p:grpSpPr>
        <a:xfrm>
          <a:off x="0" y="0"/>
          <a:ext cx="0" cy="0"/>
          <a:chOff x="0" y="0"/>
          <a:chExt cx="0" cy="0"/>
        </a:xfrm>
      </p:grpSpPr>
      <p:sp>
        <p:nvSpPr>
          <p:cNvPr id="26" name="Oval 25">
            <a:extLst>
              <a:ext uri="{FF2B5EF4-FFF2-40B4-BE49-F238E27FC236}">
                <a16:creationId xmlns:a16="http://schemas.microsoft.com/office/drawing/2014/main" id="{FE89CB3D-5D22-A7CB-3695-5AE292EDD87B}"/>
              </a:ext>
            </a:extLst>
          </p:cNvPr>
          <p:cNvSpPr/>
          <p:nvPr/>
        </p:nvSpPr>
        <p:spPr>
          <a:xfrm>
            <a:off x="825912" y="1733913"/>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Content Placeholder 1">
            <a:extLst>
              <a:ext uri="{FF2B5EF4-FFF2-40B4-BE49-F238E27FC236}">
                <a16:creationId xmlns:a16="http://schemas.microsoft.com/office/drawing/2014/main" id="{A1980808-A4D7-865C-2E32-02DF282ECC1F}"/>
              </a:ext>
            </a:extLst>
          </p:cNvPr>
          <p:cNvSpPr>
            <a:spLocks noGrp="1"/>
          </p:cNvSpPr>
          <p:nvPr>
            <p:ph idx="1"/>
          </p:nvPr>
        </p:nvSpPr>
        <p:spPr>
          <a:xfrm>
            <a:off x="626334" y="1181524"/>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FB03D2D8-D4CA-95E7-17A8-03428B3693AA}"/>
              </a:ext>
            </a:extLst>
          </p:cNvPr>
          <p:cNvSpPr>
            <a:spLocks noGrp="1"/>
          </p:cNvSpPr>
          <p:nvPr>
            <p:ph type="title"/>
          </p:nvPr>
        </p:nvSpPr>
        <p:spPr>
          <a:xfrm>
            <a:off x="626334" y="501048"/>
            <a:ext cx="10956620" cy="512514"/>
          </a:xfrm>
        </p:spPr>
        <p:txBody>
          <a:bodyPr vert="horz" lIns="0" tIns="0" rIns="0" bIns="0" rtlCol="0" anchor="ctr"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15" name="TextBox 14">
            <a:extLst>
              <a:ext uri="{FF2B5EF4-FFF2-40B4-BE49-F238E27FC236}">
                <a16:creationId xmlns:a16="http://schemas.microsoft.com/office/drawing/2014/main" id="{57D7F549-C65A-16F8-DF6C-38BF30064D0C}"/>
              </a:ext>
            </a:extLst>
          </p:cNvPr>
          <p:cNvSpPr txBox="1"/>
          <p:nvPr/>
        </p:nvSpPr>
        <p:spPr>
          <a:xfrm>
            <a:off x="2049058" y="1636719"/>
            <a:ext cx="781912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Comparison of your school’s overall attendance with the same period in the previous academic year, both overall and split by FSM eligibility and SEN status</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 name="Graphic 11" descr="Flip calendar with solid fill">
            <a:extLst>
              <a:ext uri="{FF2B5EF4-FFF2-40B4-BE49-F238E27FC236}">
                <a16:creationId xmlns:a16="http://schemas.microsoft.com/office/drawing/2014/main" id="{A4A9C331-2357-EE81-9AC2-992E97974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408" y="1776125"/>
            <a:ext cx="691845" cy="691845"/>
          </a:xfrm>
          <a:prstGeom prst="rect">
            <a:avLst/>
          </a:prstGeom>
        </p:spPr>
      </p:pic>
      <p:pic>
        <p:nvPicPr>
          <p:cNvPr id="4" name="Picture">
            <a:extLst>
              <a:ext uri="{FF2B5EF4-FFF2-40B4-BE49-F238E27FC236}">
                <a16:creationId xmlns:a16="http://schemas.microsoft.com/office/drawing/2014/main" id="{262D77C1-74A2-1ACF-6999-942FDFBEF280}"/>
              </a:ext>
            </a:extLst>
          </p:cNvPr>
          <p:cNvPicPr/>
          <p:nvPr/>
        </p:nvPicPr>
        <p:blipFill>
          <a:blip r:embed="rId5"/>
          <a:stretch>
            <a:fillRect/>
          </a:stretch>
        </p:blipFill>
        <p:spPr bwMode="auto">
          <a:xfrm>
            <a:off x="3298825" y="2790952"/>
            <a:ext cx="5017135" cy="4013708"/>
          </a:xfrm>
          <a:prstGeom prst="rect">
            <a:avLst/>
          </a:prstGeom>
          <a:noFill/>
          <a:ln w="9525">
            <a:noFill/>
            <a:headEnd/>
            <a:tailEnd/>
          </a:ln>
        </p:spPr>
      </p:pic>
      <p:sp>
        <p:nvSpPr>
          <p:cNvPr id="7" name="TextBox 6">
            <a:extLst>
              <a:ext uri="{FF2B5EF4-FFF2-40B4-BE49-F238E27FC236}">
                <a16:creationId xmlns:a16="http://schemas.microsoft.com/office/drawing/2014/main" id="{6A573C92-0670-816A-465D-2A28DAA24D18}"/>
              </a:ext>
            </a:extLst>
          </p:cNvPr>
          <p:cNvSpPr txBox="1"/>
          <p:nvPr/>
        </p:nvSpPr>
        <p:spPr>
          <a:xfrm>
            <a:off x="187960" y="6487160"/>
            <a:ext cx="479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402257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BA2E-5966-215C-A76C-D684C8F0B26F}"/>
            </a:ext>
          </a:extLst>
        </p:cNvPr>
        <p:cNvGrpSpPr/>
        <p:nvPr/>
      </p:nvGrpSpPr>
      <p:grpSpPr>
        <a:xfrm>
          <a:off x="0" y="0"/>
          <a:ext cx="0" cy="0"/>
          <a:chOff x="0" y="0"/>
          <a:chExt cx="0" cy="0"/>
        </a:xfrm>
      </p:grpSpPr>
      <p:sp>
        <p:nvSpPr>
          <p:cNvPr id="43" name="Content Placeholder 1">
            <a:extLst>
              <a:ext uri="{FF2B5EF4-FFF2-40B4-BE49-F238E27FC236}">
                <a16:creationId xmlns:a16="http://schemas.microsoft.com/office/drawing/2014/main" id="{F58FD7F5-5FE2-084C-FEE5-BF09607501CC}"/>
              </a:ext>
            </a:extLst>
          </p:cNvPr>
          <p:cNvSpPr>
            <a:spLocks noGrp="1"/>
          </p:cNvSpPr>
          <p:nvPr>
            <p:ph idx="1"/>
          </p:nvPr>
        </p:nvSpPr>
        <p:spPr>
          <a:xfrm>
            <a:off x="694262" y="1078753"/>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43772D0B-04C6-52A6-E222-2446DB4DEB68}"/>
              </a:ext>
            </a:extLst>
          </p:cNvPr>
          <p:cNvSpPr>
            <a:spLocks noGrp="1"/>
          </p:cNvSpPr>
          <p:nvPr>
            <p:ph type="title"/>
          </p:nvPr>
        </p:nvSpPr>
        <p:spPr>
          <a:xfrm>
            <a:off x="626334" y="501048"/>
            <a:ext cx="10956620" cy="512514"/>
          </a:xfrm>
        </p:spPr>
        <p:txBody>
          <a:bodyPr vert="horz" lIns="0" tIns="0" rIns="0" bIns="0" rtlCol="0" anchor="t"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17" name="TextBox 16">
            <a:extLst>
              <a:ext uri="{FF2B5EF4-FFF2-40B4-BE49-F238E27FC236}">
                <a16:creationId xmlns:a16="http://schemas.microsoft.com/office/drawing/2014/main" id="{1E0D2830-7A35-6360-DC2D-3587C6927D85}"/>
              </a:ext>
            </a:extLst>
          </p:cNvPr>
          <p:cNvSpPr txBox="1"/>
          <p:nvPr/>
        </p:nvSpPr>
        <p:spPr>
          <a:xfrm>
            <a:off x="1981130" y="1543590"/>
            <a:ext cx="6927985" cy="41594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Absence banding table split by year group</a:t>
            </a:r>
          </a:p>
        </p:txBody>
      </p:sp>
      <p:sp>
        <p:nvSpPr>
          <p:cNvPr id="2" name="Oval 1">
            <a:extLst>
              <a:ext uri="{FF2B5EF4-FFF2-40B4-BE49-F238E27FC236}">
                <a16:creationId xmlns:a16="http://schemas.microsoft.com/office/drawing/2014/main" id="{168F2E73-A764-EAD2-0507-B9B5CD3FEE98}"/>
              </a:ext>
            </a:extLst>
          </p:cNvPr>
          <p:cNvSpPr/>
          <p:nvPr/>
        </p:nvSpPr>
        <p:spPr>
          <a:xfrm>
            <a:off x="750512" y="1525272"/>
            <a:ext cx="897695" cy="868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Graphic 20" descr="Table with solid fill">
            <a:extLst>
              <a:ext uri="{FF2B5EF4-FFF2-40B4-BE49-F238E27FC236}">
                <a16:creationId xmlns:a16="http://schemas.microsoft.com/office/drawing/2014/main" id="{3E68A419-9A18-631C-E12C-0767DAABE4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642" y="1634814"/>
            <a:ext cx="649437" cy="649437"/>
          </a:xfrm>
          <a:prstGeom prst="rect">
            <a:avLst/>
          </a:prstGeom>
        </p:spPr>
      </p:pic>
      <p:pic>
        <p:nvPicPr>
          <p:cNvPr id="7" name="Picture 6">
            <a:extLst>
              <a:ext uri="{FF2B5EF4-FFF2-40B4-BE49-F238E27FC236}">
                <a16:creationId xmlns:a16="http://schemas.microsoft.com/office/drawing/2014/main" id="{633A2E9F-B68E-D42E-AF81-AF92B5CB2832}"/>
              </a:ext>
            </a:extLst>
          </p:cNvPr>
          <p:cNvPicPr>
            <a:picLocks noChangeAspect="1"/>
          </p:cNvPicPr>
          <p:nvPr/>
        </p:nvPicPr>
        <p:blipFill>
          <a:blip r:embed="rId5"/>
          <a:stretch>
            <a:fillRect/>
          </a:stretch>
        </p:blipFill>
        <p:spPr>
          <a:xfrm>
            <a:off x="1981130" y="1959532"/>
            <a:ext cx="5954625" cy="4583075"/>
          </a:xfrm>
          <a:prstGeom prst="rect">
            <a:avLst/>
          </a:prstGeom>
        </p:spPr>
      </p:pic>
      <p:sp>
        <p:nvSpPr>
          <p:cNvPr id="8" name="TextBox 7">
            <a:extLst>
              <a:ext uri="{FF2B5EF4-FFF2-40B4-BE49-F238E27FC236}">
                <a16:creationId xmlns:a16="http://schemas.microsoft.com/office/drawing/2014/main" id="{224C7C05-2224-8D3D-FC92-A7636677C38B}"/>
              </a:ext>
            </a:extLst>
          </p:cNvPr>
          <p:cNvSpPr txBox="1"/>
          <p:nvPr/>
        </p:nvSpPr>
        <p:spPr>
          <a:xfrm>
            <a:off x="132565" y="6474518"/>
            <a:ext cx="43201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3037978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21D8-E2D2-7647-85B2-FF8A54916484}"/>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B54B56DF-D200-AE14-546F-8258FF56B645}"/>
              </a:ext>
            </a:extLst>
          </p:cNvPr>
          <p:cNvSpPr/>
          <p:nvPr/>
        </p:nvSpPr>
        <p:spPr>
          <a:xfrm>
            <a:off x="885471" y="2255190"/>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Chat with solid fill">
            <a:extLst>
              <a:ext uri="{FF2B5EF4-FFF2-40B4-BE49-F238E27FC236}">
                <a16:creationId xmlns:a16="http://schemas.microsoft.com/office/drawing/2014/main" id="{D44EC800-AD34-3C26-C60C-E6ACD608C50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64714" y="2370542"/>
            <a:ext cx="622300" cy="622300"/>
          </a:xfrm>
        </p:spPr>
      </p:pic>
      <p:sp>
        <p:nvSpPr>
          <p:cNvPr id="3" name="Title 2">
            <a:extLst>
              <a:ext uri="{FF2B5EF4-FFF2-40B4-BE49-F238E27FC236}">
                <a16:creationId xmlns:a16="http://schemas.microsoft.com/office/drawing/2014/main" id="{F53DC98C-9453-827B-5D2A-3E2BED7954DF}"/>
              </a:ext>
            </a:extLst>
          </p:cNvPr>
          <p:cNvSpPr>
            <a:spLocks noGrp="1"/>
          </p:cNvSpPr>
          <p:nvPr>
            <p:ph type="title"/>
          </p:nvPr>
        </p:nvSpPr>
        <p:spPr>
          <a:xfrm>
            <a:off x="626334" y="501048"/>
            <a:ext cx="10956620" cy="512514"/>
          </a:xfrm>
        </p:spPr>
        <p:txBody>
          <a:bodyPr vert="horz" lIns="0" tIns="0" rIns="0" bIns="0" rtlCol="0" anchor="ctr" anchorCtr="0">
            <a:noAutofit/>
          </a:bodyPr>
          <a:lstStyle/>
          <a:p>
            <a:r>
              <a:rPr lang="en-GB" sz="3200" b="1" dirty="0">
                <a:solidFill>
                  <a:srgbClr val="002060"/>
                </a:solidFill>
                <a:latin typeface="Arial"/>
                <a:cs typeface="Arial"/>
              </a:rPr>
              <a:t>How can I use my Attendance Summary report?</a:t>
            </a:r>
            <a:endParaRPr lang="en-US" sz="3200" b="1" dirty="0">
              <a:solidFill>
                <a:srgbClr val="002060"/>
              </a:solidFill>
              <a:latin typeface="Arial"/>
              <a:cs typeface="Arial"/>
            </a:endParaRPr>
          </a:p>
        </p:txBody>
      </p:sp>
      <p:sp>
        <p:nvSpPr>
          <p:cNvPr id="13" name="TextBox 12">
            <a:extLst>
              <a:ext uri="{FF2B5EF4-FFF2-40B4-BE49-F238E27FC236}">
                <a16:creationId xmlns:a16="http://schemas.microsoft.com/office/drawing/2014/main" id="{056BE897-506B-389F-0A7A-87B7B25DD7B2}"/>
              </a:ext>
            </a:extLst>
          </p:cNvPr>
          <p:cNvSpPr txBox="1"/>
          <p:nvPr/>
        </p:nvSpPr>
        <p:spPr>
          <a:xfrm>
            <a:off x="2249224" y="2318977"/>
            <a:ext cx="7292441"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Share it with governors, your local authority and academy trust as part of conversations on how to improve attendance </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sp>
        <p:nvSpPr>
          <p:cNvPr id="9" name="Oval 8">
            <a:extLst>
              <a:ext uri="{FF2B5EF4-FFF2-40B4-BE49-F238E27FC236}">
                <a16:creationId xmlns:a16="http://schemas.microsoft.com/office/drawing/2014/main" id="{8979A2C5-6279-7317-5E16-E95CE503D4B5}"/>
              </a:ext>
            </a:extLst>
          </p:cNvPr>
          <p:cNvSpPr/>
          <p:nvPr/>
        </p:nvSpPr>
        <p:spPr>
          <a:xfrm>
            <a:off x="885471" y="3975829"/>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0253241-8D46-AA00-AF5B-5ADE8FBB54FB}"/>
              </a:ext>
            </a:extLst>
          </p:cNvPr>
          <p:cNvSpPr txBox="1"/>
          <p:nvPr/>
        </p:nvSpPr>
        <p:spPr>
          <a:xfrm>
            <a:off x="2249224" y="3885727"/>
            <a:ext cx="729244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Identify areas to dive further into using other tools in View Your Education Data (the reports contain instructions for how to investigate further) </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pic>
        <p:nvPicPr>
          <p:cNvPr id="11" name="Graphic 10" descr="Diving outline">
            <a:extLst>
              <a:ext uri="{FF2B5EF4-FFF2-40B4-BE49-F238E27FC236}">
                <a16:creationId xmlns:a16="http://schemas.microsoft.com/office/drawing/2014/main" id="{DB96AC69-4D01-F6D5-95D6-5834605028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207" y="3921881"/>
            <a:ext cx="914400" cy="914400"/>
          </a:xfrm>
          <a:prstGeom prst="rect">
            <a:avLst/>
          </a:prstGeom>
        </p:spPr>
      </p:pic>
    </p:spTree>
    <p:extLst>
      <p:ext uri="{BB962C8B-B14F-4D97-AF65-F5344CB8AC3E}">
        <p14:creationId xmlns:p14="http://schemas.microsoft.com/office/powerpoint/2010/main" val="16277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5786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400" b="1" dirty="0">
                <a:solidFill>
                  <a:srgbClr val="002060"/>
                </a:solidFill>
                <a:ea typeface="+mj-ea"/>
                <a:cs typeface="+mj-cs"/>
                <a:sym typeface="Calibri"/>
              </a:rPr>
              <a:t>Targeting Support Meetings</a:t>
            </a:r>
          </a:p>
          <a:p>
            <a:pPr marR="0" algn="l" defTabSz="914400" rtl="0" fontAlgn="auto" latinLnBrk="0" hangingPunct="0">
              <a:lnSpc>
                <a:spcPct val="100000"/>
              </a:lnSpc>
              <a:spcBef>
                <a:spcPts val="0"/>
              </a:spcBef>
              <a:spcAft>
                <a:spcPts val="0"/>
              </a:spcAft>
              <a:buClrTx/>
              <a:buSzTx/>
              <a:tabLst/>
            </a:pPr>
            <a:endParaRPr lang="en-GB" sz="1200" dirty="0">
              <a:solidFill>
                <a:srgbClr val="000000"/>
              </a:solidFill>
              <a:latin typeface="+mj-lt"/>
              <a:ea typeface="+mj-ea"/>
              <a:cs typeface="+mj-cs"/>
              <a:sym typeface="Calibri"/>
            </a:endParaRPr>
          </a:p>
          <a:p>
            <a:pPr algn="l" fontAlgn="base"/>
            <a:r>
              <a:rPr lang="en-GB" sz="1400" b="0" i="0" dirty="0">
                <a:solidFill>
                  <a:srgbClr val="000000"/>
                </a:solidFill>
                <a:effectLst/>
                <a:cs typeface="Assistant" pitchFamily="2" charset="-79"/>
              </a:rPr>
              <a:t>Schools are expected to participate in these meetings in line with 'Working together to improve school attendance.' The number of meetings a school is expected to have is outlined within the DfE guidance and depends on the level of the attendance challenges in the school:</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below the national average for your phase, it is expected that you book a TSM for each term</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above national average for that phase, you may if you want only schedule one TSM for the academic year.</a:t>
            </a:r>
          </a:p>
          <a:p>
            <a:pPr algn="l" fontAlgn="base"/>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We would encourage all secondary schools in Norfolk to book a TSM for each term, whether above or below national average. If your setting's attendance rates are above the national average for your phase and you wish to meet with us termly, you are welcome and invited to do so.</a:t>
            </a:r>
          </a:p>
          <a:p>
            <a:pPr algn="l" fontAlgn="base"/>
            <a:endParaRPr lang="en-GB" sz="1400" dirty="0">
              <a:solidFill>
                <a:srgbClr val="000000"/>
              </a:solidFill>
              <a:ea typeface="+mj-ea"/>
              <a:cs typeface="Assistant" pitchFamily="2" charset="-79"/>
              <a:sym typeface="Calibri"/>
            </a:endParaRPr>
          </a:p>
          <a:p>
            <a:pPr algn="l" fontAlgn="base"/>
            <a:r>
              <a:rPr lang="en-GB" sz="1600" b="1" i="0" dirty="0">
                <a:solidFill>
                  <a:srgbClr val="050505"/>
                </a:solidFill>
                <a:effectLst/>
                <a:cs typeface="Assistant" pitchFamily="2" charset="-79"/>
              </a:rPr>
              <a:t>Booking your TSM</a:t>
            </a:r>
          </a:p>
          <a:p>
            <a:pPr algn="l" fontAlgn="base"/>
            <a:r>
              <a:rPr lang="en-GB" sz="1400" b="0" i="0" dirty="0">
                <a:solidFill>
                  <a:srgbClr val="000000"/>
                </a:solidFill>
                <a:effectLst/>
                <a:cs typeface="Assistant" pitchFamily="2" charset="-79"/>
              </a:rPr>
              <a:t>To book your TSMs for the academic year:</a:t>
            </a:r>
          </a:p>
          <a:p>
            <a:pPr algn="l" fontAlgn="base">
              <a:buFont typeface="Arial" panose="020B0604020202020204" pitchFamily="34" charset="0"/>
              <a:buChar char="•"/>
            </a:pPr>
            <a:r>
              <a:rPr lang="en-GB" sz="1400" b="0" i="0" dirty="0">
                <a:solidFill>
                  <a:srgbClr val="000000"/>
                </a:solidFill>
                <a:effectLst/>
                <a:cs typeface="Assistant" pitchFamily="2" charset="-79"/>
              </a:rPr>
              <a:t> Visit the following page: </a:t>
            </a:r>
            <a:r>
              <a:rPr lang="en-GB" sz="1400" b="1" i="0" u="none" strike="noStrike" dirty="0">
                <a:solidFill>
                  <a:srgbClr val="4840E3"/>
                </a:solidFill>
                <a:effectLst/>
                <a:cs typeface="Assistant" pitchFamily="2" charset="-79"/>
                <a:hlinkClick r:id="rId4"/>
              </a:rPr>
              <a:t>NCC Targeting Support Meeting Bookings</a:t>
            </a:r>
            <a:endParaRPr lang="en-GB" sz="1400" b="0" i="0" dirty="0">
              <a:solidFill>
                <a:srgbClr val="000000"/>
              </a:solidFill>
              <a:effectLst/>
              <a:cs typeface="Assistant" pitchFamily="2" charset="-79"/>
            </a:endParaRPr>
          </a:p>
          <a:p>
            <a:pPr algn="l" fontAlgn="base">
              <a:buFont typeface="Arial" panose="020B0604020202020204" pitchFamily="34" charset="0"/>
              <a:buChar char="•"/>
            </a:pPr>
            <a:r>
              <a:rPr lang="en-GB" sz="1400" b="0" i="0" dirty="0">
                <a:solidFill>
                  <a:srgbClr val="000000"/>
                </a:solidFill>
                <a:effectLst/>
                <a:cs typeface="Assistant" pitchFamily="2" charset="-79"/>
              </a:rPr>
              <a:t> Select the meeting type that applies to your school setting.</a:t>
            </a:r>
          </a:p>
          <a:p>
            <a:pPr algn="l" fontAlgn="base">
              <a:buFont typeface="Arial" panose="020B0604020202020204" pitchFamily="34" charset="0"/>
              <a:buChar char="•"/>
            </a:pPr>
            <a:r>
              <a:rPr lang="en-GB" sz="1400" b="0" i="0" dirty="0">
                <a:solidFill>
                  <a:srgbClr val="000000"/>
                </a:solidFill>
                <a:effectLst/>
                <a:cs typeface="Assistant" pitchFamily="2" charset="-79"/>
              </a:rPr>
              <a:t> Select the date you wish to book in the calendar.</a:t>
            </a:r>
          </a:p>
          <a:p>
            <a:pPr algn="l" fontAlgn="base">
              <a:buFont typeface="Arial" panose="020B0604020202020204" pitchFamily="34" charset="0"/>
              <a:buChar char="•"/>
            </a:pPr>
            <a:r>
              <a:rPr lang="en-GB" sz="1400" b="0" i="0" dirty="0">
                <a:solidFill>
                  <a:srgbClr val="000000"/>
                </a:solidFill>
                <a:effectLst/>
                <a:cs typeface="Assistant" pitchFamily="2" charset="-79"/>
              </a:rPr>
              <a:t>Select a time from the available options.</a:t>
            </a:r>
          </a:p>
          <a:p>
            <a:pPr algn="l" fontAlgn="base">
              <a:buFont typeface="Arial" panose="020B0604020202020204" pitchFamily="34" charset="0"/>
              <a:buChar char="•"/>
            </a:pPr>
            <a:r>
              <a:rPr lang="en-GB" sz="1400" b="0" i="0" dirty="0">
                <a:solidFill>
                  <a:srgbClr val="000000"/>
                </a:solidFill>
                <a:effectLst/>
                <a:cs typeface="Assistant" pitchFamily="2" charset="-79"/>
              </a:rPr>
              <a:t> Add your details into the required fields, ensuring to include the name of your school.</a:t>
            </a:r>
          </a:p>
          <a:p>
            <a:pPr algn="l" fontAlgn="base">
              <a:buFont typeface="Arial" panose="020B0604020202020204" pitchFamily="34" charset="0"/>
              <a:buChar char="•"/>
            </a:pPr>
            <a:r>
              <a:rPr lang="en-GB" sz="1400" b="0" i="0" dirty="0">
                <a:solidFill>
                  <a:srgbClr val="000000"/>
                </a:solidFill>
                <a:effectLst/>
                <a:cs typeface="Assistant" pitchFamily="2" charset="-79"/>
              </a:rPr>
              <a:t> Select book and you will receive an email confirmation of your booking.</a:t>
            </a:r>
          </a:p>
          <a:p>
            <a:pPr algn="l" fontAlgn="base"/>
            <a:endParaRPr lang="en-GB" sz="1400" b="1" i="0" dirty="0">
              <a:solidFill>
                <a:srgbClr val="000000"/>
              </a:solidFill>
              <a:effectLst/>
              <a:cs typeface="Assistant" pitchFamily="2" charset="-79"/>
            </a:endParaRPr>
          </a:p>
          <a:p>
            <a:pPr algn="l" fontAlgn="base"/>
            <a:r>
              <a:rPr lang="en-GB" sz="1400" b="1" i="0" dirty="0">
                <a:solidFill>
                  <a:srgbClr val="000000"/>
                </a:solidFill>
                <a:effectLst/>
                <a:cs typeface="Assistant" pitchFamily="2" charset="-79"/>
              </a:rPr>
              <a:t>Please note</a:t>
            </a:r>
            <a:r>
              <a:rPr lang="en-GB" sz="1400" b="0" i="0" dirty="0">
                <a:solidFill>
                  <a:srgbClr val="000000"/>
                </a:solidFill>
                <a:effectLst/>
                <a:cs typeface="Assistant" pitchFamily="2" charset="-79"/>
              </a:rPr>
              <a:t>:</a:t>
            </a:r>
          </a:p>
          <a:p>
            <a:pPr algn="l" fontAlgn="base">
              <a:buFont typeface="Arial" panose="020B0604020202020204" pitchFamily="34" charset="0"/>
              <a:buChar char="•"/>
            </a:pPr>
            <a:r>
              <a:rPr lang="en-GB" sz="1400" b="0" i="0" dirty="0">
                <a:solidFill>
                  <a:srgbClr val="000000"/>
                </a:solidFill>
                <a:effectLst/>
                <a:cs typeface="Assistant" pitchFamily="2" charset="-79"/>
              </a:rPr>
              <a:t> If you wish other colleagues to attend, you can forward the meeting invitation.</a:t>
            </a:r>
          </a:p>
          <a:p>
            <a:pPr algn="l" fontAlgn="base">
              <a:buFont typeface="Arial" panose="020B0604020202020204" pitchFamily="34" charset="0"/>
              <a:buChar char="•"/>
            </a:pPr>
            <a:r>
              <a:rPr lang="en-GB" sz="1400" b="0" i="0" dirty="0">
                <a:solidFill>
                  <a:srgbClr val="000000"/>
                </a:solidFill>
                <a:effectLst/>
                <a:cs typeface="Assistant" pitchFamily="2" charset="-79"/>
              </a:rPr>
              <a:t>When booking a meeting for each term, you will need to repeat this process for each booking.</a:t>
            </a:r>
          </a:p>
          <a:p>
            <a:pPr algn="l" fontAlgn="base">
              <a:buFont typeface="Arial" panose="020B0604020202020204" pitchFamily="34" charset="0"/>
              <a:buChar char="•"/>
            </a:pPr>
            <a:r>
              <a:rPr lang="en-GB" sz="1400" b="0" i="0" dirty="0">
                <a:solidFill>
                  <a:srgbClr val="000000"/>
                </a:solidFill>
                <a:effectLst/>
                <a:cs typeface="Assistant" pitchFamily="2" charset="-79"/>
              </a:rPr>
              <a:t>If a date or time is unavailable that is because the slot is already booked, or the date falls outside of term-time based on the Norfolk calendar.</a:t>
            </a:r>
          </a:p>
          <a:p>
            <a:pPr algn="l" fontAlgn="base"/>
            <a:endParaRPr lang="en-GB" sz="1400" dirty="0">
              <a:solidFill>
                <a:srgbClr val="000000"/>
              </a:solidFill>
              <a:ea typeface="+mj-ea"/>
              <a:cs typeface="+mj-cs"/>
              <a:sym typeface="Calibri"/>
            </a:endParaRP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5"/>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6"/>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7"/>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220331479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3"/>
          <a:stretch>
            <a:fillRect/>
          </a:stretch>
        </p:blipFill>
        <p:spPr>
          <a:xfrm>
            <a:off x="-537525" y="6337976"/>
            <a:ext cx="14141317" cy="516172"/>
          </a:xfrm>
          <a:prstGeom prst="rect">
            <a:avLst/>
          </a:prstGeom>
        </p:spPr>
      </p:pic>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84405" y="6475025"/>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0114" y="652308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1506" y="6466916"/>
            <a:ext cx="666219" cy="258291"/>
          </a:xfrm>
          <a:prstGeom prst="rect">
            <a:avLst/>
          </a:prstGeom>
          <a:ln w="12700">
            <a:miter lim="400000"/>
          </a:ln>
        </p:spPr>
      </p:pic>
      <p:sp>
        <p:nvSpPr>
          <p:cNvPr id="13" name="TextBox 12">
            <a:extLst>
              <a:ext uri="{FF2B5EF4-FFF2-40B4-BE49-F238E27FC236}">
                <a16:creationId xmlns:a16="http://schemas.microsoft.com/office/drawing/2014/main" id="{17494841-0E53-340A-C9B9-3E206A1B3F51}"/>
              </a:ext>
            </a:extLst>
          </p:cNvPr>
          <p:cNvSpPr txBox="1"/>
          <p:nvPr/>
        </p:nvSpPr>
        <p:spPr>
          <a:xfrm>
            <a:off x="-766578" y="132792"/>
            <a:ext cx="630382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4400" b="0" i="0" u="none" strike="noStrike" kern="0" cap="none" spc="0" normalizeH="0" baseline="0" noProof="0" dirty="0">
                <a:ln>
                  <a:noFill/>
                </a:ln>
                <a:solidFill>
                  <a:srgbClr val="FFFFFF"/>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b="0" i="0" u="none" strike="noStrike" kern="0" cap="none" spc="0" normalizeH="0" baseline="0" noProof="0" dirty="0">
              <a:ln>
                <a:noFill/>
              </a:ln>
              <a:solidFill>
                <a:srgbClr val="FFFFFF"/>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29314C"/>
              </a:solidFill>
              <a:effectLst/>
              <a:uLnTx/>
              <a:uFillTx/>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910968" y="474538"/>
            <a:ext cx="4616106" cy="3077404"/>
          </a:xfrm>
          <a:prstGeom prst="rect">
            <a:avLst/>
          </a:prstGeom>
        </p:spPr>
      </p:pic>
      <p:sp>
        <p:nvSpPr>
          <p:cNvPr id="4" name="TextBox 3">
            <a:extLst>
              <a:ext uri="{FF2B5EF4-FFF2-40B4-BE49-F238E27FC236}">
                <a16:creationId xmlns:a16="http://schemas.microsoft.com/office/drawing/2014/main" id="{E202FB8D-F5BA-ABFA-AC86-C500D97C07CE}"/>
              </a:ext>
            </a:extLst>
          </p:cNvPr>
          <p:cNvSpPr txBox="1"/>
          <p:nvPr/>
        </p:nvSpPr>
        <p:spPr>
          <a:xfrm>
            <a:off x="6910968" y="3720824"/>
            <a:ext cx="4616106"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Keep up to date with Attendance news and events via:</a:t>
            </a:r>
          </a:p>
          <a:p>
            <a:pPr marL="0" marR="0" indent="0" algn="l" defTabSz="914400" rtl="0" fontAlgn="auto" latinLnBrk="0" hangingPunct="0">
              <a:lnSpc>
                <a:spcPct val="100000"/>
              </a:lnSpc>
              <a:spcBef>
                <a:spcPts val="0"/>
              </a:spcBef>
              <a:spcAft>
                <a:spcPts val="0"/>
              </a:spcAft>
              <a:buClrTx/>
              <a:buSzTx/>
              <a:buFontTx/>
              <a:buNone/>
              <a:tabLst/>
            </a:pPr>
            <a:r>
              <a:rPr lang="en-GB" dirty="0">
                <a:solidFill>
                  <a:srgbClr val="0000FF"/>
                </a:solidFill>
                <a:ea typeface="+mj-ea"/>
                <a:cs typeface="+mj-cs"/>
                <a:sym typeface="Calibri"/>
                <a:hlinkClick r:id="rId8"/>
              </a:rPr>
              <a:t>Attendance news and events page</a:t>
            </a:r>
            <a:endParaRPr lang="en-GB" dirty="0">
              <a:solidFill>
                <a:srgbClr val="0000FF"/>
              </a:solidFill>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And by </a:t>
            </a:r>
            <a:r>
              <a:rPr lang="en-GB" dirty="0">
                <a:solidFill>
                  <a:schemeClr val="bg1"/>
                </a:solidFill>
                <a:ea typeface="+mj-ea"/>
                <a:cs typeface="+mj-cs"/>
                <a:sym typeface="Calibri"/>
                <a:hlinkClick r:id="rId9"/>
              </a:rPr>
              <a:t>registering</a:t>
            </a:r>
            <a:r>
              <a:rPr lang="en-GB" dirty="0">
                <a:solidFill>
                  <a:schemeClr val="bg1"/>
                </a:solidFill>
                <a:ea typeface="+mj-ea"/>
                <a:cs typeface="+mj-cs"/>
                <a:sym typeface="Calibri"/>
              </a:rPr>
              <a:t> to receive weekly emails and updates from the News for Norfolk Education Providers.</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Webpage for News for Norfolk Education Providers can be found </a:t>
            </a:r>
            <a:r>
              <a:rPr lang="en-GB" dirty="0">
                <a:solidFill>
                  <a:schemeClr val="bg1"/>
                </a:solidFill>
                <a:ea typeface="+mj-ea"/>
                <a:cs typeface="+mj-cs"/>
                <a:sym typeface="Calibri"/>
                <a:hlinkClick r:id="rId10"/>
              </a:rPr>
              <a:t>here</a:t>
            </a:r>
            <a:r>
              <a:rPr lang="en-GB" dirty="0">
                <a:solidFill>
                  <a:schemeClr val="bg1"/>
                </a:solidFill>
                <a:ea typeface="+mj-ea"/>
                <a:cs typeface="+mj-cs"/>
                <a:sym typeface="Calibri"/>
              </a:rPr>
              <a:t>. </a:t>
            </a:r>
            <a:endParaRPr kumimoji="0" lang="en-GB" sz="1800" b="0" i="0" u="none" strike="noStrike" cap="none" spc="0" normalizeH="0" baseline="0" dirty="0">
              <a:ln>
                <a:noFill/>
              </a:ln>
              <a:solidFill>
                <a:schemeClr val="bg1"/>
              </a:solidFill>
              <a:effectLst/>
              <a:uFillTx/>
              <a:ea typeface="+mj-ea"/>
              <a:cs typeface="+mj-cs"/>
              <a:sym typeface="Calibri"/>
            </a:endParaRPr>
          </a:p>
        </p:txBody>
      </p:sp>
      <p:sp>
        <p:nvSpPr>
          <p:cNvPr id="10" name="TextBox 9">
            <a:extLst>
              <a:ext uri="{FF2B5EF4-FFF2-40B4-BE49-F238E27FC236}">
                <a16:creationId xmlns:a16="http://schemas.microsoft.com/office/drawing/2014/main" id="{63A80450-4D4D-5888-8186-75708468B46E}"/>
              </a:ext>
            </a:extLst>
          </p:cNvPr>
          <p:cNvSpPr txBox="1"/>
          <p:nvPr/>
        </p:nvSpPr>
        <p:spPr>
          <a:xfrm>
            <a:off x="479832" y="908236"/>
            <a:ext cx="5839487"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sng" strike="noStrike" cap="none" spc="0" normalizeH="0" baseline="0" dirty="0">
                <a:ln>
                  <a:noFill/>
                </a:ln>
                <a:solidFill>
                  <a:schemeClr val="bg1"/>
                </a:solidFill>
                <a:effectLst/>
                <a:uFillTx/>
                <a:ea typeface="+mj-ea"/>
                <a:cs typeface="+mj-cs"/>
                <a:sym typeface="Calibri"/>
              </a:rPr>
              <a:t>Attendance Spotlight Webinars</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Will be held approximately on the last Thursday of each month. They will begin at 10.30am and can be accessed via the links in the </a:t>
            </a:r>
            <a:r>
              <a:rPr kumimoji="0" lang="en-GB" sz="1800" b="0" i="0" u="none" strike="noStrike" cap="none" spc="0" normalizeH="0" baseline="0" dirty="0">
                <a:ln>
                  <a:noFill/>
                </a:ln>
                <a:solidFill>
                  <a:schemeClr val="bg1"/>
                </a:solidFill>
                <a:effectLst/>
                <a:uFillTx/>
                <a:ea typeface="+mj-ea"/>
                <a:cs typeface="+mj-cs"/>
                <a:sym typeface="Calibri"/>
                <a:hlinkClick r:id="rId11"/>
              </a:rPr>
              <a:t>Upcoming events </a:t>
            </a:r>
            <a:r>
              <a:rPr kumimoji="0" lang="en-GB" sz="1800" b="0" i="0" u="none" strike="noStrike" cap="none" spc="0" normalizeH="0" baseline="0" dirty="0">
                <a:ln>
                  <a:noFill/>
                </a:ln>
                <a:solidFill>
                  <a:schemeClr val="bg1"/>
                </a:solidFill>
                <a:effectLst/>
                <a:uFillTx/>
                <a:ea typeface="+mj-ea"/>
                <a:cs typeface="+mj-cs"/>
                <a:sym typeface="Calibri"/>
              </a:rPr>
              <a:t>section of Attendance news and events page. Autumn Term schedule:</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23</a:t>
            </a:r>
            <a:r>
              <a:rPr lang="en-GB" baseline="30000" dirty="0">
                <a:solidFill>
                  <a:schemeClr val="bg1"/>
                </a:solidFill>
                <a:ea typeface="+mj-ea"/>
                <a:cs typeface="+mj-cs"/>
                <a:sym typeface="Calibri"/>
              </a:rPr>
              <a:t>rd</a:t>
            </a:r>
            <a:r>
              <a:rPr lang="en-GB" dirty="0">
                <a:solidFill>
                  <a:schemeClr val="bg1"/>
                </a:solidFill>
                <a:ea typeface="+mj-ea"/>
                <a:cs typeface="+mj-cs"/>
                <a:sym typeface="Calibri"/>
              </a:rPr>
              <a:t> January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6</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February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March 205</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24</a:t>
            </a:r>
            <a:r>
              <a:rPr kumimoji="0" lang="en-GB" sz="1800" i="0" strike="noStrike" cap="none" spc="0" normalizeH="0" baseline="30000" dirty="0">
                <a:ln>
                  <a:noFill/>
                </a:ln>
                <a:solidFill>
                  <a:schemeClr val="bg1"/>
                </a:solidFill>
                <a:effectLst/>
                <a:uFillTx/>
                <a:ea typeface="+mj-ea"/>
                <a:cs typeface="+mj-cs"/>
                <a:sym typeface="Calibri"/>
              </a:rPr>
              <a:t>th</a:t>
            </a:r>
            <a:r>
              <a:rPr kumimoji="0" lang="en-GB" sz="1800" i="0" strike="noStrike" cap="none" spc="0" normalizeH="0" baseline="0" dirty="0">
                <a:ln>
                  <a:noFill/>
                </a:ln>
                <a:solidFill>
                  <a:schemeClr val="bg1"/>
                </a:solidFill>
                <a:effectLst/>
                <a:uFillTx/>
                <a:ea typeface="+mj-ea"/>
                <a:cs typeface="+mj-cs"/>
                <a:sym typeface="Calibri"/>
              </a:rPr>
              <a:t> April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22</a:t>
            </a:r>
            <a:r>
              <a:rPr lang="en-GB" baseline="30000" dirty="0">
                <a:solidFill>
                  <a:schemeClr val="bg1"/>
                </a:solidFill>
                <a:ea typeface="+mj-ea"/>
                <a:cs typeface="+mj-cs"/>
                <a:sym typeface="Calibri"/>
              </a:rPr>
              <a:t>nd</a:t>
            </a:r>
            <a:r>
              <a:rPr lang="en-GB" dirty="0">
                <a:solidFill>
                  <a:schemeClr val="bg1"/>
                </a:solidFill>
                <a:ea typeface="+mj-ea"/>
                <a:cs typeface="+mj-cs"/>
                <a:sym typeface="Calibri"/>
              </a:rPr>
              <a:t> May 2025</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3</a:t>
            </a:r>
            <a:r>
              <a:rPr kumimoji="0" lang="en-GB" sz="1800" i="0" strike="noStrike" cap="none" spc="0" normalizeH="0" baseline="30000" dirty="0">
                <a:ln>
                  <a:noFill/>
                </a:ln>
                <a:solidFill>
                  <a:schemeClr val="bg1"/>
                </a:solidFill>
                <a:effectLst/>
                <a:uFillTx/>
                <a:ea typeface="+mj-ea"/>
                <a:cs typeface="+mj-cs"/>
                <a:sym typeface="Calibri"/>
              </a:rPr>
              <a:t>rd</a:t>
            </a:r>
            <a:r>
              <a:rPr kumimoji="0" lang="en-GB" sz="1800" i="0" strike="noStrike" cap="none" spc="0" normalizeH="0" baseline="0" dirty="0">
                <a:ln>
                  <a:noFill/>
                </a:ln>
                <a:solidFill>
                  <a:schemeClr val="bg1"/>
                </a:solidFill>
                <a:effectLst/>
                <a:uFillTx/>
                <a:ea typeface="+mj-ea"/>
                <a:cs typeface="+mj-cs"/>
                <a:sym typeface="Calibri"/>
              </a:rPr>
              <a:t> July 2025</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b="1" u="sng" dirty="0">
                <a:solidFill>
                  <a:schemeClr val="bg1"/>
                </a:solidFill>
                <a:ea typeface="+mj-ea"/>
                <a:cs typeface="+mj-cs"/>
                <a:sym typeface="Calibri"/>
              </a:rPr>
              <a:t>Countywide Attendance Network Meetings</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Spring Network Meeting: Thursday 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February </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Summer Network Meeting: Thursday 26</a:t>
            </a:r>
            <a:r>
              <a:rPr kumimoji="0" lang="en-GB" sz="1800" b="0" i="0" u="none" strike="noStrike" cap="none" spc="0" normalizeH="0" baseline="30000" dirty="0">
                <a:ln>
                  <a:noFill/>
                </a:ln>
                <a:solidFill>
                  <a:schemeClr val="bg1"/>
                </a:solidFill>
                <a:effectLst/>
                <a:uFillTx/>
                <a:ea typeface="+mj-ea"/>
                <a:cs typeface="+mj-cs"/>
                <a:sym typeface="Calibri"/>
              </a:rPr>
              <a:t>th</a:t>
            </a:r>
            <a:r>
              <a:rPr kumimoji="0" lang="en-GB" sz="1800" b="0" i="0" u="none" strike="noStrike" cap="none" spc="0" normalizeH="0" baseline="0" dirty="0">
                <a:ln>
                  <a:noFill/>
                </a:ln>
                <a:solidFill>
                  <a:schemeClr val="bg1"/>
                </a:solidFill>
                <a:effectLst/>
                <a:uFillTx/>
                <a:ea typeface="+mj-ea"/>
                <a:cs typeface="+mj-cs"/>
                <a:sym typeface="Calibri"/>
              </a:rPr>
              <a:t> June </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All held in person at The Inspiration Teaching Hub. </a:t>
            </a: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 </a:t>
            </a:r>
          </a:p>
        </p:txBody>
      </p:sp>
    </p:spTree>
    <p:extLst>
      <p:ext uri="{BB962C8B-B14F-4D97-AF65-F5344CB8AC3E}">
        <p14:creationId xmlns:p14="http://schemas.microsoft.com/office/powerpoint/2010/main" val="153502597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rgbClr val="FFFFFF"/>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rgbClr val="FFFFFF"/>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2830-05B6-959A-4020-6E4DD4ABBDAD}"/>
              </a:ext>
            </a:extLst>
          </p:cNvPr>
          <p:cNvSpPr>
            <a:spLocks noGrp="1"/>
          </p:cNvSpPr>
          <p:nvPr>
            <p:ph type="title"/>
          </p:nvPr>
        </p:nvSpPr>
        <p:spPr/>
        <p:txBody>
          <a:bodyPr>
            <a:normAutofit fontScale="90000"/>
          </a:bodyPr>
          <a:lstStyle/>
          <a:p>
            <a:r>
              <a:rPr lang="en-GB" dirty="0"/>
              <a:t>What is Norfolk Steps?</a:t>
            </a:r>
          </a:p>
        </p:txBody>
      </p:sp>
      <p:sp>
        <p:nvSpPr>
          <p:cNvPr id="3" name="Text Placeholder 2">
            <a:extLst>
              <a:ext uri="{FF2B5EF4-FFF2-40B4-BE49-F238E27FC236}">
                <a16:creationId xmlns:a16="http://schemas.microsoft.com/office/drawing/2014/main" id="{2F04E733-BF73-0EE5-7F47-32743359F0DB}"/>
              </a:ext>
            </a:extLst>
          </p:cNvPr>
          <p:cNvSpPr>
            <a:spLocks noGrp="1"/>
          </p:cNvSpPr>
          <p:nvPr>
            <p:ph type="body" sz="quarter" idx="10"/>
          </p:nvPr>
        </p:nvSpPr>
        <p:spPr/>
        <p:txBody>
          <a:bodyPr/>
          <a:lstStyle/>
          <a:p>
            <a:endParaRPr lang="en-GB"/>
          </a:p>
        </p:txBody>
      </p:sp>
      <p:sp>
        <p:nvSpPr>
          <p:cNvPr id="4" name="Picture Placeholder 3">
            <a:extLst>
              <a:ext uri="{FF2B5EF4-FFF2-40B4-BE49-F238E27FC236}">
                <a16:creationId xmlns:a16="http://schemas.microsoft.com/office/drawing/2014/main" id="{8BCB5996-4B42-85CA-28E6-BF9B94369B25}"/>
              </a:ext>
            </a:extLst>
          </p:cNvPr>
          <p:cNvSpPr>
            <a:spLocks noGrp="1"/>
          </p:cNvSpPr>
          <p:nvPr>
            <p:ph type="pic" sz="quarter" idx="4294967295"/>
          </p:nvPr>
        </p:nvSpPr>
        <p:spPr>
          <a:xfrm>
            <a:off x="5960099" y="-1498173"/>
            <a:ext cx="6809836" cy="6875442"/>
          </a:xfrm>
        </p:spPr>
        <p:txBody>
          <a:bodyPr/>
          <a:lstStyle/>
          <a:p>
            <a:endParaRPr lang="en-GB"/>
          </a:p>
        </p:txBody>
      </p:sp>
    </p:spTree>
    <p:extLst>
      <p:ext uri="{BB962C8B-B14F-4D97-AF65-F5344CB8AC3E}">
        <p14:creationId xmlns:p14="http://schemas.microsoft.com/office/powerpoint/2010/main" val="70920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4CDDD-1F5E-7D21-317F-8275AA8A133C}"/>
              </a:ext>
            </a:extLst>
          </p:cNvPr>
          <p:cNvSpPr>
            <a:spLocks noGrp="1"/>
          </p:cNvSpPr>
          <p:nvPr>
            <p:ph type="body" sz="quarter" idx="10"/>
          </p:nvPr>
        </p:nvSpPr>
        <p:spPr>
          <a:xfrm>
            <a:off x="566103" y="232516"/>
            <a:ext cx="10312400" cy="998537"/>
          </a:xfrm>
        </p:spPr>
        <p:txBody>
          <a:bodyPr/>
          <a:lstStyle/>
          <a:p>
            <a:r>
              <a:rPr lang="en-GB"/>
              <a:t>Our Steps Core Values</a:t>
            </a:r>
          </a:p>
        </p:txBody>
      </p:sp>
      <p:sp>
        <p:nvSpPr>
          <p:cNvPr id="3" name="Text Placeholder 2">
            <a:extLst>
              <a:ext uri="{FF2B5EF4-FFF2-40B4-BE49-F238E27FC236}">
                <a16:creationId xmlns:a16="http://schemas.microsoft.com/office/drawing/2014/main" id="{CB6DECB5-34AA-80E9-AFAE-E7E280079DFF}"/>
              </a:ext>
            </a:extLst>
          </p:cNvPr>
          <p:cNvSpPr>
            <a:spLocks noGrp="1"/>
          </p:cNvSpPr>
          <p:nvPr>
            <p:ph type="body" sz="quarter" idx="11"/>
          </p:nvPr>
        </p:nvSpPr>
        <p:spPr>
          <a:xfrm>
            <a:off x="627592" y="1185332"/>
            <a:ext cx="10778702" cy="4531360"/>
          </a:xfrm>
        </p:spPr>
        <p:txBody>
          <a:bodyPr>
            <a:normAutofit fontScale="92500" lnSpcReduction="20000"/>
          </a:bodyPr>
          <a:lstStyle/>
          <a:p>
            <a:pPr rtl="0"/>
            <a:r>
              <a:rPr lang="en-GB" u="sng"/>
              <a:t>A</a:t>
            </a:r>
            <a:r>
              <a:rPr lang="en-GB" u="sng">
                <a:effectLst/>
              </a:rPr>
              <a:t>ll</a:t>
            </a:r>
            <a:r>
              <a:rPr lang="en-GB">
                <a:effectLst/>
              </a:rPr>
              <a:t> behaviours are communicative.</a:t>
            </a:r>
          </a:p>
          <a:p>
            <a:pPr rtl="0"/>
            <a:endParaRPr lang="en-GB">
              <a:effectLst/>
            </a:endParaRPr>
          </a:p>
          <a:p>
            <a:pPr rtl="0"/>
            <a:r>
              <a:rPr lang="en-GB">
                <a:effectLst/>
              </a:rPr>
              <a:t>Understanding </a:t>
            </a:r>
            <a:r>
              <a:rPr lang="en-GB"/>
              <a:t>the</a:t>
            </a:r>
            <a:r>
              <a:rPr lang="en-GB">
                <a:effectLst/>
              </a:rPr>
              <a:t> needs, experiences, feelings, and what makes the CYP an individual </a:t>
            </a:r>
            <a:r>
              <a:rPr lang="en-GB"/>
              <a:t>can </a:t>
            </a:r>
            <a:r>
              <a:rPr lang="en-GB">
                <a:effectLst/>
              </a:rPr>
              <a:t>shape consistent, inclusive support plans.</a:t>
            </a:r>
          </a:p>
          <a:p>
            <a:pPr rtl="0"/>
            <a:endParaRPr lang="en-GB">
              <a:effectLst/>
            </a:endParaRPr>
          </a:p>
          <a:p>
            <a:r>
              <a:rPr lang="en-GB">
                <a:effectLst/>
              </a:rPr>
              <a:t>Staff and CYP relationships, underpinned </a:t>
            </a:r>
            <a:r>
              <a:rPr lang="en-GB"/>
              <a:t>by positive interactions and trust, </a:t>
            </a:r>
            <a:r>
              <a:rPr lang="en-GB">
                <a:effectLst/>
              </a:rPr>
              <a:t>are pivotal for positive outcomes.</a:t>
            </a:r>
          </a:p>
          <a:p>
            <a:endParaRPr lang="en-GB">
              <a:effectLst/>
            </a:endParaRPr>
          </a:p>
          <a:p>
            <a:pPr rtl="0"/>
            <a:r>
              <a:rPr lang="en-GB">
                <a:effectLst/>
              </a:rPr>
              <a:t>Staff must use proactive responses whenever they can and reactive responses only when reasonable, proportionate and necessary. </a:t>
            </a:r>
          </a:p>
          <a:p>
            <a:pPr rtl="0"/>
            <a:endParaRPr lang="en-GB">
              <a:effectLst/>
            </a:endParaRPr>
          </a:p>
          <a:p>
            <a:pPr rtl="0"/>
            <a:r>
              <a:rPr lang="en-GB">
                <a:effectLst/>
              </a:rPr>
              <a:t>All responses must be supportive including those that manage behaviours that challenge or harm.</a:t>
            </a:r>
          </a:p>
          <a:p>
            <a:pPr rtl="0"/>
            <a:endParaRPr lang="en-GB">
              <a:effectLst/>
            </a:endParaRPr>
          </a:p>
          <a:p>
            <a:pPr rtl="0"/>
            <a:r>
              <a:rPr lang="en-GB"/>
              <a:t>All actions taken to manage behaviours that challenge or harm must be in the best interests of the CYP, considering their individual needs. </a:t>
            </a:r>
          </a:p>
        </p:txBody>
      </p:sp>
    </p:spTree>
    <p:extLst>
      <p:ext uri="{BB962C8B-B14F-4D97-AF65-F5344CB8AC3E}">
        <p14:creationId xmlns:p14="http://schemas.microsoft.com/office/powerpoint/2010/main" val="2686768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CB268-7526-41C6-85AD-96B41323FE28}"/>
              </a:ext>
            </a:extLst>
          </p:cNvPr>
          <p:cNvSpPr>
            <a:spLocks noGrp="1"/>
          </p:cNvSpPr>
          <p:nvPr>
            <p:ph type="body" sz="quarter" idx="10"/>
          </p:nvPr>
        </p:nvSpPr>
        <p:spPr/>
        <p:txBody>
          <a:bodyPr/>
          <a:lstStyle/>
          <a:p>
            <a:r>
              <a:rPr lang="en-GB"/>
              <a:t>Flourish and Norfolk Steps</a:t>
            </a:r>
          </a:p>
        </p:txBody>
      </p:sp>
      <p:sp>
        <p:nvSpPr>
          <p:cNvPr id="3" name="Text Placeholder 2">
            <a:extLst>
              <a:ext uri="{FF2B5EF4-FFF2-40B4-BE49-F238E27FC236}">
                <a16:creationId xmlns:a16="http://schemas.microsoft.com/office/drawing/2014/main" id="{393DEA8D-B69F-439A-8A59-EF904CA7EE0E}"/>
              </a:ext>
            </a:extLst>
          </p:cNvPr>
          <p:cNvSpPr>
            <a:spLocks noGrp="1"/>
          </p:cNvSpPr>
          <p:nvPr>
            <p:ph type="body" sz="quarter" idx="11"/>
          </p:nvPr>
        </p:nvSpPr>
        <p:spPr>
          <a:xfrm>
            <a:off x="593724" y="1651000"/>
            <a:ext cx="10607675" cy="3581400"/>
          </a:xfrm>
        </p:spPr>
        <p:txBody>
          <a:bodyPr>
            <a:normAutofit lnSpcReduction="10000"/>
          </a:bodyPr>
          <a:lstStyle/>
          <a:p>
            <a:r>
              <a:rPr lang="en-GB" sz="2400" b="1"/>
              <a:t>F</a:t>
            </a:r>
            <a:r>
              <a:rPr lang="en-GB"/>
              <a:t>amily and friends</a:t>
            </a:r>
          </a:p>
          <a:p>
            <a:r>
              <a:rPr lang="en-GB"/>
              <a:t>Access to </a:t>
            </a:r>
            <a:r>
              <a:rPr lang="en-GB" sz="2400" b="1"/>
              <a:t>l</a:t>
            </a:r>
            <a:r>
              <a:rPr lang="en-GB"/>
              <a:t>earning</a:t>
            </a:r>
          </a:p>
          <a:p>
            <a:r>
              <a:rPr lang="en-GB"/>
              <a:t>The </a:t>
            </a:r>
            <a:r>
              <a:rPr lang="en-GB" sz="2400" b="1"/>
              <a:t>o</a:t>
            </a:r>
            <a:r>
              <a:rPr lang="en-GB"/>
              <a:t>pportunity to lead a good life</a:t>
            </a:r>
          </a:p>
          <a:p>
            <a:r>
              <a:rPr lang="en-GB"/>
              <a:t>Being </a:t>
            </a:r>
            <a:r>
              <a:rPr lang="en-GB" sz="2400" b="1"/>
              <a:t>u</a:t>
            </a:r>
            <a:r>
              <a:rPr lang="en-GB"/>
              <a:t>nderstood</a:t>
            </a:r>
          </a:p>
          <a:p>
            <a:r>
              <a:rPr lang="en-GB"/>
              <a:t>Building </a:t>
            </a:r>
            <a:r>
              <a:rPr lang="en-GB" sz="2400" b="1"/>
              <a:t>r</a:t>
            </a:r>
            <a:r>
              <a:rPr lang="en-GB"/>
              <a:t>esilience</a:t>
            </a:r>
          </a:p>
          <a:p>
            <a:r>
              <a:rPr lang="en-GB"/>
              <a:t>Respect for their </a:t>
            </a:r>
            <a:r>
              <a:rPr lang="en-GB" sz="2400" b="1"/>
              <a:t>i</a:t>
            </a:r>
            <a:r>
              <a:rPr lang="en-GB"/>
              <a:t>ndividuality </a:t>
            </a:r>
          </a:p>
          <a:p>
            <a:r>
              <a:rPr lang="en-GB"/>
              <a:t>Feeling </a:t>
            </a:r>
            <a:r>
              <a:rPr lang="en-GB" sz="2400" b="1"/>
              <a:t>s</a:t>
            </a:r>
            <a:r>
              <a:rPr lang="en-GB"/>
              <a:t>afe</a:t>
            </a:r>
          </a:p>
          <a:p>
            <a:r>
              <a:rPr lang="en-GB"/>
              <a:t>Being </a:t>
            </a:r>
            <a:r>
              <a:rPr lang="en-GB" sz="2400" b="1"/>
              <a:t>h</a:t>
            </a:r>
            <a:r>
              <a:rPr lang="en-GB"/>
              <a:t>ealthy</a:t>
            </a:r>
          </a:p>
        </p:txBody>
      </p:sp>
      <p:pic>
        <p:nvPicPr>
          <p:cNvPr id="12" name="Picture 11">
            <a:extLst>
              <a:ext uri="{FF2B5EF4-FFF2-40B4-BE49-F238E27FC236}">
                <a16:creationId xmlns:a16="http://schemas.microsoft.com/office/drawing/2014/main" id="{BB28A082-9816-4EAD-AFB9-933A715FACB2}"/>
              </a:ext>
            </a:extLst>
          </p:cNvPr>
          <p:cNvPicPr>
            <a:picLocks noChangeAspect="1"/>
          </p:cNvPicPr>
          <p:nvPr/>
        </p:nvPicPr>
        <p:blipFill>
          <a:blip r:embed="rId3"/>
          <a:stretch>
            <a:fillRect/>
          </a:stretch>
        </p:blipFill>
        <p:spPr>
          <a:xfrm>
            <a:off x="2838182" y="4189925"/>
            <a:ext cx="1585443" cy="1110209"/>
          </a:xfrm>
          <a:prstGeom prst="rect">
            <a:avLst/>
          </a:prstGeom>
        </p:spPr>
      </p:pic>
      <p:sp>
        <p:nvSpPr>
          <p:cNvPr id="13" name="TextBox 12">
            <a:extLst>
              <a:ext uri="{FF2B5EF4-FFF2-40B4-BE49-F238E27FC236}">
                <a16:creationId xmlns:a16="http://schemas.microsoft.com/office/drawing/2014/main" id="{B02A91B7-0414-49C9-85E6-5E278913CE1A}"/>
              </a:ext>
            </a:extLst>
          </p:cNvPr>
          <p:cNvSpPr txBox="1"/>
          <p:nvPr/>
        </p:nvSpPr>
        <p:spPr>
          <a:xfrm>
            <a:off x="7034646" y="1535852"/>
            <a:ext cx="4727862" cy="2554545"/>
          </a:xfrm>
          <a:prstGeom prst="rect">
            <a:avLst/>
          </a:prstGeom>
          <a:noFill/>
        </p:spPr>
        <p:txBody>
          <a:bodyPr wrap="square" rtlCol="0">
            <a:spAutoFit/>
          </a:bodyPr>
          <a:lstStyle/>
          <a:p>
            <a:pPr algn="l"/>
            <a:r>
              <a:rPr lang="en-GB" sz="2000" b="1">
                <a:solidFill>
                  <a:srgbClr val="1D2A5A"/>
                </a:solidFill>
                <a:effectLst/>
                <a:latin typeface="Arial" panose="020B0604020202020204" pitchFamily="34" charset="0"/>
                <a:cs typeface="Arial" panose="020B0604020202020204" pitchFamily="34" charset="0"/>
              </a:rPr>
              <a:t>Steps Principles:</a:t>
            </a:r>
          </a:p>
          <a:p>
            <a:pPr algn="l"/>
            <a:endParaRPr lang="en-GB" sz="2000" b="1">
              <a:solidFill>
                <a:srgbClr val="1D2A5A"/>
              </a:solidFill>
              <a:effectLst/>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
            </a:pPr>
            <a:r>
              <a:rPr lang="en-GB" sz="2000" b="1">
                <a:solidFill>
                  <a:srgbClr val="1D2A5A"/>
                </a:solidFill>
                <a:effectLst/>
                <a:latin typeface="Arial" panose="020B0604020202020204" pitchFamily="34" charset="0"/>
                <a:cs typeface="Arial" panose="020B0604020202020204" pitchFamily="34" charset="0"/>
              </a:rPr>
              <a:t>Consistency</a:t>
            </a:r>
            <a:r>
              <a:rPr lang="en-GB" sz="2000">
                <a:solidFill>
                  <a:srgbClr val="1D2A5A"/>
                </a:solidFill>
                <a:effectLst/>
                <a:latin typeface="Arial" panose="020B0604020202020204" pitchFamily="34" charset="0"/>
                <a:cs typeface="Arial" panose="020B0604020202020204" pitchFamily="34" charset="0"/>
              </a:rPr>
              <a:t> is key</a:t>
            </a:r>
          </a:p>
          <a:p>
            <a:pPr marL="342900" indent="-342900" algn="l">
              <a:buFont typeface="Wingdings" panose="05000000000000000000" pitchFamily="2" charset="2"/>
              <a:buChar char="§"/>
            </a:pPr>
            <a:r>
              <a:rPr lang="en-GB" sz="2000" b="1">
                <a:solidFill>
                  <a:srgbClr val="1D2A5A"/>
                </a:solidFill>
                <a:effectLst/>
                <a:latin typeface="Arial" panose="020B0604020202020204" pitchFamily="34" charset="0"/>
                <a:cs typeface="Arial" panose="020B0604020202020204" pitchFamily="34" charset="0"/>
              </a:rPr>
              <a:t>Everyone is responsible </a:t>
            </a:r>
            <a:r>
              <a:rPr lang="en-GB" sz="2000">
                <a:solidFill>
                  <a:srgbClr val="1D2A5A"/>
                </a:solidFill>
                <a:effectLst/>
                <a:latin typeface="Arial" panose="020B0604020202020204" pitchFamily="34" charset="0"/>
                <a:cs typeface="Arial" panose="020B0604020202020204" pitchFamily="34" charset="0"/>
              </a:rPr>
              <a:t>for promoting positive behaviours</a:t>
            </a:r>
          </a:p>
          <a:p>
            <a:pPr marL="342900" indent="-342900" algn="l">
              <a:buFont typeface="Wingdings" panose="05000000000000000000" pitchFamily="2" charset="2"/>
              <a:buChar char="§"/>
            </a:pPr>
            <a:r>
              <a:rPr lang="en-GB" sz="2000" b="1">
                <a:solidFill>
                  <a:srgbClr val="1D2A5A"/>
                </a:solidFill>
                <a:effectLst/>
                <a:latin typeface="Arial" panose="020B0604020202020204" pitchFamily="34" charset="0"/>
                <a:cs typeface="Arial" panose="020B0604020202020204" pitchFamily="34" charset="0"/>
              </a:rPr>
              <a:t>Positive language </a:t>
            </a:r>
            <a:r>
              <a:rPr lang="en-GB" sz="2000">
                <a:solidFill>
                  <a:srgbClr val="1D2A5A"/>
                </a:solidFill>
                <a:effectLst/>
                <a:latin typeface="Arial" panose="020B0604020202020204" pitchFamily="34" charset="0"/>
                <a:cs typeface="Arial" panose="020B0604020202020204" pitchFamily="34" charset="0"/>
              </a:rPr>
              <a:t>is prioritised</a:t>
            </a:r>
          </a:p>
          <a:p>
            <a:pPr marL="342900" indent="-342900" algn="l">
              <a:buFont typeface="Wingdings" panose="05000000000000000000" pitchFamily="2" charset="2"/>
              <a:buChar char="§"/>
            </a:pPr>
            <a:r>
              <a:rPr lang="en-GB" sz="2000" b="1">
                <a:solidFill>
                  <a:srgbClr val="1D2A5A"/>
                </a:solidFill>
                <a:effectLst/>
                <a:latin typeface="Arial" panose="020B0604020202020204" pitchFamily="34" charset="0"/>
                <a:cs typeface="Arial" panose="020B0604020202020204" pitchFamily="34" charset="0"/>
              </a:rPr>
              <a:t>Positive relationships </a:t>
            </a:r>
            <a:r>
              <a:rPr lang="en-GB" sz="2000">
                <a:solidFill>
                  <a:srgbClr val="1D2A5A"/>
                </a:solidFill>
                <a:effectLst/>
                <a:latin typeface="Arial" panose="020B0604020202020204" pitchFamily="34" charset="0"/>
                <a:cs typeface="Arial" panose="020B0604020202020204" pitchFamily="34" charset="0"/>
              </a:rPr>
              <a:t>are vital</a:t>
            </a:r>
          </a:p>
          <a:p>
            <a:pPr marL="342900" indent="-342900" algn="l">
              <a:buFont typeface="Wingdings" panose="05000000000000000000" pitchFamily="2" charset="2"/>
              <a:buChar char="§"/>
            </a:pPr>
            <a:r>
              <a:rPr lang="en-GB" sz="2000" b="1">
                <a:solidFill>
                  <a:srgbClr val="1D2A5A"/>
                </a:solidFill>
                <a:effectLst/>
                <a:latin typeface="Arial" panose="020B0604020202020204" pitchFamily="34" charset="0"/>
                <a:cs typeface="Arial" panose="020B0604020202020204" pitchFamily="34" charset="0"/>
              </a:rPr>
              <a:t>Behaviours are communication</a:t>
            </a:r>
          </a:p>
        </p:txBody>
      </p:sp>
    </p:spTree>
    <p:extLst>
      <p:ext uri="{BB962C8B-B14F-4D97-AF65-F5344CB8AC3E}">
        <p14:creationId xmlns:p14="http://schemas.microsoft.com/office/powerpoint/2010/main" val="121441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3276B-FAD9-0BB3-6176-D70C212AE743}"/>
              </a:ext>
            </a:extLst>
          </p:cNvPr>
          <p:cNvSpPr>
            <a:spLocks noGrp="1"/>
          </p:cNvSpPr>
          <p:nvPr>
            <p:ph type="body" sz="quarter" idx="10"/>
          </p:nvPr>
        </p:nvSpPr>
        <p:spPr/>
        <p:txBody>
          <a:bodyPr vert="horz" lIns="91440" tIns="45720" rIns="91440" bIns="45720" rtlCol="0" anchor="t">
            <a:normAutofit/>
          </a:bodyPr>
          <a:lstStyle/>
          <a:p>
            <a:r>
              <a:rPr lang="en-US" dirty="0"/>
              <a:t>Step On</a:t>
            </a:r>
          </a:p>
          <a:p>
            <a:endParaRPr lang="en-US" dirty="0"/>
          </a:p>
          <a:p>
            <a:endParaRPr lang="en-US" dirty="0"/>
          </a:p>
        </p:txBody>
      </p:sp>
      <p:sp>
        <p:nvSpPr>
          <p:cNvPr id="3" name="Text Placeholder 2">
            <a:extLst>
              <a:ext uri="{FF2B5EF4-FFF2-40B4-BE49-F238E27FC236}">
                <a16:creationId xmlns:a16="http://schemas.microsoft.com/office/drawing/2014/main" id="{E1BFD449-0BAD-7765-B8D4-431ECFA80397}"/>
              </a:ext>
            </a:extLst>
          </p:cNvPr>
          <p:cNvSpPr>
            <a:spLocks noGrp="1"/>
          </p:cNvSpPr>
          <p:nvPr>
            <p:ph type="body" sz="quarter" idx="11"/>
          </p:nvPr>
        </p:nvSpPr>
        <p:spPr/>
        <p:txBody>
          <a:bodyPr vert="horz" lIns="91440" tIns="45720" rIns="91440" bIns="45720" rtlCol="0" anchor="t">
            <a:normAutofit/>
          </a:bodyPr>
          <a:lstStyle/>
          <a:p>
            <a:pPr marL="0" indent="0">
              <a:buNone/>
            </a:pPr>
            <a:endParaRPr lang="en-US" b="1" dirty="0">
              <a:latin typeface="Arial"/>
              <a:cs typeface="Arial"/>
            </a:endParaRPr>
          </a:p>
          <a:p>
            <a:pPr marL="0" indent="0">
              <a:buNone/>
            </a:pPr>
            <a:r>
              <a:rPr lang="en-US" b="1" dirty="0"/>
              <a:t>Promoting positive </a:t>
            </a:r>
            <a:r>
              <a:rPr lang="en-US" b="1" dirty="0" err="1"/>
              <a:t>behaviours</a:t>
            </a:r>
            <a:r>
              <a:rPr lang="en-US" b="1" dirty="0"/>
              <a:t> through:</a:t>
            </a:r>
          </a:p>
          <a:p>
            <a:pPr marL="0" indent="0">
              <a:buNone/>
            </a:pPr>
            <a:r>
              <a:rPr lang="en-US" dirty="0"/>
              <a:t>Whole school culture and ethos</a:t>
            </a:r>
          </a:p>
          <a:p>
            <a:pPr marL="0" indent="0">
              <a:buNone/>
            </a:pPr>
            <a:r>
              <a:rPr lang="en-US" dirty="0"/>
              <a:t>Consistency</a:t>
            </a:r>
          </a:p>
          <a:p>
            <a:pPr marL="0" indent="0">
              <a:buNone/>
            </a:pPr>
            <a:r>
              <a:rPr lang="en-US" dirty="0"/>
              <a:t>Planning</a:t>
            </a:r>
          </a:p>
          <a:p>
            <a:pPr marL="0" indent="0">
              <a:buNone/>
            </a:pPr>
            <a:r>
              <a:rPr lang="en-US" dirty="0"/>
              <a:t>Exploring functions of </a:t>
            </a:r>
            <a:r>
              <a:rPr lang="en-US" dirty="0" err="1"/>
              <a:t>behaviour</a:t>
            </a:r>
            <a:endParaRPr lang="en-US" dirty="0"/>
          </a:p>
          <a:p>
            <a:pPr marL="0" indent="0">
              <a:buNone/>
            </a:pPr>
            <a:r>
              <a:rPr lang="en-US" dirty="0"/>
              <a:t>Meeting unmet need</a:t>
            </a:r>
          </a:p>
          <a:p>
            <a:pPr marL="0" indent="0">
              <a:buNone/>
            </a:pPr>
            <a:r>
              <a:rPr lang="en-US" dirty="0"/>
              <a:t>Building relationships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3630945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1D716-C430-5FC2-6295-4B519B2F78BF}"/>
              </a:ext>
            </a:extLst>
          </p:cNvPr>
          <p:cNvSpPr>
            <a:spLocks noGrp="1"/>
          </p:cNvSpPr>
          <p:nvPr>
            <p:ph type="body" sz="quarter" idx="10"/>
          </p:nvPr>
        </p:nvSpPr>
        <p:spPr/>
        <p:txBody>
          <a:bodyPr/>
          <a:lstStyle/>
          <a:p>
            <a:r>
              <a:rPr lang="en-GB" dirty="0"/>
              <a:t>Step On </a:t>
            </a:r>
          </a:p>
        </p:txBody>
      </p:sp>
      <p:sp>
        <p:nvSpPr>
          <p:cNvPr id="3" name="Text Placeholder 2">
            <a:extLst>
              <a:ext uri="{FF2B5EF4-FFF2-40B4-BE49-F238E27FC236}">
                <a16:creationId xmlns:a16="http://schemas.microsoft.com/office/drawing/2014/main" id="{0CCEBB99-4E16-BFA3-7F30-1FFD9072D916}"/>
              </a:ext>
            </a:extLst>
          </p:cNvPr>
          <p:cNvSpPr>
            <a:spLocks noGrp="1"/>
          </p:cNvSpPr>
          <p:nvPr>
            <p:ph type="body" sz="quarter" idx="11"/>
          </p:nvPr>
        </p:nvSpPr>
        <p:spPr/>
        <p:txBody>
          <a:bodyPr/>
          <a:lstStyle/>
          <a:p>
            <a:pPr marL="0" indent="0">
              <a:buNone/>
            </a:pPr>
            <a:r>
              <a:rPr lang="en-GB" dirty="0"/>
              <a:t>Can be self directed digital learning for modules 1-7.</a:t>
            </a:r>
          </a:p>
          <a:p>
            <a:pPr marL="0" indent="0">
              <a:buNone/>
            </a:pPr>
            <a:r>
              <a:rPr lang="en-GB" dirty="0"/>
              <a:t>Module 8 – physical intervention must be led by a Step On Lead Professional.</a:t>
            </a:r>
          </a:p>
          <a:p>
            <a:pPr marL="0" indent="0">
              <a:buNone/>
            </a:pPr>
            <a:r>
              <a:rPr lang="en-GB" dirty="0"/>
              <a:t>Can also be trained as a whole group by the school’s Lead Professional using the digital modules and the additional learning gained through Step On LP training.</a:t>
            </a:r>
          </a:p>
          <a:p>
            <a:pPr marL="0" indent="0">
              <a:buNone/>
            </a:pPr>
            <a:r>
              <a:rPr lang="en-GB" dirty="0"/>
              <a:t>The LP training is 2 days and covers content in the digital modules and Module 8.</a:t>
            </a:r>
          </a:p>
        </p:txBody>
      </p:sp>
    </p:spTree>
    <p:extLst>
      <p:ext uri="{BB962C8B-B14F-4D97-AF65-F5344CB8AC3E}">
        <p14:creationId xmlns:p14="http://schemas.microsoft.com/office/powerpoint/2010/main" val="3731438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AE6504E-6E56-438B-AE3B-90CB5D32F6F3}"/>
              </a:ext>
            </a:extLst>
          </p:cNvPr>
          <p:cNvGraphicFramePr>
            <a:graphicFrameLocks noGrp="1"/>
          </p:cNvGraphicFramePr>
          <p:nvPr/>
        </p:nvGraphicFramePr>
        <p:xfrm>
          <a:off x="248139" y="721894"/>
          <a:ext cx="11771999" cy="6015520"/>
        </p:xfrm>
        <a:graphic>
          <a:graphicData uri="http://schemas.openxmlformats.org/drawingml/2006/table">
            <a:tbl>
              <a:tblPr firstRow="1" firstCol="1" bandRow="1">
                <a:tableStyleId>{5C22544A-7EE6-4342-B048-85BDC9FD1C3A}</a:tableStyleId>
              </a:tblPr>
              <a:tblGrid>
                <a:gridCol w="1872698">
                  <a:extLst>
                    <a:ext uri="{9D8B030D-6E8A-4147-A177-3AD203B41FA5}">
                      <a16:colId xmlns:a16="http://schemas.microsoft.com/office/drawing/2014/main" val="3509261970"/>
                    </a:ext>
                  </a:extLst>
                </a:gridCol>
                <a:gridCol w="6248616">
                  <a:extLst>
                    <a:ext uri="{9D8B030D-6E8A-4147-A177-3AD203B41FA5}">
                      <a16:colId xmlns:a16="http://schemas.microsoft.com/office/drawing/2014/main" val="639345391"/>
                    </a:ext>
                  </a:extLst>
                </a:gridCol>
                <a:gridCol w="1216895">
                  <a:extLst>
                    <a:ext uri="{9D8B030D-6E8A-4147-A177-3AD203B41FA5}">
                      <a16:colId xmlns:a16="http://schemas.microsoft.com/office/drawing/2014/main" val="2911740517"/>
                    </a:ext>
                  </a:extLst>
                </a:gridCol>
                <a:gridCol w="1216895">
                  <a:extLst>
                    <a:ext uri="{9D8B030D-6E8A-4147-A177-3AD203B41FA5}">
                      <a16:colId xmlns:a16="http://schemas.microsoft.com/office/drawing/2014/main" val="3656991255"/>
                    </a:ext>
                  </a:extLst>
                </a:gridCol>
                <a:gridCol w="1216895">
                  <a:extLst>
                    <a:ext uri="{9D8B030D-6E8A-4147-A177-3AD203B41FA5}">
                      <a16:colId xmlns:a16="http://schemas.microsoft.com/office/drawing/2014/main" val="3475009874"/>
                    </a:ext>
                  </a:extLst>
                </a:gridCol>
              </a:tblGrid>
              <a:tr h="223815">
                <a:tc>
                  <a:txBody>
                    <a:bodyPr/>
                    <a:lstStyle/>
                    <a:p>
                      <a:pPr algn="l">
                        <a:lnSpc>
                          <a:spcPct val="107000"/>
                        </a:lnSpc>
                        <a:spcAft>
                          <a:spcPts val="800"/>
                        </a:spcAft>
                      </a:pPr>
                      <a:r>
                        <a:rPr lang="en-GB" sz="1200">
                          <a:effectLst/>
                        </a:rPr>
                        <a:t>Module</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GB" sz="1200">
                          <a:effectLst/>
                        </a:rPr>
                        <a:t>Aims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GB" sz="1200">
                          <a:effectLst/>
                        </a:rPr>
                        <a:t>Module length</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ase">
                        <a:lnSpc>
                          <a:spcPct val="107000"/>
                        </a:lnSpc>
                        <a:spcAft>
                          <a:spcPts val="800"/>
                        </a:spcAft>
                      </a:pPr>
                      <a:r>
                        <a:rPr lang="en-GB" sz="1200" b="1"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Approx</a:t>
                      </a:r>
                      <a:r>
                        <a:rPr lang="en-GB"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activity time</a:t>
                      </a: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GB" sz="1200">
                          <a:effectLst/>
                        </a:rPr>
                        <a:t>Approx total time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465404"/>
                  </a:ext>
                </a:extLst>
              </a:tr>
              <a:tr h="522306">
                <a:tc>
                  <a:txBody>
                    <a:bodyPr/>
                    <a:lstStyle/>
                    <a:p>
                      <a:pPr>
                        <a:lnSpc>
                          <a:spcPct val="150000"/>
                        </a:lnSpc>
                        <a:spcBef>
                          <a:spcPts val="600"/>
                        </a:spcBef>
                        <a:spcAft>
                          <a:spcPts val="600"/>
                        </a:spcAft>
                      </a:pPr>
                      <a:r>
                        <a:rPr lang="en-GB" sz="1000">
                          <a:solidFill>
                            <a:schemeClr val="tx1"/>
                          </a:solidFill>
                          <a:effectLst/>
                        </a:rPr>
                        <a:t>Module 1 – Getting to Grips with the Guidance</a:t>
                      </a: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Understand key guidance and legislation, including how this relates to our roles in schools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47838953"/>
                  </a:ext>
                </a:extLst>
              </a:tr>
              <a:tr h="509749">
                <a:tc>
                  <a:txBody>
                    <a:bodyPr/>
                    <a:lstStyle/>
                    <a:p>
                      <a:pPr>
                        <a:lnSpc>
                          <a:spcPct val="150000"/>
                        </a:lnSpc>
                        <a:spcBef>
                          <a:spcPts val="600"/>
                        </a:spcBef>
                        <a:spcAft>
                          <a:spcPts val="0"/>
                        </a:spcAft>
                      </a:pPr>
                      <a:r>
                        <a:rPr lang="en-GB" sz="1000">
                          <a:solidFill>
                            <a:schemeClr val="tx1"/>
                          </a:solidFill>
                          <a:effectLst/>
                        </a:rPr>
                        <a:t>Module 2 – Whole School Culture and Ethos</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Understand the importance of a positive whole school culture and ethos in relation to wellbeing and behaviour</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Know how to use the Steps principles to promote a positive whole school culture and ethos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74332362"/>
                  </a:ext>
                </a:extLst>
              </a:tr>
              <a:tr h="538160">
                <a:tc>
                  <a:txBody>
                    <a:bodyPr/>
                    <a:lstStyle/>
                    <a:p>
                      <a:pPr>
                        <a:lnSpc>
                          <a:spcPct val="150000"/>
                        </a:lnSpc>
                        <a:spcBef>
                          <a:spcPts val="600"/>
                        </a:spcBef>
                        <a:spcAft>
                          <a:spcPts val="0"/>
                        </a:spcAft>
                      </a:pPr>
                      <a:r>
                        <a:rPr lang="en-GB" sz="1000">
                          <a:solidFill>
                            <a:schemeClr val="tx1"/>
                          </a:solidFill>
                          <a:effectLst/>
                        </a:rPr>
                        <a:t>Module 3 – Identifying what Underpins Behaviour</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Recognise responses to behaviours</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Explore factors which may underpin behaviours</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Understand pupil needs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 </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179362678"/>
                  </a:ext>
                </a:extLst>
              </a:tr>
              <a:tr h="546440">
                <a:tc>
                  <a:txBody>
                    <a:bodyPr/>
                    <a:lstStyle/>
                    <a:p>
                      <a:pPr>
                        <a:lnSpc>
                          <a:spcPct val="150000"/>
                        </a:lnSpc>
                        <a:spcBef>
                          <a:spcPts val="600"/>
                        </a:spcBef>
                        <a:spcAft>
                          <a:spcPts val="0"/>
                        </a:spcAft>
                      </a:pPr>
                      <a:r>
                        <a:rPr lang="en-GB" sz="1000">
                          <a:solidFill>
                            <a:schemeClr val="tx1"/>
                          </a:solidFill>
                          <a:effectLst/>
                        </a:rPr>
                        <a:t>Module 4 – Planning for Positive Behaviour</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Explore the concept of inclusion</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Understand behaviour analysis and planning tools</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Recognise the importance of consistency between home and school</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hour 15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08531284"/>
                  </a:ext>
                </a:extLst>
              </a:tr>
              <a:tr h="526420">
                <a:tc>
                  <a:txBody>
                    <a:bodyPr/>
                    <a:lstStyle/>
                    <a:p>
                      <a:pPr>
                        <a:lnSpc>
                          <a:spcPct val="150000"/>
                        </a:lnSpc>
                        <a:spcBef>
                          <a:spcPts val="600"/>
                        </a:spcBef>
                        <a:spcAft>
                          <a:spcPts val="0"/>
                        </a:spcAft>
                      </a:pPr>
                      <a:r>
                        <a:rPr lang="en-GB" sz="1000">
                          <a:solidFill>
                            <a:schemeClr val="tx1"/>
                          </a:solidFill>
                          <a:effectLst/>
                        </a:rPr>
                        <a:t>Module 5 – Crisis Cycle: Introduction</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Explore the link between the brain and behaviour</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Consider how behaviours can be understood through the crisis cycle</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97367652"/>
                  </a:ext>
                </a:extLst>
              </a:tr>
              <a:tr h="558164">
                <a:tc>
                  <a:txBody>
                    <a:bodyPr/>
                    <a:lstStyle/>
                    <a:p>
                      <a:pPr>
                        <a:lnSpc>
                          <a:spcPct val="150000"/>
                        </a:lnSpc>
                        <a:spcBef>
                          <a:spcPts val="600"/>
                        </a:spcBef>
                        <a:spcAft>
                          <a:spcPts val="0"/>
                        </a:spcAft>
                      </a:pPr>
                      <a:r>
                        <a:rPr lang="en-GB" sz="1000">
                          <a:solidFill>
                            <a:schemeClr val="tx1"/>
                          </a:solidFill>
                          <a:effectLst/>
                        </a:rPr>
                        <a:t>Module 6 – Crisis Cycle: Baseline, Escalation and Crisis Point</a:t>
                      </a:r>
                      <a:endParaRPr lang="en-GB"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Identify how to support behaviour at different stages of escalation</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Continue to develop a positive behaviour support plan</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hour 15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2010741"/>
                  </a:ext>
                </a:extLst>
              </a:tr>
              <a:tr h="634229">
                <a:tc>
                  <a:txBody>
                    <a:bodyPr/>
                    <a:lstStyle/>
                    <a:p>
                      <a:pP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Module 7 – Crisis  Cycle: De-escalation and Debrief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Identify how to support behaviour at different stages of de-escalation</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Understand the importance of reflection, reparation, and restoration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Confidently complete a positive behaviour support plan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Explore how to make the plans more accessible to staff</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980147402"/>
                  </a:ext>
                </a:extLst>
              </a:tr>
              <a:tr h="671537">
                <a:tc>
                  <a:txBody>
                    <a:bodyPr/>
                    <a:lstStyle/>
                    <a:p>
                      <a:pP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Module 8 – An Introduction to Physical Intervention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Understand legislation and guidance relevant to physical intervention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Recognise safe Step On physical intervention techniques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Consider the continuum of physical intervention techniques and when they are appropriate to use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Know what actions to take following the use of physical intervention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hour 30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hours 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i="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0"/>
                        </a:spcBef>
                        <a:spcAft>
                          <a:spcPts val="0"/>
                        </a:spcAft>
                        <a:buClrTx/>
                        <a:buSzTx/>
                        <a:buFontTx/>
                        <a:buNone/>
                        <a:tabLst/>
                        <a:defRPr/>
                      </a:pPr>
                      <a:r>
                        <a:rPr lang="en-US" sz="900" i="1">
                          <a:effectLst/>
                          <a:latin typeface="Calibri" panose="020F0502020204030204" pitchFamily="34" charset="0"/>
                          <a:ea typeface="Calibri" panose="020F0502020204030204" pitchFamily="34" charset="0"/>
                          <a:cs typeface="Times New Roman" panose="02020603050405020304" pitchFamily="18" charset="0"/>
                        </a:rPr>
                        <a:t>(dependent on prior experience and number of colleagues)</a:t>
                      </a:r>
                      <a:endParaRPr lang="en-GB" sz="1000" i="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2069875"/>
                  </a:ext>
                </a:extLst>
              </a:tr>
              <a:tr h="255867">
                <a:tc gridSpan="5">
                  <a:txBody>
                    <a:bodyPr/>
                    <a:lstStyle/>
                    <a:p>
                      <a:pPr algn="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Total: 7 hours 45 mins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lvl="0" indent="-342900" fontAlgn="base">
                        <a:spcAft>
                          <a:spcPts val="0"/>
                        </a:spcAft>
                        <a:buFont typeface="Arial" panose="020B0604020202020204" pitchFamily="34" charset="0"/>
                        <a:buChar char="-"/>
                        <a:tabLst>
                          <a:tab pos="457200" algn="l"/>
                        </a:tabLst>
                      </a:pP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fontAlgn="base">
                        <a:lnSpc>
                          <a:spcPct val="107000"/>
                        </a:lnSpc>
                        <a:spcAft>
                          <a:spcPts val="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hMerge="1">
                  <a:txBody>
                    <a:bodyPr/>
                    <a:lstStyle/>
                    <a:p>
                      <a:pPr algn="ctr" fontAlgn="base">
                        <a:lnSpc>
                          <a:spcPct val="107000"/>
                        </a:lnSpc>
                        <a:spcAft>
                          <a:spcPts val="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hMerge="1">
                  <a:txBody>
                    <a:bodyPr/>
                    <a:lstStyle/>
                    <a:p>
                      <a:pPr marL="0" marR="0" lvl="0" indent="0" algn="ctr" defTabSz="914400" rtl="0" eaLnBrk="1" fontAlgn="base" latinLnBrk="0" hangingPunct="1">
                        <a:lnSpc>
                          <a:spcPct val="107000"/>
                        </a:lnSpc>
                        <a:spcBef>
                          <a:spcPts val="0"/>
                        </a:spcBef>
                        <a:spcAft>
                          <a:spcPts val="0"/>
                        </a:spcAft>
                        <a:buClrTx/>
                        <a:buSzTx/>
                        <a:buFontTx/>
                        <a:buNone/>
                        <a:tabLst/>
                        <a:defRPr/>
                      </a:pPr>
                      <a:endParaRPr lang="en-GB" sz="1000" i="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3113497184"/>
                  </a:ext>
                </a:extLst>
              </a:tr>
              <a:tr h="747822">
                <a:tc>
                  <a:txBody>
                    <a:bodyPr/>
                    <a:lstStyle/>
                    <a:p>
                      <a:pP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Securing Successful Steps Strategies in School (only SLP)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Understand the Step On e-learning content and flexible approaches to delivery</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defTabSz="914400" rtl="0" eaLnBrk="1" fontAlgn="base" latinLnBrk="0" hangingPunct="1">
                        <a:lnSpc>
                          <a:spcPct val="100000"/>
                        </a:lnSpc>
                        <a:spcAft>
                          <a:spcPts val="0"/>
                        </a:spcAft>
                        <a:buFont typeface="Arial" panose="020B0604020202020204" pitchFamily="34" charset="0"/>
                        <a:buChar char="-"/>
                        <a:tabLst>
                          <a:tab pos="457200" algn="l"/>
                        </a:tabLst>
                      </a:pPr>
                      <a:r>
                        <a:rPr lang="en-GB" sz="10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Review current practice in your school to identify areas of strength and priority areas for development </a:t>
                      </a:r>
                    </a:p>
                    <a:p>
                      <a:pPr marL="342900" lvl="0" indent="-342900" algn="l" defTabSz="914400" rtl="0" eaLnBrk="1" fontAlgn="base" latinLnBrk="0" hangingPunct="1">
                        <a:lnSpc>
                          <a:spcPct val="100000"/>
                        </a:lnSpc>
                        <a:spcAft>
                          <a:spcPts val="0"/>
                        </a:spcAft>
                        <a:buFont typeface="Arial" panose="020B0604020202020204" pitchFamily="34" charset="0"/>
                        <a:buChar char="-"/>
                        <a:tabLst>
                          <a:tab pos="457200" algn="l"/>
                        </a:tabLst>
                      </a:pPr>
                      <a:r>
                        <a:rPr lang="en-GB" sz="10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Understand how to support your school to consistently embed Steps approaches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7000"/>
                        </a:lnSpc>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15 minutes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a:effectLst/>
                          <a:latin typeface="Calibri" panose="020F0502020204030204" pitchFamily="34" charset="0"/>
                          <a:ea typeface="Calibri" panose="020F0502020204030204" pitchFamily="34" charset="0"/>
                          <a:cs typeface="Times New Roman" panose="02020603050405020304" pitchFamily="18" charset="0"/>
                        </a:rPr>
                        <a:t>15 minutes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22016042"/>
                  </a:ext>
                </a:extLst>
              </a:tr>
            </a:tbl>
          </a:graphicData>
        </a:graphic>
      </p:graphicFrame>
    </p:spTree>
    <p:extLst>
      <p:ext uri="{BB962C8B-B14F-4D97-AF65-F5344CB8AC3E}">
        <p14:creationId xmlns:p14="http://schemas.microsoft.com/office/powerpoint/2010/main" val="32200404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5FK31KZRewCcGRq0m9CS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3397a1a6747fe39f23a997e379af2466">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aa5c05f42307138c91b8169ad1064c9c"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C26A6-A493-4A85-9671-90C726210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9669EB-02EF-4E90-A1AF-A66324060DFC}">
  <ds:schemaRefs>
    <ds:schemaRef ds:uri="http://schemas.microsoft.com/office/2006/documentManagement/types"/>
    <ds:schemaRef ds:uri="http://schemas.microsoft.com/office/2006/metadata/properties"/>
    <ds:schemaRef ds:uri="9dfb9529-c787-4dab-a577-1685260ec822"/>
    <ds:schemaRef ds:uri="http://purl.org/dc/elements/1.1/"/>
    <ds:schemaRef ds:uri="http://schemas.openxmlformats.org/package/2006/metadata/core-properties"/>
    <ds:schemaRef ds:uri="5105f7c9-16e7-413d-8dca-fb2fac040af8"/>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2AE29B1-4FB6-4811-B36C-8D0B9A43A3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3115</TotalTime>
  <Words>3604</Words>
  <Application>Microsoft Office PowerPoint</Application>
  <PresentationFormat>Widescreen</PresentationFormat>
  <Paragraphs>406</Paragraphs>
  <Slides>38</Slides>
  <Notes>27</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5" baseType="lpstr">
      <vt:lpstr>Aptos</vt:lpstr>
      <vt:lpstr>Aptos Display</vt:lpstr>
      <vt:lpstr>Arial</vt:lpstr>
      <vt:lpstr>Assistant</vt:lpstr>
      <vt:lpstr>Calibri</vt:lpstr>
      <vt:lpstr>Calibri Light</vt:lpstr>
      <vt:lpstr>Helvetica</vt:lpstr>
      <vt:lpstr>Rockwell</vt:lpstr>
      <vt:lpstr>Times New Roman</vt:lpstr>
      <vt:lpstr>Trebuchet MS</vt:lpstr>
      <vt:lpstr>Wingdings</vt:lpstr>
      <vt:lpstr>Office Theme</vt:lpstr>
      <vt:lpstr>5_Office Theme</vt:lpstr>
      <vt:lpstr>1_Office Theme</vt:lpstr>
      <vt:lpstr>2_Office Theme</vt:lpstr>
      <vt:lpstr>3_Office Theme</vt:lpstr>
      <vt:lpstr>think-cell Slide</vt:lpstr>
      <vt:lpstr>PowerPoint Presentation</vt:lpstr>
      <vt:lpstr>PowerPoint Presentation</vt:lpstr>
      <vt:lpstr> Norfolk Steps Overview Session 19.12.24 </vt:lpstr>
      <vt:lpstr>What is Norfolk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Norfolk Steps Timescales</vt:lpstr>
      <vt:lpstr>Relevant guidance to support positive behaviour</vt:lpstr>
      <vt:lpstr>Attendance News &amp; Current Events</vt:lpstr>
      <vt:lpstr>Implementing the National Framework for Attendance – November 2024 </vt:lpstr>
      <vt:lpstr>PowerPoint Presentation</vt:lpstr>
      <vt:lpstr>PowerPoint Presentation</vt:lpstr>
      <vt:lpstr>PowerPoint Presentation</vt:lpstr>
      <vt:lpstr>Your Attendance Summary report</vt:lpstr>
      <vt:lpstr>Your Attendance Summary report</vt:lpstr>
      <vt:lpstr>Your Attendance Summary report</vt:lpstr>
      <vt:lpstr>Your Attendance Summary report</vt:lpstr>
      <vt:lpstr>How can I use my Attendance Summary report?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Griffiths</dc:creator>
  <cp:lastModifiedBy>Katie Griffiths</cp:lastModifiedBy>
  <cp:revision>4</cp:revision>
  <dcterms:created xsi:type="dcterms:W3CDTF">2024-09-12T08:05:00Z</dcterms:created>
  <dcterms:modified xsi:type="dcterms:W3CDTF">2024-12-19T08:12:16Z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ies>
</file>